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7FFFFA4F_B94A14F.xml" ContentType="application/vnd.ms-powerpoint.comments+xml"/>
  <Override PartName="/ppt/notesSlides/notesSlide2.xml" ContentType="application/vnd.openxmlformats-officedocument.presentationml.notesSlide+xml"/>
  <Override PartName="/ppt/comments/modernComment_7FFFFA4C_2BD22B4E.xml" ContentType="application/vnd.ms-powerpoint.comments+xml"/>
  <Override PartName="/ppt/comments/modernComment_7FFFC813_B9F039AF.xml" ContentType="application/vnd.ms-powerpoint.comments+xml"/>
  <Override PartName="/ppt/notesSlides/notesSlide3.xml" ContentType="application/vnd.openxmlformats-officedocument.presentationml.notesSlide+xml"/>
  <Override PartName="/ppt/comments/modernComment_7FFFFA52_1A59411F.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omments/modernComment_7FFFFA55_C3235A39.xml" ContentType="application/vnd.ms-powerpoint.comments+xml"/>
  <Override PartName="/ppt/notesSlides/notesSlide5.xml" ContentType="application/vnd.openxmlformats-officedocument.presentationml.notesSlide+xml"/>
  <Override PartName="/ppt/comments/modernComment_7FFFC8E0_765A6024.xml" ContentType="application/vnd.ms-powerpoint.comments+xml"/>
  <Override PartName="/ppt/notesSlides/notesSlide6.xml" ContentType="application/vnd.openxmlformats-officedocument.presentationml.notesSlide+xml"/>
  <Override PartName="/ppt/comments/modernComment_7FFFC8D4_BEED3E09.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FFFC8DE_7E23691A.xml" ContentType="application/vnd.ms-powerpoint.comments+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omments/modernComment_7FFFC828_A9CB461A.xml" ContentType="application/vnd.ms-powerpoint.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FFFFA4E_5A35C74E.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7FFFC878_986A3C69.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7FFFC8CD_C2C7964F.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2" r:id="rId42"/>
  </p:sldMasterIdLst>
  <p:notesMasterIdLst>
    <p:notesMasterId r:id="rId91"/>
  </p:notesMasterIdLst>
  <p:handoutMasterIdLst>
    <p:handoutMasterId r:id="rId92"/>
  </p:handoutMasterIdLst>
  <p:sldIdLst>
    <p:sldId id="2147469518" r:id="rId43"/>
    <p:sldId id="2147469446" r:id="rId44"/>
    <p:sldId id="2147469437" r:id="rId45"/>
    <p:sldId id="2147482191" r:id="rId46"/>
    <p:sldId id="2147482188" r:id="rId47"/>
    <p:sldId id="2147482196" r:id="rId48"/>
    <p:sldId id="2147469331" r:id="rId49"/>
    <p:sldId id="2147469369" r:id="rId50"/>
    <p:sldId id="2147469512" r:id="rId51"/>
    <p:sldId id="2147482194" r:id="rId52"/>
    <p:sldId id="2147482197" r:id="rId53"/>
    <p:sldId id="2147469536" r:id="rId54"/>
    <p:sldId id="2147469524" r:id="rId55"/>
    <p:sldId id="2147469425" r:id="rId56"/>
    <p:sldId id="2147469525" r:id="rId57"/>
    <p:sldId id="2147469534" r:id="rId58"/>
    <p:sldId id="2147482179" r:id="rId59"/>
    <p:sldId id="2147482184" r:id="rId60"/>
    <p:sldId id="2147482185" r:id="rId61"/>
    <p:sldId id="356" r:id="rId62"/>
    <p:sldId id="2147482183" r:id="rId63"/>
    <p:sldId id="517" r:id="rId64"/>
    <p:sldId id="265" r:id="rId65"/>
    <p:sldId id="2147469365" r:id="rId66"/>
    <p:sldId id="2147482193" r:id="rId67"/>
    <p:sldId id="2147482192" r:id="rId68"/>
    <p:sldId id="262" r:id="rId69"/>
    <p:sldId id="2147469368" r:id="rId70"/>
    <p:sldId id="2147469352" r:id="rId71"/>
    <p:sldId id="2147469449" r:id="rId72"/>
    <p:sldId id="2147469357" r:id="rId73"/>
    <p:sldId id="2147469326" r:id="rId74"/>
    <p:sldId id="2147469511" r:id="rId75"/>
    <p:sldId id="2147469499" r:id="rId76"/>
    <p:sldId id="2147469493" r:id="rId77"/>
    <p:sldId id="2147469495" r:id="rId78"/>
    <p:sldId id="2147469373" r:id="rId79"/>
    <p:sldId id="2147482190" r:id="rId80"/>
    <p:sldId id="2147469339" r:id="rId81"/>
    <p:sldId id="2147469438" r:id="rId82"/>
    <p:sldId id="2147469607" r:id="rId83"/>
    <p:sldId id="2147469322" r:id="rId84"/>
    <p:sldId id="2147469433" r:id="rId85"/>
    <p:sldId id="2147469491" r:id="rId86"/>
    <p:sldId id="2147469432" r:id="rId87"/>
    <p:sldId id="2147469500" r:id="rId88"/>
    <p:sldId id="2147469519" r:id="rId89"/>
    <p:sldId id="2147469517"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4D8465C9-C07B-25F7-00DF-1552CFB30D39}" name="Swango, Bret" initials="SB" userId="S::Bret.Swango@colliers.com::4ad199f4-6d31-4fd3-a414-df44fa1de8f4" providerId="AD"/>
  <p188:author id="{0435BAD3-40FC-5449-C828-3DD2B089356B}" name="Tajuddin, Mohammad" initials="TM" userId="S::mohammad.tajuddin@colliers.com::7f1f9675-c020-41b0-a91a-22eaf5984126" providerId="AD"/>
  <p188:author id="{F9B488DE-56AA-23F2-48BD-01518D1BEF3F}" name="Murugesan, Karthik" initials="MK" userId="S::karthik.murugesan@colliers.com::448bd560-47f5-46a2-ae68-d127d815dea2"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606C"/>
    <a:srgbClr val="2C4255"/>
    <a:srgbClr val="25408F"/>
    <a:srgbClr val="459B5E"/>
    <a:srgbClr val="FFB600"/>
    <a:srgbClr val="92AEC9"/>
    <a:srgbClr val="E5F4FF"/>
    <a:srgbClr val="F1A421"/>
    <a:srgbClr val="FED4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19" autoAdjust="0"/>
    <p:restoredTop sz="91391" autoAdjust="0"/>
  </p:normalViewPr>
  <p:slideViewPr>
    <p:cSldViewPr snapToGrid="0" showGuides="1">
      <p:cViewPr>
        <p:scale>
          <a:sx n="106" d="100"/>
          <a:sy n="106" d="100"/>
        </p:scale>
        <p:origin x="392" y="100"/>
      </p:cViewPr>
      <p:guideLst/>
    </p:cSldViewPr>
  </p:slideViewPr>
  <p:notesTextViewPr>
    <p:cViewPr>
      <p:scale>
        <a:sx n="3" d="2"/>
        <a:sy n="3" d="2"/>
      </p:scale>
      <p:origin x="0" y="0"/>
    </p:cViewPr>
  </p:notesTextViewPr>
  <p:sorterViewPr>
    <p:cViewPr>
      <p:scale>
        <a:sx n="100" d="100"/>
        <a:sy n="100" d="100"/>
      </p:scale>
      <p:origin x="0" y="-2904"/>
    </p:cViewPr>
  </p:sorterViewPr>
  <p:notesViewPr>
    <p:cSldViewPr snapToGrid="0">
      <p:cViewPr varScale="1">
        <p:scale>
          <a:sx n="88" d="100"/>
          <a:sy n="88" d="100"/>
        </p:scale>
        <p:origin x="3052" y="5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slideMaster" Target="slideMasters/slideMaster1.xml"/><Relationship Id="rId47" Type="http://schemas.openxmlformats.org/officeDocument/2006/relationships/slide" Target="slides/slide5.xml"/><Relationship Id="rId63" Type="http://schemas.openxmlformats.org/officeDocument/2006/relationships/slide" Target="slides/slide21.xml"/><Relationship Id="rId68" Type="http://schemas.openxmlformats.org/officeDocument/2006/relationships/slide" Target="slides/slide26.xml"/><Relationship Id="rId84" Type="http://schemas.openxmlformats.org/officeDocument/2006/relationships/slide" Target="slides/slide42.xml"/><Relationship Id="rId89" Type="http://schemas.openxmlformats.org/officeDocument/2006/relationships/slide" Target="slides/slide47.xml"/><Relationship Id="rId16" Type="http://schemas.openxmlformats.org/officeDocument/2006/relationships/customXml" Target="../customXml/item16.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slide" Target="slides/slide11.xml"/><Relationship Id="rId58" Type="http://schemas.openxmlformats.org/officeDocument/2006/relationships/slide" Target="slides/slide16.xml"/><Relationship Id="rId74" Type="http://schemas.openxmlformats.org/officeDocument/2006/relationships/slide" Target="slides/slide32.xml"/><Relationship Id="rId79" Type="http://schemas.openxmlformats.org/officeDocument/2006/relationships/slide" Target="slides/slide37.xml"/><Relationship Id="rId5" Type="http://schemas.openxmlformats.org/officeDocument/2006/relationships/customXml" Target="../customXml/item5.xml"/><Relationship Id="rId90" Type="http://schemas.openxmlformats.org/officeDocument/2006/relationships/slide" Target="slides/slide48.xml"/><Relationship Id="rId95" Type="http://schemas.openxmlformats.org/officeDocument/2006/relationships/theme" Target="theme/theme1.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slide" Target="slides/slide1.xml"/><Relationship Id="rId48" Type="http://schemas.openxmlformats.org/officeDocument/2006/relationships/slide" Target="slides/slide6.xml"/><Relationship Id="rId64" Type="http://schemas.openxmlformats.org/officeDocument/2006/relationships/slide" Target="slides/slide22.xml"/><Relationship Id="rId69" Type="http://schemas.openxmlformats.org/officeDocument/2006/relationships/slide" Target="slides/slide27.xml"/><Relationship Id="rId80" Type="http://schemas.openxmlformats.org/officeDocument/2006/relationships/slide" Target="slides/slide38.xml"/><Relationship Id="rId85"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slide" Target="slides/slide4.xml"/><Relationship Id="rId59" Type="http://schemas.openxmlformats.org/officeDocument/2006/relationships/slide" Target="slides/slide17.xml"/><Relationship Id="rId67" Type="http://schemas.openxmlformats.org/officeDocument/2006/relationships/slide" Target="slides/slide25.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slide" Target="slides/slide12.xml"/><Relationship Id="rId62" Type="http://schemas.openxmlformats.org/officeDocument/2006/relationships/slide" Target="slides/slide20.xml"/><Relationship Id="rId70" Type="http://schemas.openxmlformats.org/officeDocument/2006/relationships/slide" Target="slides/slide28.xml"/><Relationship Id="rId75" Type="http://schemas.openxmlformats.org/officeDocument/2006/relationships/slide" Target="slides/slide33.xml"/><Relationship Id="rId83" Type="http://schemas.openxmlformats.org/officeDocument/2006/relationships/slide" Target="slides/slide41.xml"/><Relationship Id="rId88" Type="http://schemas.openxmlformats.org/officeDocument/2006/relationships/slide" Target="slides/slide46.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slide" Target="slides/slide7.xml"/><Relationship Id="rId57" Type="http://schemas.openxmlformats.org/officeDocument/2006/relationships/slide" Target="slides/slide15.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slide" Target="slides/slide2.xml"/><Relationship Id="rId52" Type="http://schemas.openxmlformats.org/officeDocument/2006/relationships/slide" Target="slides/slide10.xml"/><Relationship Id="rId60" Type="http://schemas.openxmlformats.org/officeDocument/2006/relationships/slide" Target="slides/slide18.xml"/><Relationship Id="rId65" Type="http://schemas.openxmlformats.org/officeDocument/2006/relationships/slide" Target="slides/slide23.xml"/><Relationship Id="rId73" Type="http://schemas.openxmlformats.org/officeDocument/2006/relationships/slide" Target="slides/slide31.xml"/><Relationship Id="rId78" Type="http://schemas.openxmlformats.org/officeDocument/2006/relationships/slide" Target="slides/slide36.xml"/><Relationship Id="rId81" Type="http://schemas.openxmlformats.org/officeDocument/2006/relationships/slide" Target="slides/slide39.xml"/><Relationship Id="rId86" Type="http://schemas.openxmlformats.org/officeDocument/2006/relationships/slide" Target="slides/slide44.xml"/><Relationship Id="rId9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34" Type="http://schemas.openxmlformats.org/officeDocument/2006/relationships/customXml" Target="../customXml/item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microsoft.com/office/2016/11/relationships/changesInfo" Target="changesInfos/changesInfo1.xml"/><Relationship Id="rId7" Type="http://schemas.openxmlformats.org/officeDocument/2006/relationships/customXml" Target="../customXml/item7.xml"/><Relationship Id="rId71" Type="http://schemas.openxmlformats.org/officeDocument/2006/relationships/slide" Target="slides/slide29.xml"/><Relationship Id="rId9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61" Type="http://schemas.openxmlformats.org/officeDocument/2006/relationships/slide" Target="slides/slide19.xml"/><Relationship Id="rId82" Type="http://schemas.openxmlformats.org/officeDocument/2006/relationships/slide" Target="slides/slide40.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slide" Target="slides/slide14.xml"/><Relationship Id="rId77" Type="http://schemas.openxmlformats.org/officeDocument/2006/relationships/slide" Target="slides/slide35.xml"/><Relationship Id="rId8" Type="http://schemas.openxmlformats.org/officeDocument/2006/relationships/customXml" Target="../customXml/item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presProps" Target="presProps.xml"/><Relationship Id="rId9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wango, Bret" userId="4ad199f4-6d31-4fd3-a414-df44fa1de8f4" providerId="ADAL" clId="{A235FE31-5956-4323-8F4B-D9385EB1230D}"/>
    <pc:docChg chg="undo custSel addSld delSld">
      <pc:chgData name="Swango, Bret" userId="4ad199f4-6d31-4fd3-a414-df44fa1de8f4" providerId="ADAL" clId="{A235FE31-5956-4323-8F4B-D9385EB1230D}" dt="2025-03-18T19:35:12.403" v="8" actId="47"/>
      <pc:docMkLst>
        <pc:docMk/>
      </pc:docMkLst>
      <pc:sldChg chg="del">
        <pc:chgData name="Swango, Bret" userId="4ad199f4-6d31-4fd3-a414-df44fa1de8f4" providerId="ADAL" clId="{A235FE31-5956-4323-8F4B-D9385EB1230D}" dt="2025-03-18T19:34:45.616" v="0" actId="47"/>
        <pc:sldMkLst>
          <pc:docMk/>
          <pc:sldMk cId="437386894" sldId="2147469087"/>
        </pc:sldMkLst>
      </pc:sldChg>
      <pc:sldChg chg="add del">
        <pc:chgData name="Swango, Bret" userId="4ad199f4-6d31-4fd3-a414-df44fa1de8f4" providerId="ADAL" clId="{A235FE31-5956-4323-8F4B-D9385EB1230D}" dt="2025-03-18T19:35:00.775" v="5" actId="47"/>
        <pc:sldMkLst>
          <pc:docMk/>
          <pc:sldMk cId="463001467" sldId="2147469281"/>
        </pc:sldMkLst>
      </pc:sldChg>
      <pc:sldChg chg="add del">
        <pc:chgData name="Swango, Bret" userId="4ad199f4-6d31-4fd3-a414-df44fa1de8f4" providerId="ADAL" clId="{A235FE31-5956-4323-8F4B-D9385EB1230D}" dt="2025-03-18T19:35:09.092" v="7" actId="47"/>
        <pc:sldMkLst>
          <pc:docMk/>
          <pc:sldMk cId="3267860047" sldId="2147469517"/>
        </pc:sldMkLst>
      </pc:sldChg>
      <pc:sldChg chg="del">
        <pc:chgData name="Swango, Bret" userId="4ad199f4-6d31-4fd3-a414-df44fa1de8f4" providerId="ADAL" clId="{A235FE31-5956-4323-8F4B-D9385EB1230D}" dt="2025-03-18T19:35:12.403" v="8" actId="47"/>
        <pc:sldMkLst>
          <pc:docMk/>
          <pc:sldMk cId="92671911" sldId="214748219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swangob\AppData\Local\Microsoft\Windows\INetCache\Content.Outlook\9L2CK19O\Business%20Case%20-%20Senior%20Analyst%20-%20Workforce%20Analytics%200314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wangob\AppData\Local\Microsoft\Windows\INetCache\Content.Outlook\9L2CK19O\Business%20Case%20-%20Senior%20Analyst%20-%20Workforce%20Analytics%2003142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'Approval Request Templete'!$M$15:$M$16</c:f>
              <c:numCache>
                <c:formatCode>General</c:formatCode>
                <c:ptCount val="2"/>
                <c:pt idx="0">
                  <c:v>2023</c:v>
                </c:pt>
                <c:pt idx="1">
                  <c:v>2024</c:v>
                </c:pt>
              </c:numCache>
            </c:numRef>
          </c:cat>
          <c:val>
            <c:numRef>
              <c:f>'Approval Request Templete'!$N$15:$N$16</c:f>
              <c:numCache>
                <c:formatCode>0%</c:formatCode>
                <c:ptCount val="2"/>
                <c:pt idx="0">
                  <c:v>0.03</c:v>
                </c:pt>
                <c:pt idx="1">
                  <c:v>0.7</c:v>
                </c:pt>
              </c:numCache>
            </c:numRef>
          </c:val>
          <c:extLst>
            <c:ext xmlns:c16="http://schemas.microsoft.com/office/drawing/2014/chart" uri="{C3380CC4-5D6E-409C-BE32-E72D297353CC}">
              <c16:uniqueId val="{00000000-DD25-4CDC-9454-D1AF75F74C5E}"/>
            </c:ext>
          </c:extLst>
        </c:ser>
        <c:dLbls>
          <c:showLegendKey val="0"/>
          <c:showVal val="0"/>
          <c:showCatName val="0"/>
          <c:showSerName val="0"/>
          <c:showPercent val="0"/>
          <c:showBubbleSize val="0"/>
        </c:dLbls>
        <c:gapWidth val="219"/>
        <c:overlap val="-27"/>
        <c:axId val="1482314207"/>
        <c:axId val="61713951"/>
      </c:barChart>
      <c:catAx>
        <c:axId val="1482314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chemeClr val="bg1"/>
                </a:solidFill>
                <a:latin typeface="+mn-lt"/>
                <a:ea typeface="+mn-ea"/>
                <a:cs typeface="+mn-cs"/>
              </a:defRPr>
            </a:pPr>
            <a:endParaRPr lang="en-US"/>
          </a:p>
        </c:txPr>
        <c:crossAx val="61713951"/>
        <c:crosses val="autoZero"/>
        <c:auto val="1"/>
        <c:lblAlgn val="ctr"/>
        <c:lblOffset val="100"/>
        <c:noMultiLvlLbl val="0"/>
      </c:catAx>
      <c:valAx>
        <c:axId val="61713951"/>
        <c:scaling>
          <c:orientation val="minMax"/>
        </c:scaling>
        <c:delete val="1"/>
        <c:axPos val="l"/>
        <c:numFmt formatCode="0%" sourceLinked="1"/>
        <c:majorTickMark val="none"/>
        <c:minorTickMark val="none"/>
        <c:tickLblPos val="nextTo"/>
        <c:crossAx val="14823142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'Approval Request Templete'!$M$15:$M$16</c:f>
              <c:numCache>
                <c:formatCode>General</c:formatCode>
                <c:ptCount val="2"/>
                <c:pt idx="0">
                  <c:v>2023</c:v>
                </c:pt>
                <c:pt idx="1">
                  <c:v>2024</c:v>
                </c:pt>
              </c:numCache>
            </c:numRef>
          </c:cat>
          <c:val>
            <c:numRef>
              <c:f>'Approval Request Templete'!$Q$15:$Q$16</c:f>
              <c:numCache>
                <c:formatCode>General</c:formatCode>
                <c:ptCount val="2"/>
                <c:pt idx="0">
                  <c:v>20</c:v>
                </c:pt>
                <c:pt idx="1">
                  <c:v>200</c:v>
                </c:pt>
              </c:numCache>
            </c:numRef>
          </c:val>
          <c:extLst>
            <c:ext xmlns:c16="http://schemas.microsoft.com/office/drawing/2014/chart" uri="{C3380CC4-5D6E-409C-BE32-E72D297353CC}">
              <c16:uniqueId val="{00000000-CDBC-4B3C-A21F-21E1372540A6}"/>
            </c:ext>
          </c:extLst>
        </c:ser>
        <c:dLbls>
          <c:showLegendKey val="0"/>
          <c:showVal val="0"/>
          <c:showCatName val="0"/>
          <c:showSerName val="0"/>
          <c:showPercent val="0"/>
          <c:showBubbleSize val="0"/>
        </c:dLbls>
        <c:gapWidth val="219"/>
        <c:overlap val="-27"/>
        <c:axId val="1482314207"/>
        <c:axId val="61713951"/>
      </c:barChart>
      <c:catAx>
        <c:axId val="1482314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chemeClr val="bg1"/>
                </a:solidFill>
                <a:latin typeface="+mn-lt"/>
                <a:ea typeface="+mn-ea"/>
                <a:cs typeface="+mn-cs"/>
              </a:defRPr>
            </a:pPr>
            <a:endParaRPr lang="en-US"/>
          </a:p>
        </c:txPr>
        <c:crossAx val="61713951"/>
        <c:crosses val="autoZero"/>
        <c:auto val="1"/>
        <c:lblAlgn val="ctr"/>
        <c:lblOffset val="100"/>
        <c:noMultiLvlLbl val="0"/>
      </c:catAx>
      <c:valAx>
        <c:axId val="61713951"/>
        <c:scaling>
          <c:orientation val="minMax"/>
        </c:scaling>
        <c:delete val="1"/>
        <c:axPos val="l"/>
        <c:numFmt formatCode="General" sourceLinked="1"/>
        <c:majorTickMark val="none"/>
        <c:minorTickMark val="none"/>
        <c:tickLblPos val="nextTo"/>
        <c:crossAx val="14823142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Sheet1!$D$1</c:f>
              <c:strCache>
                <c:ptCount val="1"/>
                <c:pt idx="0">
                  <c:v>COL Index</c:v>
                </c:pt>
              </c:strCache>
            </c:strRef>
          </c:tx>
          <c:spPr>
            <a:ln w="38100" cap="rnd">
              <a:noFill/>
              <a:round/>
            </a:ln>
            <a:effectLst/>
          </c:spPr>
          <c:marker>
            <c:symbol val="circle"/>
            <c:size val="5"/>
            <c:spPr>
              <a:solidFill>
                <a:schemeClr val="accent1"/>
              </a:solidFill>
              <a:ln w="9525">
                <a:solidFill>
                  <a:schemeClr val="accent1"/>
                </a:solidFill>
              </a:ln>
              <a:effectLst/>
            </c:spPr>
          </c:marker>
          <c:dPt>
            <c:idx val="29"/>
            <c:marker>
              <c:symbol val="circle"/>
              <c:size val="5"/>
              <c:spPr>
                <a:solidFill>
                  <a:srgbClr val="ED1834"/>
                </a:solidFill>
                <a:ln w="9525">
                  <a:solidFill>
                    <a:schemeClr val="accent1"/>
                  </a:solidFill>
                </a:ln>
                <a:effectLst/>
              </c:spPr>
            </c:marker>
            <c:bubble3D val="0"/>
            <c:extLst>
              <c:ext xmlns:c16="http://schemas.microsoft.com/office/drawing/2014/chart" uri="{C3380CC4-5D6E-409C-BE32-E72D297353CC}">
                <c16:uniqueId val="{0000001D-E5C9-4C8F-8E10-AEC9BF34A002}"/>
              </c:ext>
            </c:extLst>
          </c:dPt>
          <c:dLbls>
            <c:dLbl>
              <c:idx val="0"/>
              <c:tx>
                <c:rich>
                  <a:bodyPr rot="0" spcFirstLastPara="1" vertOverflow="ellipsis" vert="horz" wrap="square" lIns="38100" tIns="19050" rIns="38100" bIns="19050" anchor="ctr" anchorCtr="1">
                    <a:spAutoFit/>
                  </a:bodyPr>
                  <a:lstStyle/>
                  <a:p>
                    <a:pPr>
                      <a:defRPr sz="850" b="1" i="0" u="none" strike="noStrike" kern="1200" baseline="0">
                        <a:solidFill>
                          <a:schemeClr val="tx1">
                            <a:lumMod val="75000"/>
                            <a:lumOff val="25000"/>
                          </a:schemeClr>
                        </a:solidFill>
                        <a:latin typeface="+mn-lt"/>
                        <a:ea typeface="+mn-ea"/>
                        <a:cs typeface="+mn-cs"/>
                      </a:defRPr>
                    </a:pPr>
                    <a:fld id="{F396159F-13B7-4FF6-A502-197443C408FF}" type="CELLRANGE">
                      <a:rPr lang="en-US"/>
                      <a:pPr>
                        <a:defRPr sz="850" b="1"/>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8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0.1453930293638114"/>
                      <c:h val="0.11697686626381004"/>
                    </c:manualLayout>
                  </c15:layout>
                  <c15:dlblFieldTable/>
                  <c15:showDataLabelsRange val="1"/>
                </c:ext>
                <c:ext xmlns:c16="http://schemas.microsoft.com/office/drawing/2014/chart" uri="{C3380CC4-5D6E-409C-BE32-E72D297353CC}">
                  <c16:uniqueId val="{00000000-E5C9-4C8F-8E10-AEC9BF34A002}"/>
                </c:ext>
              </c:extLst>
            </c:dLbl>
            <c:dLbl>
              <c:idx val="1"/>
              <c:layout>
                <c:manualLayout>
                  <c:x val="-4.3845907528290533E-3"/>
                  <c:y val="3.1007751937983928E-3"/>
                </c:manualLayout>
              </c:layout>
              <c:tx>
                <c:rich>
                  <a:bodyPr rot="0" spcFirstLastPara="1" vertOverflow="ellipsis" vert="horz" wrap="square" lIns="38100" tIns="19050" rIns="38100" bIns="19050" anchor="ctr" anchorCtr="1">
                    <a:spAutoFit/>
                  </a:bodyPr>
                  <a:lstStyle/>
                  <a:p>
                    <a:pPr>
                      <a:defRPr sz="850" b="1" i="0" u="none" strike="noStrike" kern="1200" baseline="0">
                        <a:solidFill>
                          <a:schemeClr val="tx1">
                            <a:lumMod val="75000"/>
                            <a:lumOff val="25000"/>
                          </a:schemeClr>
                        </a:solidFill>
                        <a:latin typeface="+mn-lt"/>
                        <a:ea typeface="+mn-ea"/>
                        <a:cs typeface="+mn-cs"/>
                      </a:defRPr>
                    </a:pPr>
                    <a:fld id="{0838A7D2-AF73-4C39-B94A-D564F837BDB8}" type="CELLRANGE">
                      <a:rPr lang="en-US" sz="850" dirty="0"/>
                      <a:pPr>
                        <a:defRPr sz="850" b="1"/>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8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0.15636555403360772"/>
                      <c:h val="0.15286821705426357"/>
                    </c:manualLayout>
                  </c15:layout>
                  <c15:dlblFieldTable/>
                  <c15:showDataLabelsRange val="1"/>
                </c:ext>
                <c:ext xmlns:c16="http://schemas.microsoft.com/office/drawing/2014/chart" uri="{C3380CC4-5D6E-409C-BE32-E72D297353CC}">
                  <c16:uniqueId val="{00000001-E5C9-4C8F-8E10-AEC9BF34A002}"/>
                </c:ext>
              </c:extLst>
            </c:dLbl>
            <c:dLbl>
              <c:idx val="2"/>
              <c:layout>
                <c:manualLayout>
                  <c:x val="-8.9884110432995684E-2"/>
                  <c:y val="-4.9612403100775221E-2"/>
                </c:manualLayout>
              </c:layout>
              <c:tx>
                <c:rich>
                  <a:bodyPr rot="0" spcFirstLastPara="1" vertOverflow="ellipsis" vert="horz" wrap="square" lIns="38100" tIns="19050" rIns="38100" bIns="19050" anchor="ctr" anchorCtr="1">
                    <a:spAutoFit/>
                  </a:bodyPr>
                  <a:lstStyle/>
                  <a:p>
                    <a:pPr>
                      <a:defRPr sz="850" b="1" i="0" u="none" strike="noStrike" kern="1200" baseline="0">
                        <a:solidFill>
                          <a:schemeClr val="tx1">
                            <a:lumMod val="75000"/>
                            <a:lumOff val="25000"/>
                          </a:schemeClr>
                        </a:solidFill>
                        <a:latin typeface="+mn-lt"/>
                        <a:ea typeface="+mn-ea"/>
                        <a:cs typeface="+mn-cs"/>
                      </a:defRPr>
                    </a:pPr>
                    <a:fld id="{87D43E2E-17B6-4864-8D00-A0FBA7534557}" type="CELLRANGE">
                      <a:rPr lang="en-US"/>
                      <a:pPr>
                        <a:defRPr sz="850" b="1"/>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8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E5C9-4C8F-8E10-AEC9BF34A002}"/>
                </c:ext>
              </c:extLst>
            </c:dLbl>
            <c:dLbl>
              <c:idx val="3"/>
              <c:tx>
                <c:rich>
                  <a:bodyPr rot="0" spcFirstLastPara="1" vertOverflow="ellipsis" vert="horz" wrap="square" lIns="38100" tIns="19050" rIns="38100" bIns="19050" anchor="ctr" anchorCtr="1">
                    <a:spAutoFit/>
                  </a:bodyPr>
                  <a:lstStyle/>
                  <a:p>
                    <a:pPr>
                      <a:defRPr sz="850" b="1" i="0" u="none" strike="noStrike" kern="1200" baseline="0">
                        <a:solidFill>
                          <a:schemeClr val="tx1">
                            <a:lumMod val="75000"/>
                            <a:lumOff val="25000"/>
                          </a:schemeClr>
                        </a:solidFill>
                        <a:latin typeface="+mn-lt"/>
                        <a:ea typeface="+mn-ea"/>
                        <a:cs typeface="+mn-cs"/>
                      </a:defRPr>
                    </a:pPr>
                    <a:fld id="{712FB857-8BB5-4495-811D-12A8395A3FC5}" type="CELLRANGE">
                      <a:rPr lang="en-US"/>
                      <a:pPr>
                        <a:defRPr sz="850" b="1"/>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8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0.13383963273010685"/>
                      <c:h val="0.11697686626381004"/>
                    </c:manualLayout>
                  </c15:layout>
                  <c15:dlblFieldTable/>
                  <c15:showDataLabelsRange val="1"/>
                </c:ext>
                <c:ext xmlns:c16="http://schemas.microsoft.com/office/drawing/2014/chart" uri="{C3380CC4-5D6E-409C-BE32-E72D297353CC}">
                  <c16:uniqueId val="{00000003-E5C9-4C8F-8E10-AEC9BF34A002}"/>
                </c:ext>
              </c:extLst>
            </c:dLbl>
            <c:dLbl>
              <c:idx val="4"/>
              <c:layout>
                <c:manualLayout>
                  <c:x val="3.94613167754614E-2"/>
                  <c:y val="4.0310077519379844E-2"/>
                </c:manualLayout>
              </c:layout>
              <c:tx>
                <c:rich>
                  <a:bodyPr/>
                  <a:lstStyle/>
                  <a:p>
                    <a:fld id="{233625F0-7845-41CF-8E43-7BE3066DECF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E5C9-4C8F-8E10-AEC9BF34A002}"/>
                </c:ext>
              </c:extLst>
            </c:dLbl>
            <c:dLbl>
              <c:idx val="5"/>
              <c:layout>
                <c:manualLayout>
                  <c:x val="-1.7538363011316213E-2"/>
                  <c:y val="-3.1007751937984496E-3"/>
                </c:manualLayout>
              </c:layout>
              <c:tx>
                <c:rich>
                  <a:bodyPr rot="0" spcFirstLastPara="1" vertOverflow="ellipsis" vert="horz" wrap="square" lIns="38100" tIns="19050" rIns="38100" bIns="19050" anchor="ctr" anchorCtr="1">
                    <a:spAutoFit/>
                  </a:bodyPr>
                  <a:lstStyle/>
                  <a:p>
                    <a:pPr>
                      <a:defRPr sz="850" b="1" i="0" u="none" strike="noStrike" kern="1200" baseline="0">
                        <a:solidFill>
                          <a:schemeClr val="tx1">
                            <a:lumMod val="75000"/>
                            <a:lumOff val="25000"/>
                          </a:schemeClr>
                        </a:solidFill>
                        <a:latin typeface="+mn-lt"/>
                        <a:ea typeface="+mn-ea"/>
                        <a:cs typeface="+mn-cs"/>
                      </a:defRPr>
                    </a:pPr>
                    <a:fld id="{2AB36F9B-4506-451C-B661-CB578566D0EC}" type="CELLRANGE">
                      <a:rPr lang="en-US"/>
                      <a:pPr>
                        <a:defRPr sz="850" b="1"/>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8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E5C9-4C8F-8E10-AEC9BF34A002}"/>
                </c:ext>
              </c:extLst>
            </c:dLbl>
            <c:dLbl>
              <c:idx val="6"/>
              <c:tx>
                <c:rich>
                  <a:bodyPr/>
                  <a:lstStyle/>
                  <a:p>
                    <a:fld id="{F1D68D49-098D-4A40-A6AA-84D98384543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E5C9-4C8F-8E10-AEC9BF34A002}"/>
                </c:ext>
              </c:extLst>
            </c:dLbl>
            <c:dLbl>
              <c:idx val="7"/>
              <c:delete val="1"/>
              <c:extLst>
                <c:ext xmlns:c15="http://schemas.microsoft.com/office/drawing/2012/chart" uri="{CE6537A1-D6FC-4f65-9D91-7224C49458BB}"/>
                <c:ext xmlns:c16="http://schemas.microsoft.com/office/drawing/2014/chart" uri="{C3380CC4-5D6E-409C-BE32-E72D297353CC}">
                  <c16:uniqueId val="{00000007-E5C9-4C8F-8E10-AEC9BF34A002}"/>
                </c:ext>
              </c:extLst>
            </c:dLbl>
            <c:dLbl>
              <c:idx val="8"/>
              <c:delete val="1"/>
              <c:extLst>
                <c:ext xmlns:c15="http://schemas.microsoft.com/office/drawing/2012/chart" uri="{CE6537A1-D6FC-4f65-9D91-7224C49458BB}"/>
                <c:ext xmlns:c16="http://schemas.microsoft.com/office/drawing/2014/chart" uri="{C3380CC4-5D6E-409C-BE32-E72D297353CC}">
                  <c16:uniqueId val="{00000008-E5C9-4C8F-8E10-AEC9BF34A002}"/>
                </c:ext>
              </c:extLst>
            </c:dLbl>
            <c:dLbl>
              <c:idx val="9"/>
              <c:layout>
                <c:manualLayout>
                  <c:x val="-9.4268701185824658E-2"/>
                  <c:y val="-4.9612403100775193E-2"/>
                </c:manualLayout>
              </c:layout>
              <c:tx>
                <c:rich>
                  <a:bodyPr/>
                  <a:lstStyle/>
                  <a:p>
                    <a:fld id="{A52935EB-D1DA-4DE4-8FED-4840823F469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5C9-4C8F-8E10-AEC9BF34A002}"/>
                </c:ext>
              </c:extLst>
            </c:dLbl>
            <c:dLbl>
              <c:idx val="10"/>
              <c:tx>
                <c:rich>
                  <a:bodyPr/>
                  <a:lstStyle/>
                  <a:p>
                    <a:fld id="{199BBBA4-B52C-4587-AB3C-1919312B605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E5C9-4C8F-8E10-AEC9BF34A002}"/>
                </c:ext>
              </c:extLst>
            </c:dLbl>
            <c:dLbl>
              <c:idx val="11"/>
              <c:delete val="1"/>
              <c:extLst>
                <c:ext xmlns:c15="http://schemas.microsoft.com/office/drawing/2012/chart" uri="{CE6537A1-D6FC-4f65-9D91-7224C49458BB}"/>
                <c:ext xmlns:c16="http://schemas.microsoft.com/office/drawing/2014/chart" uri="{C3380CC4-5D6E-409C-BE32-E72D297353CC}">
                  <c16:uniqueId val="{0000000B-E5C9-4C8F-8E10-AEC9BF34A002}"/>
                </c:ext>
              </c:extLst>
            </c:dLbl>
            <c:dLbl>
              <c:idx val="12"/>
              <c:delete val="1"/>
              <c:extLst>
                <c:ext xmlns:c15="http://schemas.microsoft.com/office/drawing/2012/chart" uri="{CE6537A1-D6FC-4f65-9D91-7224C49458BB}"/>
                <c:ext xmlns:c16="http://schemas.microsoft.com/office/drawing/2014/chart" uri="{C3380CC4-5D6E-409C-BE32-E72D297353CC}">
                  <c16:uniqueId val="{0000000C-E5C9-4C8F-8E10-AEC9BF34A002}"/>
                </c:ext>
              </c:extLst>
            </c:dLbl>
            <c:dLbl>
              <c:idx val="13"/>
              <c:tx>
                <c:rich>
                  <a:bodyPr/>
                  <a:lstStyle/>
                  <a:p>
                    <a:fld id="{99DC0850-02CF-459E-AF58-809BE9F620F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E5C9-4C8F-8E10-AEC9BF34A002}"/>
                </c:ext>
              </c:extLst>
            </c:dLbl>
            <c:dLbl>
              <c:idx val="14"/>
              <c:tx>
                <c:rich>
                  <a:bodyPr/>
                  <a:lstStyle/>
                  <a:p>
                    <a:fld id="{69074420-8734-4725-BFFB-0CF643E8530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E5C9-4C8F-8E10-AEC9BF34A002}"/>
                </c:ext>
              </c:extLst>
            </c:dLbl>
            <c:dLbl>
              <c:idx val="15"/>
              <c:tx>
                <c:rich>
                  <a:bodyPr/>
                  <a:lstStyle/>
                  <a:p>
                    <a:fld id="{28D97D13-2027-4E4C-A878-84994D6A080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E5C9-4C8F-8E10-AEC9BF34A002}"/>
                </c:ext>
              </c:extLst>
            </c:dLbl>
            <c:dLbl>
              <c:idx val="16"/>
              <c:tx>
                <c:rich>
                  <a:bodyPr/>
                  <a:lstStyle/>
                  <a:p>
                    <a:fld id="{392E2426-24E9-4989-A2A1-A7C3A821C66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E5C9-4C8F-8E10-AEC9BF34A002}"/>
                </c:ext>
              </c:extLst>
            </c:dLbl>
            <c:dLbl>
              <c:idx val="17"/>
              <c:tx>
                <c:rich>
                  <a:bodyPr/>
                  <a:lstStyle/>
                  <a:p>
                    <a:fld id="{34B107DD-6DC6-4311-8559-CBBA1686F8C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E5C9-4C8F-8E10-AEC9BF34A002}"/>
                </c:ext>
              </c:extLst>
            </c:dLbl>
            <c:dLbl>
              <c:idx val="18"/>
              <c:tx>
                <c:rich>
                  <a:bodyPr/>
                  <a:lstStyle/>
                  <a:p>
                    <a:fld id="{628A93B3-377B-4F9B-A345-AB21F741494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E5C9-4C8F-8E10-AEC9BF34A002}"/>
                </c:ext>
              </c:extLst>
            </c:dLbl>
            <c:dLbl>
              <c:idx val="19"/>
              <c:delete val="1"/>
              <c:extLst>
                <c:ext xmlns:c15="http://schemas.microsoft.com/office/drawing/2012/chart" uri="{CE6537A1-D6FC-4f65-9D91-7224C49458BB}"/>
                <c:ext xmlns:c16="http://schemas.microsoft.com/office/drawing/2014/chart" uri="{C3380CC4-5D6E-409C-BE32-E72D297353CC}">
                  <c16:uniqueId val="{00000013-E5C9-4C8F-8E10-AEC9BF34A002}"/>
                </c:ext>
              </c:extLst>
            </c:dLbl>
            <c:dLbl>
              <c:idx val="20"/>
              <c:tx>
                <c:rich>
                  <a:bodyPr/>
                  <a:lstStyle/>
                  <a:p>
                    <a:fld id="{0357FEE4-2817-4AA0-81F8-0CA41B87458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E5C9-4C8F-8E10-AEC9BF34A002}"/>
                </c:ext>
              </c:extLst>
            </c:dLbl>
            <c:dLbl>
              <c:idx val="21"/>
              <c:tx>
                <c:rich>
                  <a:bodyPr/>
                  <a:lstStyle/>
                  <a:p>
                    <a:fld id="{7A871FA9-D7AA-49B8-A3AE-2A79C67B6FB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E5C9-4C8F-8E10-AEC9BF34A002}"/>
                </c:ext>
              </c:extLst>
            </c:dLbl>
            <c:dLbl>
              <c:idx val="22"/>
              <c:tx>
                <c:rich>
                  <a:bodyPr/>
                  <a:lstStyle/>
                  <a:p>
                    <a:fld id="{DBC2C551-94C5-4527-B78D-4909321180B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E5C9-4C8F-8E10-AEC9BF34A002}"/>
                </c:ext>
              </c:extLst>
            </c:dLbl>
            <c:dLbl>
              <c:idx val="23"/>
              <c:tx>
                <c:rich>
                  <a:bodyPr/>
                  <a:lstStyle/>
                  <a:p>
                    <a:fld id="{12465608-7AD1-4E01-88B0-25F1E1BB013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E5C9-4C8F-8E10-AEC9BF34A002}"/>
                </c:ext>
              </c:extLst>
            </c:dLbl>
            <c:dLbl>
              <c:idx val="24"/>
              <c:delete val="1"/>
              <c:extLst>
                <c:ext xmlns:c15="http://schemas.microsoft.com/office/drawing/2012/chart" uri="{CE6537A1-D6FC-4f65-9D91-7224C49458BB}"/>
                <c:ext xmlns:c16="http://schemas.microsoft.com/office/drawing/2014/chart" uri="{C3380CC4-5D6E-409C-BE32-E72D297353CC}">
                  <c16:uniqueId val="{00000018-E5C9-4C8F-8E10-AEC9BF34A002}"/>
                </c:ext>
              </c:extLst>
            </c:dLbl>
            <c:dLbl>
              <c:idx val="25"/>
              <c:delete val="1"/>
              <c:extLst>
                <c:ext xmlns:c15="http://schemas.microsoft.com/office/drawing/2012/chart" uri="{CE6537A1-D6FC-4f65-9D91-7224C49458BB}"/>
                <c:ext xmlns:c16="http://schemas.microsoft.com/office/drawing/2014/chart" uri="{C3380CC4-5D6E-409C-BE32-E72D297353CC}">
                  <c16:uniqueId val="{00000019-E5C9-4C8F-8E10-AEC9BF34A002}"/>
                </c:ext>
              </c:extLst>
            </c:dLbl>
            <c:dLbl>
              <c:idx val="26"/>
              <c:layout>
                <c:manualLayout>
                  <c:x val="-5.6999679786777696E-2"/>
                  <c:y val="4.6511627906976688E-2"/>
                </c:manualLayout>
              </c:layout>
              <c:tx>
                <c:rich>
                  <a:bodyPr/>
                  <a:lstStyle/>
                  <a:p>
                    <a:fld id="{68F338EA-E45F-4036-934C-F70EBA75480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E5C9-4C8F-8E10-AEC9BF34A002}"/>
                </c:ext>
              </c:extLst>
            </c:dLbl>
            <c:dLbl>
              <c:idx val="27"/>
              <c:tx>
                <c:rich>
                  <a:bodyPr/>
                  <a:lstStyle/>
                  <a:p>
                    <a:fld id="{35139149-7AF1-4DF0-A742-18F48E626A5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E5C9-4C8F-8E10-AEC9BF34A002}"/>
                </c:ext>
              </c:extLst>
            </c:dLbl>
            <c:dLbl>
              <c:idx val="28"/>
              <c:tx>
                <c:rich>
                  <a:bodyPr/>
                  <a:lstStyle/>
                  <a:p>
                    <a:fld id="{EF4D229F-CF96-40CF-9289-6B9694947E6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E5C9-4C8F-8E10-AEC9BF34A002}"/>
                </c:ext>
              </c:extLst>
            </c:dLbl>
            <c:dLbl>
              <c:idx val="29"/>
              <c:layout>
                <c:manualLayout>
                  <c:x val="-8.9884110432995601E-2"/>
                  <c:y val="4.0310077519379844E-2"/>
                </c:manualLayout>
              </c:layout>
              <c:tx>
                <c:rich>
                  <a:bodyPr/>
                  <a:lstStyle/>
                  <a:p>
                    <a:fld id="{4778917C-ED37-4CDD-8CBD-D63C17AD81D7}" type="CELLRANGE">
                      <a:rPr lang="en-US" b="1"/>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E5C9-4C8F-8E10-AEC9BF34A002}"/>
                </c:ext>
              </c:extLst>
            </c:dLbl>
            <c:spPr>
              <a:noFill/>
              <a:ln>
                <a:noFill/>
              </a:ln>
              <a:effectLst/>
            </c:spPr>
            <c:txPr>
              <a:bodyPr rot="0" spcFirstLastPara="1" vertOverflow="ellipsis" vert="horz" wrap="square" lIns="38100" tIns="19050" rIns="38100" bIns="19050" anchor="ctr" anchorCtr="1">
                <a:spAutoFit/>
              </a:bodyPr>
              <a:lstStyle/>
              <a:p>
                <a:pPr>
                  <a:defRPr sz="75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Sheet1!$C$2:$C$31</c:f>
              <c:numCache>
                <c:formatCode>#,##0.00;[Red]\ \(#,##0.00\)</c:formatCode>
                <c:ptCount val="30"/>
                <c:pt idx="0">
                  <c:v>1.572616</c:v>
                </c:pt>
                <c:pt idx="1">
                  <c:v>1.5899760000000001</c:v>
                </c:pt>
                <c:pt idx="2">
                  <c:v>1.311428</c:v>
                </c:pt>
                <c:pt idx="3">
                  <c:v>1.346614</c:v>
                </c:pt>
                <c:pt idx="4">
                  <c:v>1.221033</c:v>
                </c:pt>
                <c:pt idx="5">
                  <c:v>1.0730280000000001</c:v>
                </c:pt>
                <c:pt idx="6">
                  <c:v>0.99519899999999994</c:v>
                </c:pt>
                <c:pt idx="7">
                  <c:v>0.96498799999999996</c:v>
                </c:pt>
                <c:pt idx="8">
                  <c:v>0.92776899999999995</c:v>
                </c:pt>
                <c:pt idx="9">
                  <c:v>0.85416000000000003</c:v>
                </c:pt>
                <c:pt idx="10">
                  <c:v>0.87703900000000001</c:v>
                </c:pt>
                <c:pt idx="11">
                  <c:v>0.85011000000000003</c:v>
                </c:pt>
                <c:pt idx="12">
                  <c:v>0.836364</c:v>
                </c:pt>
                <c:pt idx="13">
                  <c:v>0.84548599999999996</c:v>
                </c:pt>
                <c:pt idx="14">
                  <c:v>0.79049100000000005</c:v>
                </c:pt>
                <c:pt idx="15">
                  <c:v>0.78900199999999998</c:v>
                </c:pt>
                <c:pt idx="16">
                  <c:v>0.79453099999999999</c:v>
                </c:pt>
                <c:pt idx="17">
                  <c:v>0.79279299999999997</c:v>
                </c:pt>
                <c:pt idx="18">
                  <c:v>0.79558399999999996</c:v>
                </c:pt>
                <c:pt idx="19">
                  <c:v>0.77210299999999998</c:v>
                </c:pt>
                <c:pt idx="20">
                  <c:v>0.76049</c:v>
                </c:pt>
                <c:pt idx="21">
                  <c:v>0.71094800000000002</c:v>
                </c:pt>
                <c:pt idx="22">
                  <c:v>0.77133300000000005</c:v>
                </c:pt>
                <c:pt idx="23">
                  <c:v>0.70841600000000005</c:v>
                </c:pt>
                <c:pt idx="24">
                  <c:v>0.70071499999999998</c:v>
                </c:pt>
                <c:pt idx="25">
                  <c:v>0.77391699999999997</c:v>
                </c:pt>
                <c:pt idx="26">
                  <c:v>0.74236800000000003</c:v>
                </c:pt>
                <c:pt idx="27">
                  <c:v>0.68534099999999998</c:v>
                </c:pt>
                <c:pt idx="28">
                  <c:v>0.605568</c:v>
                </c:pt>
                <c:pt idx="29">
                  <c:v>0.637208</c:v>
                </c:pt>
              </c:numCache>
            </c:numRef>
          </c:xVal>
          <c:yVal>
            <c:numRef>
              <c:f>Sheet1!$D$2:$D$31</c:f>
              <c:numCache>
                <c:formatCode>#,##0.0;[Red]\ \(#,##0.0\)</c:formatCode>
                <c:ptCount val="30"/>
                <c:pt idx="0">
                  <c:v>135.9</c:v>
                </c:pt>
                <c:pt idx="1">
                  <c:v>117.5</c:v>
                </c:pt>
                <c:pt idx="2">
                  <c:v>142.30000000000001</c:v>
                </c:pt>
                <c:pt idx="3">
                  <c:v>130.9</c:v>
                </c:pt>
                <c:pt idx="4">
                  <c:v>98.1</c:v>
                </c:pt>
                <c:pt idx="5">
                  <c:v>128.6</c:v>
                </c:pt>
                <c:pt idx="6">
                  <c:v>97</c:v>
                </c:pt>
                <c:pt idx="7">
                  <c:v>123</c:v>
                </c:pt>
                <c:pt idx="8">
                  <c:v>115.1</c:v>
                </c:pt>
                <c:pt idx="9">
                  <c:v>138.4</c:v>
                </c:pt>
                <c:pt idx="10">
                  <c:v>96.2</c:v>
                </c:pt>
                <c:pt idx="11">
                  <c:v>104</c:v>
                </c:pt>
                <c:pt idx="12">
                  <c:v>120.6</c:v>
                </c:pt>
                <c:pt idx="13">
                  <c:v>164.6</c:v>
                </c:pt>
                <c:pt idx="14">
                  <c:v>98.2</c:v>
                </c:pt>
                <c:pt idx="15">
                  <c:v>97.9</c:v>
                </c:pt>
                <c:pt idx="16">
                  <c:v>96.4</c:v>
                </c:pt>
                <c:pt idx="17">
                  <c:v>97</c:v>
                </c:pt>
                <c:pt idx="18">
                  <c:v>103</c:v>
                </c:pt>
                <c:pt idx="19">
                  <c:v>116.6</c:v>
                </c:pt>
                <c:pt idx="20">
                  <c:v>99.1</c:v>
                </c:pt>
                <c:pt idx="21">
                  <c:v>103.3</c:v>
                </c:pt>
                <c:pt idx="22">
                  <c:v>157.9</c:v>
                </c:pt>
                <c:pt idx="23">
                  <c:v>108.1</c:v>
                </c:pt>
                <c:pt idx="24">
                  <c:v>111.4</c:v>
                </c:pt>
                <c:pt idx="25">
                  <c:v>109</c:v>
                </c:pt>
                <c:pt idx="26">
                  <c:v>135</c:v>
                </c:pt>
                <c:pt idx="27">
                  <c:v>102</c:v>
                </c:pt>
                <c:pt idx="28">
                  <c:v>101.6</c:v>
                </c:pt>
                <c:pt idx="29">
                  <c:v>96.5</c:v>
                </c:pt>
              </c:numCache>
            </c:numRef>
          </c:yVal>
          <c:smooth val="0"/>
          <c:extLst>
            <c:ext xmlns:c15="http://schemas.microsoft.com/office/drawing/2012/chart" uri="{02D57815-91ED-43cb-92C2-25804820EDAC}">
              <c15:datalabelsRange>
                <c15:f>Sheet1!$B$2:$B$31</c15:f>
                <c15:dlblRangeCache>
                  <c:ptCount val="30"/>
                  <c:pt idx="0">
                    <c:v>Sacramento-Roseville-Folsom, CA</c:v>
                  </c:pt>
                  <c:pt idx="1">
                    <c:v>Washington-Arlington-Alexandria, DC-VA-MD-WV</c:v>
                  </c:pt>
                  <c:pt idx="2">
                    <c:v>San Diego-Chula Vista-Carlsbad, CA</c:v>
                  </c:pt>
                  <c:pt idx="3">
                    <c:v>Baltimore-Columbia-Towson, MD</c:v>
                  </c:pt>
                  <c:pt idx="4">
                    <c:v>San Antonio-New Braunfels, TX</c:v>
                  </c:pt>
                  <c:pt idx="5">
                    <c:v>Riverside-San Bernardino-Ontario, CA</c:v>
                  </c:pt>
                  <c:pt idx="6">
                    <c:v>Austin-Round Rock-San Marcos, TX</c:v>
                  </c:pt>
                  <c:pt idx="7">
                    <c:v>Seattle-Tacoma-Bellevue, WA</c:v>
                  </c:pt>
                  <c:pt idx="8">
                    <c:v>Denver-Aurora-Centennial, CO</c:v>
                  </c:pt>
                  <c:pt idx="9">
                    <c:v>New York-Newark-Jersey City, NY-NJ</c:v>
                  </c:pt>
                  <c:pt idx="10">
                    <c:v>Houston-Pasadena-The Woodlands, TX</c:v>
                  </c:pt>
                  <c:pt idx="11">
                    <c:v>Minneapolis-St. Paul-Bloomington, MN-WI</c:v>
                  </c:pt>
                  <c:pt idx="12">
                    <c:v>Portland-Vancouver-Hillsboro, OR-WA</c:v>
                  </c:pt>
                  <c:pt idx="13">
                    <c:v>San Francisco-Oakland-Fremont, CA</c:v>
                  </c:pt>
                  <c:pt idx="14">
                    <c:v>Charlotte-Concord-Gastonia, NC-SC</c:v>
                  </c:pt>
                  <c:pt idx="15">
                    <c:v>St. Louis, MO-IL</c:v>
                  </c:pt>
                  <c:pt idx="16">
                    <c:v>Atlanta-Sandy Springs-Roswell, GA</c:v>
                  </c:pt>
                  <c:pt idx="17">
                    <c:v>Cincinnati, OH-KY-IN</c:v>
                  </c:pt>
                  <c:pt idx="18">
                    <c:v>Chicago-Naperville-Elgin, IL-IN</c:v>
                  </c:pt>
                  <c:pt idx="19">
                    <c:v>Philadelphia-Camden-Wilmington, PA-NJ-DE-MD</c:v>
                  </c:pt>
                  <c:pt idx="20">
                    <c:v>Dallas-Fort Worth-Arlington, TX</c:v>
                  </c:pt>
                  <c:pt idx="21">
                    <c:v>Tampa-St. Petersburg-Clearwater, FL</c:v>
                  </c:pt>
                  <c:pt idx="22">
                    <c:v>Los Angeles-Long Beach-Anaheim, CA</c:v>
                  </c:pt>
                  <c:pt idx="23">
                    <c:v>Phoenix-Mesa-Chandler, AZ</c:v>
                  </c:pt>
                  <c:pt idx="24">
                    <c:v>Miami-Fort Lauderdale-West Palm Beach, FL</c:v>
                  </c:pt>
                  <c:pt idx="25">
                    <c:v>Las Vegas-Henderson-North Las Vegas, NV</c:v>
                  </c:pt>
                  <c:pt idx="26">
                    <c:v>Boston-Cambridge-Newton, MA-NH</c:v>
                  </c:pt>
                  <c:pt idx="27">
                    <c:v>Pittsburgh, PA</c:v>
                  </c:pt>
                  <c:pt idx="28">
                    <c:v>Orlando-Kissimmee-Sanford, FL</c:v>
                  </c:pt>
                  <c:pt idx="29">
                    <c:v>Detroit-Warren-Dearborn, MI</c:v>
                  </c:pt>
                </c15:dlblRangeCache>
              </c15:datalabelsRange>
            </c:ext>
            <c:ext xmlns:c16="http://schemas.microsoft.com/office/drawing/2014/chart" uri="{C3380CC4-5D6E-409C-BE32-E72D297353CC}">
              <c16:uniqueId val="{0000001E-E5C9-4C8F-8E10-AEC9BF34A002}"/>
            </c:ext>
          </c:extLst>
        </c:ser>
        <c:dLbls>
          <c:showLegendKey val="0"/>
          <c:showVal val="0"/>
          <c:showCatName val="0"/>
          <c:showSerName val="0"/>
          <c:showPercent val="0"/>
          <c:showBubbleSize val="0"/>
        </c:dLbls>
        <c:axId val="287706063"/>
        <c:axId val="287705583"/>
      </c:scatterChart>
      <c:valAx>
        <c:axId val="287706063"/>
        <c:scaling>
          <c:orientation val="minMax"/>
          <c:max val="2"/>
          <c:min val="0.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dirty="0">
                    <a:solidFill>
                      <a:sysClr val="windowText" lastClr="000000"/>
                    </a:solidFill>
                  </a:rPr>
                  <a:t>Employment Concentration</a:t>
                </a:r>
                <a:r>
                  <a:rPr lang="en-US" sz="1400" b="1" baseline="0" dirty="0">
                    <a:solidFill>
                      <a:sysClr val="windowText" lastClr="000000"/>
                    </a:solidFill>
                  </a:rPr>
                  <a:t> </a:t>
                </a:r>
                <a:endParaRPr lang="en-US"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Red]\ \(#,##0.00\)"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7705583"/>
        <c:crosses val="autoZero"/>
        <c:crossBetween val="midCat"/>
        <c:majorUnit val="0.25"/>
      </c:valAx>
      <c:valAx>
        <c:axId val="287705583"/>
        <c:scaling>
          <c:orientation val="minMax"/>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a:solidFill>
                      <a:sysClr val="windowText" lastClr="000000"/>
                    </a:solidFill>
                  </a:rPr>
                  <a:t>Cost of Living </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770606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lang="en-US" sz="1320"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Global Population (In Billions)</c:v>
                </c:pt>
              </c:strCache>
            </c:strRef>
          </c:tx>
          <c:spPr>
            <a:solidFill>
              <a:schemeClr val="accent1"/>
            </a:solidFill>
            <a:ln>
              <a:noFill/>
            </a:ln>
            <a:effectLst/>
          </c:spPr>
          <c:invertIfNegative val="0"/>
          <c:dPt>
            <c:idx val="3"/>
            <c:invertIfNegative val="0"/>
            <c:bubble3D val="0"/>
            <c:spPr>
              <a:solidFill>
                <a:schemeClr val="bg1">
                  <a:lumMod val="95000"/>
                </a:schemeClr>
              </a:solidFill>
              <a:ln>
                <a:solidFill>
                  <a:schemeClr val="tx1">
                    <a:lumMod val="75000"/>
                  </a:schemeClr>
                </a:solidFill>
                <a:prstDash val="sysDot"/>
              </a:ln>
              <a:effectLst/>
            </c:spPr>
            <c:extLst>
              <c:ext xmlns:c16="http://schemas.microsoft.com/office/drawing/2014/chart" uri="{C3380CC4-5D6E-409C-BE32-E72D297353CC}">
                <c16:uniqueId val="{00000003-74CD-47C1-AA9E-CD536C1226D8}"/>
              </c:ext>
            </c:extLst>
          </c:dPt>
          <c:dLbls>
            <c:dLbl>
              <c:idx val="0"/>
              <c:layout>
                <c:manualLayout>
                  <c:x val="1.2755102040816093E-3"/>
                  <c:y val="-9.139421230756804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4CD-47C1-AA9E-CD536C1226D8}"/>
                </c:ext>
              </c:extLst>
            </c:dLbl>
            <c:dLbl>
              <c:idx val="1"/>
              <c:layout>
                <c:manualLayout>
                  <c:x val="-4.6768167213134667E-17"/>
                  <c:y val="-0.1354798994155083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4CD-47C1-AA9E-CD536C1226D8}"/>
                </c:ext>
              </c:extLst>
            </c:dLbl>
            <c:dLbl>
              <c:idx val="2"/>
              <c:layout>
                <c:manualLayout>
                  <c:x val="-1.2755102040816326E-3"/>
                  <c:y val="-0.3032776206351079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4CD-47C1-AA9E-CD536C1226D8}"/>
                </c:ext>
              </c:extLst>
            </c:dLbl>
            <c:dLbl>
              <c:idx val="3"/>
              <c:layout>
                <c:manualLayout>
                  <c:x val="-1.8707266885253867E-16"/>
                  <c:y val="-0.3983090196343282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4CD-47C1-AA9E-CD536C1226D8}"/>
                </c:ext>
              </c:extLst>
            </c:dLbl>
            <c:spPr>
              <a:noFill/>
              <a:ln>
                <a:noFill/>
              </a:ln>
              <a:effectLst/>
            </c:spPr>
            <c:txPr>
              <a:bodyPr rot="0" spcFirstLastPara="1" vertOverflow="ellipsis" vert="horz" wrap="square" anchor="ctr" anchorCtr="1"/>
              <a:lstStyle/>
              <a:p>
                <a:pPr>
                  <a:defRPr lang="en-US" sz="11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1900</c:v>
                </c:pt>
                <c:pt idx="1">
                  <c:v>1960</c:v>
                </c:pt>
                <c:pt idx="2">
                  <c:v>2022</c:v>
                </c:pt>
                <c:pt idx="3">
                  <c:v>2080</c:v>
                </c:pt>
              </c:numCache>
            </c:numRef>
          </c:cat>
          <c:val>
            <c:numRef>
              <c:f>Sheet1!$B$2:$B$5</c:f>
              <c:numCache>
                <c:formatCode>General</c:formatCode>
                <c:ptCount val="4"/>
                <c:pt idx="0">
                  <c:v>1.6</c:v>
                </c:pt>
                <c:pt idx="1">
                  <c:v>3</c:v>
                </c:pt>
                <c:pt idx="2">
                  <c:v>8</c:v>
                </c:pt>
                <c:pt idx="3">
                  <c:v>10.4</c:v>
                </c:pt>
              </c:numCache>
            </c:numRef>
          </c:val>
          <c:extLst>
            <c:ext xmlns:c16="http://schemas.microsoft.com/office/drawing/2014/chart" uri="{C3380CC4-5D6E-409C-BE32-E72D297353CC}">
              <c16:uniqueId val="{00000000-74CD-47C1-AA9E-CD536C1226D8}"/>
            </c:ext>
          </c:extLst>
        </c:ser>
        <c:dLbls>
          <c:showLegendKey val="0"/>
          <c:showVal val="0"/>
          <c:showCatName val="0"/>
          <c:showSerName val="0"/>
          <c:showPercent val="0"/>
          <c:showBubbleSize val="0"/>
        </c:dLbls>
        <c:gapWidth val="294"/>
        <c:overlap val="45"/>
        <c:axId val="402816399"/>
        <c:axId val="200192864"/>
      </c:barChart>
      <c:catAx>
        <c:axId val="402816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00" b="0" i="0" u="none" strike="noStrike" kern="1200" baseline="0">
                <a:solidFill>
                  <a:schemeClr val="tx1"/>
                </a:solidFill>
                <a:latin typeface="+mn-lt"/>
                <a:ea typeface="+mn-ea"/>
                <a:cs typeface="+mn-cs"/>
              </a:defRPr>
            </a:pPr>
            <a:endParaRPr lang="en-US"/>
          </a:p>
        </c:txPr>
        <c:crossAx val="200192864"/>
        <c:crosses val="autoZero"/>
        <c:auto val="1"/>
        <c:lblAlgn val="ctr"/>
        <c:lblOffset val="100"/>
        <c:noMultiLvlLbl val="0"/>
      </c:catAx>
      <c:valAx>
        <c:axId val="200192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100" b="0" i="0" u="none" strike="noStrike" kern="1200" baseline="0">
                <a:solidFill>
                  <a:schemeClr val="tx1"/>
                </a:solidFill>
                <a:latin typeface="+mn-lt"/>
                <a:ea typeface="+mn-ea"/>
                <a:cs typeface="+mn-cs"/>
              </a:defRPr>
            </a:pPr>
            <a:endParaRPr lang="en-US"/>
          </a:p>
        </c:txPr>
        <c:crossAx val="4028163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1100" b="0" i="0" u="none" strike="noStrike" kern="1200" baseline="0">
          <a:solidFill>
            <a:schemeClr val="tx1"/>
          </a:solidFill>
          <a:latin typeface="+mn-lt"/>
          <a:ea typeface="+mn-ea"/>
          <a:cs typeface="+mn-cs"/>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Lbls>
            <c:dLbl>
              <c:idx val="58"/>
              <c:layout>
                <c:manualLayout>
                  <c:x val="0"/>
                  <c:y val="-3.0511060259344011E-2"/>
                </c:manualLayout>
              </c:layout>
              <c:tx>
                <c:rich>
                  <a:bodyPr/>
                  <a:lstStyle/>
                  <a:p>
                    <a:fld id="{CC31B925-6439-40F8-8C03-B1805D1D264A}" type="VALUE">
                      <a:rPr lang="en-US" b="1">
                        <a:solidFill>
                          <a:srgbClr val="1C54F4"/>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7FA-47AF-870D-FCDD720B985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Sheet1!$A$2:$A$60</c:f>
              <c:numCache>
                <c:formatCode>General</c:formatCode>
                <c:ptCount val="59"/>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pt idx="54">
                  <c:v>2019</c:v>
                </c:pt>
                <c:pt idx="55">
                  <c:v>2020</c:v>
                </c:pt>
                <c:pt idx="56">
                  <c:v>2021</c:v>
                </c:pt>
                <c:pt idx="57">
                  <c:v>2022</c:v>
                </c:pt>
                <c:pt idx="58">
                  <c:v>2023</c:v>
                </c:pt>
              </c:numCache>
            </c:numRef>
          </c:cat>
          <c:val>
            <c:numRef>
              <c:f>Sheet1!$B$2:$B$60</c:f>
              <c:numCache>
                <c:formatCode>0.00</c:formatCode>
                <c:ptCount val="59"/>
                <c:pt idx="0">
                  <c:v>2.9129999999999998</c:v>
                </c:pt>
                <c:pt idx="1">
                  <c:v>2.7210000000000001</c:v>
                </c:pt>
                <c:pt idx="2">
                  <c:v>2.5579999999999998</c:v>
                </c:pt>
                <c:pt idx="3">
                  <c:v>2.464</c:v>
                </c:pt>
                <c:pt idx="4">
                  <c:v>2.456</c:v>
                </c:pt>
                <c:pt idx="5">
                  <c:v>2.48</c:v>
                </c:pt>
                <c:pt idx="6">
                  <c:v>2.266</c:v>
                </c:pt>
                <c:pt idx="7">
                  <c:v>2.0099999999999998</c:v>
                </c:pt>
                <c:pt idx="8">
                  <c:v>1.879</c:v>
                </c:pt>
                <c:pt idx="9">
                  <c:v>1.835</c:v>
                </c:pt>
                <c:pt idx="10">
                  <c:v>1.774</c:v>
                </c:pt>
                <c:pt idx="11">
                  <c:v>1.738</c:v>
                </c:pt>
                <c:pt idx="12">
                  <c:v>1.79</c:v>
                </c:pt>
                <c:pt idx="13">
                  <c:v>1.76</c:v>
                </c:pt>
                <c:pt idx="14">
                  <c:v>1.8080000000000001</c:v>
                </c:pt>
                <c:pt idx="15">
                  <c:v>1.8394999999999999</c:v>
                </c:pt>
                <c:pt idx="16">
                  <c:v>1.8120000000000001</c:v>
                </c:pt>
                <c:pt idx="17">
                  <c:v>1.8274999999999999</c:v>
                </c:pt>
                <c:pt idx="18">
                  <c:v>1.7989999999999999</c:v>
                </c:pt>
                <c:pt idx="19">
                  <c:v>1.8065</c:v>
                </c:pt>
                <c:pt idx="20">
                  <c:v>1.8440000000000001</c:v>
                </c:pt>
                <c:pt idx="21">
                  <c:v>1.8374999999999999</c:v>
                </c:pt>
                <c:pt idx="22">
                  <c:v>1.8720000000000001</c:v>
                </c:pt>
                <c:pt idx="23">
                  <c:v>1.9339999999999999</c:v>
                </c:pt>
                <c:pt idx="24">
                  <c:v>2.0139999999999998</c:v>
                </c:pt>
                <c:pt idx="25">
                  <c:v>2.081</c:v>
                </c:pt>
                <c:pt idx="26">
                  <c:v>2.0625</c:v>
                </c:pt>
                <c:pt idx="27">
                  <c:v>2.0459999999999998</c:v>
                </c:pt>
                <c:pt idx="28">
                  <c:v>2.0194999999999999</c:v>
                </c:pt>
                <c:pt idx="29">
                  <c:v>2.0015000000000001</c:v>
                </c:pt>
                <c:pt idx="30">
                  <c:v>1.978</c:v>
                </c:pt>
                <c:pt idx="31">
                  <c:v>1.976</c:v>
                </c:pt>
                <c:pt idx="32">
                  <c:v>1.9710000000000001</c:v>
                </c:pt>
                <c:pt idx="33">
                  <c:v>1.9990000000000001</c:v>
                </c:pt>
                <c:pt idx="34">
                  <c:v>2.0074999999999998</c:v>
                </c:pt>
                <c:pt idx="35">
                  <c:v>2.056</c:v>
                </c:pt>
                <c:pt idx="36">
                  <c:v>2.0305</c:v>
                </c:pt>
                <c:pt idx="37">
                  <c:v>2.0205000000000002</c:v>
                </c:pt>
                <c:pt idx="38">
                  <c:v>2.0474999999999999</c:v>
                </c:pt>
                <c:pt idx="39">
                  <c:v>2.0514999999999999</c:v>
                </c:pt>
                <c:pt idx="40">
                  <c:v>2.0569999999999999</c:v>
                </c:pt>
                <c:pt idx="41">
                  <c:v>2.1080000000000001</c:v>
                </c:pt>
                <c:pt idx="42">
                  <c:v>2.12</c:v>
                </c:pt>
                <c:pt idx="43">
                  <c:v>2.0720000000000001</c:v>
                </c:pt>
                <c:pt idx="44">
                  <c:v>2.0019999999999998</c:v>
                </c:pt>
                <c:pt idx="45">
                  <c:v>1.931</c:v>
                </c:pt>
                <c:pt idx="46">
                  <c:v>1.8945000000000001</c:v>
                </c:pt>
                <c:pt idx="47">
                  <c:v>1.8805000000000001</c:v>
                </c:pt>
                <c:pt idx="48">
                  <c:v>1.8574999999999999</c:v>
                </c:pt>
                <c:pt idx="49">
                  <c:v>1.8625</c:v>
                </c:pt>
                <c:pt idx="50">
                  <c:v>1.8434999999999999</c:v>
                </c:pt>
                <c:pt idx="51">
                  <c:v>1.8205</c:v>
                </c:pt>
                <c:pt idx="52">
                  <c:v>1.7655000000000001</c:v>
                </c:pt>
                <c:pt idx="53">
                  <c:v>1.7295</c:v>
                </c:pt>
                <c:pt idx="54">
                  <c:v>1.706</c:v>
                </c:pt>
                <c:pt idx="55">
                  <c:v>1.6415</c:v>
                </c:pt>
                <c:pt idx="56">
                  <c:v>1.6639999999999999</c:v>
                </c:pt>
                <c:pt idx="57">
                  <c:v>1.64</c:v>
                </c:pt>
                <c:pt idx="58">
                  <c:v>1.62</c:v>
                </c:pt>
              </c:numCache>
            </c:numRef>
          </c:val>
          <c:smooth val="0"/>
          <c:extLst>
            <c:ext xmlns:c16="http://schemas.microsoft.com/office/drawing/2014/chart" uri="{C3380CC4-5D6E-409C-BE32-E72D297353CC}">
              <c16:uniqueId val="{00000000-C7FA-47AF-870D-FCDD720B9859}"/>
            </c:ext>
          </c:extLst>
        </c:ser>
        <c:dLbls>
          <c:showLegendKey val="0"/>
          <c:showVal val="0"/>
          <c:showCatName val="0"/>
          <c:showSerName val="0"/>
          <c:showPercent val="0"/>
          <c:showBubbleSize val="0"/>
        </c:dLbls>
        <c:smooth val="0"/>
        <c:axId val="2075364031"/>
        <c:axId val="2075365951"/>
      </c:lineChart>
      <c:catAx>
        <c:axId val="2075364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75365951"/>
        <c:crosses val="autoZero"/>
        <c:auto val="1"/>
        <c:lblAlgn val="ctr"/>
        <c:lblOffset val="100"/>
        <c:noMultiLvlLbl val="0"/>
      </c:catAx>
      <c:valAx>
        <c:axId val="2075365951"/>
        <c:scaling>
          <c:orientation val="minMax"/>
          <c:max val="3"/>
          <c:min val="1.5"/>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75364031"/>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Sheet1!$A$2:$A$231</c:f>
              <c:numCache>
                <c:formatCode>yyyy\-mm\-dd;@</c:formatCode>
                <c:ptCount val="230"/>
                <c:pt idx="0">
                  <c:v>38657</c:v>
                </c:pt>
                <c:pt idx="1">
                  <c:v>38687</c:v>
                </c:pt>
                <c:pt idx="2">
                  <c:v>38718</c:v>
                </c:pt>
                <c:pt idx="3">
                  <c:v>38749</c:v>
                </c:pt>
                <c:pt idx="4">
                  <c:v>38777</c:v>
                </c:pt>
                <c:pt idx="5">
                  <c:v>38808</c:v>
                </c:pt>
                <c:pt idx="6">
                  <c:v>38838</c:v>
                </c:pt>
                <c:pt idx="7">
                  <c:v>38869</c:v>
                </c:pt>
                <c:pt idx="8">
                  <c:v>38899</c:v>
                </c:pt>
                <c:pt idx="9">
                  <c:v>38930</c:v>
                </c:pt>
                <c:pt idx="10">
                  <c:v>38961</c:v>
                </c:pt>
                <c:pt idx="11">
                  <c:v>38991</c:v>
                </c:pt>
                <c:pt idx="12">
                  <c:v>39022</c:v>
                </c:pt>
                <c:pt idx="13">
                  <c:v>39052</c:v>
                </c:pt>
                <c:pt idx="14">
                  <c:v>39083</c:v>
                </c:pt>
                <c:pt idx="15">
                  <c:v>39114</c:v>
                </c:pt>
                <c:pt idx="16">
                  <c:v>39142</c:v>
                </c:pt>
                <c:pt idx="17">
                  <c:v>39173</c:v>
                </c:pt>
                <c:pt idx="18">
                  <c:v>39203</c:v>
                </c:pt>
                <c:pt idx="19">
                  <c:v>39234</c:v>
                </c:pt>
                <c:pt idx="20">
                  <c:v>39264</c:v>
                </c:pt>
                <c:pt idx="21">
                  <c:v>39295</c:v>
                </c:pt>
                <c:pt idx="22">
                  <c:v>39326</c:v>
                </c:pt>
                <c:pt idx="23">
                  <c:v>39356</c:v>
                </c:pt>
                <c:pt idx="24">
                  <c:v>39387</c:v>
                </c:pt>
                <c:pt idx="25">
                  <c:v>39417</c:v>
                </c:pt>
                <c:pt idx="26">
                  <c:v>39448</c:v>
                </c:pt>
                <c:pt idx="27">
                  <c:v>39479</c:v>
                </c:pt>
                <c:pt idx="28">
                  <c:v>39508</c:v>
                </c:pt>
                <c:pt idx="29">
                  <c:v>39539</c:v>
                </c:pt>
                <c:pt idx="30">
                  <c:v>39569</c:v>
                </c:pt>
                <c:pt idx="31">
                  <c:v>39600</c:v>
                </c:pt>
                <c:pt idx="32">
                  <c:v>39630</c:v>
                </c:pt>
                <c:pt idx="33">
                  <c:v>39661</c:v>
                </c:pt>
                <c:pt idx="34">
                  <c:v>39692</c:v>
                </c:pt>
                <c:pt idx="35">
                  <c:v>39722</c:v>
                </c:pt>
                <c:pt idx="36">
                  <c:v>39753</c:v>
                </c:pt>
                <c:pt idx="37">
                  <c:v>39783</c:v>
                </c:pt>
                <c:pt idx="38">
                  <c:v>39814</c:v>
                </c:pt>
                <c:pt idx="39">
                  <c:v>39845</c:v>
                </c:pt>
                <c:pt idx="40">
                  <c:v>39873</c:v>
                </c:pt>
                <c:pt idx="41">
                  <c:v>39904</c:v>
                </c:pt>
                <c:pt idx="42">
                  <c:v>39934</c:v>
                </c:pt>
                <c:pt idx="43">
                  <c:v>39965</c:v>
                </c:pt>
                <c:pt idx="44">
                  <c:v>39995</c:v>
                </c:pt>
                <c:pt idx="45">
                  <c:v>40026</c:v>
                </c:pt>
                <c:pt idx="46">
                  <c:v>40057</c:v>
                </c:pt>
                <c:pt idx="47">
                  <c:v>40087</c:v>
                </c:pt>
                <c:pt idx="48">
                  <c:v>40118</c:v>
                </c:pt>
                <c:pt idx="49">
                  <c:v>40148</c:v>
                </c:pt>
                <c:pt idx="50">
                  <c:v>40179</c:v>
                </c:pt>
                <c:pt idx="51">
                  <c:v>40210</c:v>
                </c:pt>
                <c:pt idx="52">
                  <c:v>40238</c:v>
                </c:pt>
                <c:pt idx="53">
                  <c:v>40269</c:v>
                </c:pt>
                <c:pt idx="54">
                  <c:v>40299</c:v>
                </c:pt>
                <c:pt idx="55">
                  <c:v>40330</c:v>
                </c:pt>
                <c:pt idx="56">
                  <c:v>40360</c:v>
                </c:pt>
                <c:pt idx="57">
                  <c:v>40391</c:v>
                </c:pt>
                <c:pt idx="58">
                  <c:v>40422</c:v>
                </c:pt>
                <c:pt idx="59">
                  <c:v>40452</c:v>
                </c:pt>
                <c:pt idx="60">
                  <c:v>40483</c:v>
                </c:pt>
                <c:pt idx="61">
                  <c:v>40513</c:v>
                </c:pt>
                <c:pt idx="62">
                  <c:v>40544</c:v>
                </c:pt>
                <c:pt idx="63">
                  <c:v>40575</c:v>
                </c:pt>
                <c:pt idx="64">
                  <c:v>40603</c:v>
                </c:pt>
                <c:pt idx="65">
                  <c:v>40634</c:v>
                </c:pt>
                <c:pt idx="66">
                  <c:v>40664</c:v>
                </c:pt>
                <c:pt idx="67">
                  <c:v>40695</c:v>
                </c:pt>
                <c:pt idx="68">
                  <c:v>40725</c:v>
                </c:pt>
                <c:pt idx="69">
                  <c:v>40756</c:v>
                </c:pt>
                <c:pt idx="70">
                  <c:v>40787</c:v>
                </c:pt>
                <c:pt idx="71">
                  <c:v>40817</c:v>
                </c:pt>
                <c:pt idx="72">
                  <c:v>40848</c:v>
                </c:pt>
                <c:pt idx="73">
                  <c:v>40878</c:v>
                </c:pt>
                <c:pt idx="74">
                  <c:v>40909</c:v>
                </c:pt>
                <c:pt idx="75">
                  <c:v>40940</c:v>
                </c:pt>
                <c:pt idx="76">
                  <c:v>40969</c:v>
                </c:pt>
                <c:pt idx="77">
                  <c:v>41000</c:v>
                </c:pt>
                <c:pt idx="78">
                  <c:v>41030</c:v>
                </c:pt>
                <c:pt idx="79">
                  <c:v>41061</c:v>
                </c:pt>
                <c:pt idx="80">
                  <c:v>41091</c:v>
                </c:pt>
                <c:pt idx="81">
                  <c:v>41122</c:v>
                </c:pt>
                <c:pt idx="82">
                  <c:v>41153</c:v>
                </c:pt>
                <c:pt idx="83">
                  <c:v>41183</c:v>
                </c:pt>
                <c:pt idx="84">
                  <c:v>41214</c:v>
                </c:pt>
                <c:pt idx="85">
                  <c:v>41244</c:v>
                </c:pt>
                <c:pt idx="86">
                  <c:v>41275</c:v>
                </c:pt>
                <c:pt idx="87">
                  <c:v>41306</c:v>
                </c:pt>
                <c:pt idx="88">
                  <c:v>41334</c:v>
                </c:pt>
                <c:pt idx="89">
                  <c:v>41365</c:v>
                </c:pt>
                <c:pt idx="90">
                  <c:v>41395</c:v>
                </c:pt>
                <c:pt idx="91">
                  <c:v>41426</c:v>
                </c:pt>
                <c:pt idx="92">
                  <c:v>41456</c:v>
                </c:pt>
                <c:pt idx="93">
                  <c:v>41487</c:v>
                </c:pt>
                <c:pt idx="94">
                  <c:v>41518</c:v>
                </c:pt>
                <c:pt idx="95">
                  <c:v>41548</c:v>
                </c:pt>
                <c:pt idx="96">
                  <c:v>41579</c:v>
                </c:pt>
                <c:pt idx="97">
                  <c:v>41609</c:v>
                </c:pt>
                <c:pt idx="98">
                  <c:v>41640</c:v>
                </c:pt>
                <c:pt idx="99">
                  <c:v>41671</c:v>
                </c:pt>
                <c:pt idx="100">
                  <c:v>41699</c:v>
                </c:pt>
                <c:pt idx="101">
                  <c:v>41730</c:v>
                </c:pt>
                <c:pt idx="102">
                  <c:v>41760</c:v>
                </c:pt>
                <c:pt idx="103">
                  <c:v>41791</c:v>
                </c:pt>
                <c:pt idx="104">
                  <c:v>41821</c:v>
                </c:pt>
                <c:pt idx="105">
                  <c:v>41852</c:v>
                </c:pt>
                <c:pt idx="106">
                  <c:v>41883</c:v>
                </c:pt>
                <c:pt idx="107">
                  <c:v>41913</c:v>
                </c:pt>
                <c:pt idx="108">
                  <c:v>41944</c:v>
                </c:pt>
                <c:pt idx="109">
                  <c:v>41974</c:v>
                </c:pt>
                <c:pt idx="110">
                  <c:v>42005</c:v>
                </c:pt>
                <c:pt idx="111">
                  <c:v>42036</c:v>
                </c:pt>
                <c:pt idx="112">
                  <c:v>42064</c:v>
                </c:pt>
                <c:pt idx="113">
                  <c:v>42095</c:v>
                </c:pt>
                <c:pt idx="114">
                  <c:v>42125</c:v>
                </c:pt>
                <c:pt idx="115">
                  <c:v>42156</c:v>
                </c:pt>
                <c:pt idx="116">
                  <c:v>42186</c:v>
                </c:pt>
                <c:pt idx="117">
                  <c:v>42217</c:v>
                </c:pt>
                <c:pt idx="118">
                  <c:v>42248</c:v>
                </c:pt>
                <c:pt idx="119">
                  <c:v>42278</c:v>
                </c:pt>
                <c:pt idx="120">
                  <c:v>42309</c:v>
                </c:pt>
                <c:pt idx="121">
                  <c:v>42339</c:v>
                </c:pt>
                <c:pt idx="122">
                  <c:v>42370</c:v>
                </c:pt>
                <c:pt idx="123">
                  <c:v>42401</c:v>
                </c:pt>
                <c:pt idx="124">
                  <c:v>42430</c:v>
                </c:pt>
                <c:pt idx="125">
                  <c:v>42461</c:v>
                </c:pt>
                <c:pt idx="126">
                  <c:v>42491</c:v>
                </c:pt>
                <c:pt idx="127">
                  <c:v>42522</c:v>
                </c:pt>
                <c:pt idx="128">
                  <c:v>42552</c:v>
                </c:pt>
                <c:pt idx="129">
                  <c:v>42583</c:v>
                </c:pt>
                <c:pt idx="130">
                  <c:v>42614</c:v>
                </c:pt>
                <c:pt idx="131">
                  <c:v>42644</c:v>
                </c:pt>
                <c:pt idx="132">
                  <c:v>42675</c:v>
                </c:pt>
                <c:pt idx="133">
                  <c:v>42705</c:v>
                </c:pt>
                <c:pt idx="134">
                  <c:v>42736</c:v>
                </c:pt>
                <c:pt idx="135">
                  <c:v>42767</c:v>
                </c:pt>
                <c:pt idx="136">
                  <c:v>42795</c:v>
                </c:pt>
                <c:pt idx="137">
                  <c:v>42826</c:v>
                </c:pt>
                <c:pt idx="138">
                  <c:v>42856</c:v>
                </c:pt>
                <c:pt idx="139">
                  <c:v>42887</c:v>
                </c:pt>
                <c:pt idx="140">
                  <c:v>42917</c:v>
                </c:pt>
                <c:pt idx="141">
                  <c:v>42948</c:v>
                </c:pt>
                <c:pt idx="142">
                  <c:v>42979</c:v>
                </c:pt>
                <c:pt idx="143">
                  <c:v>43009</c:v>
                </c:pt>
                <c:pt idx="144">
                  <c:v>43040</c:v>
                </c:pt>
                <c:pt idx="145">
                  <c:v>43070</c:v>
                </c:pt>
                <c:pt idx="146">
                  <c:v>43101</c:v>
                </c:pt>
                <c:pt idx="147">
                  <c:v>43132</c:v>
                </c:pt>
                <c:pt idx="148">
                  <c:v>43160</c:v>
                </c:pt>
                <c:pt idx="149">
                  <c:v>43191</c:v>
                </c:pt>
                <c:pt idx="150">
                  <c:v>43221</c:v>
                </c:pt>
                <c:pt idx="151">
                  <c:v>43252</c:v>
                </c:pt>
                <c:pt idx="152">
                  <c:v>43282</c:v>
                </c:pt>
                <c:pt idx="153">
                  <c:v>43313</c:v>
                </c:pt>
                <c:pt idx="154">
                  <c:v>43344</c:v>
                </c:pt>
                <c:pt idx="155">
                  <c:v>43374</c:v>
                </c:pt>
                <c:pt idx="156">
                  <c:v>43405</c:v>
                </c:pt>
                <c:pt idx="157">
                  <c:v>43435</c:v>
                </c:pt>
                <c:pt idx="158">
                  <c:v>43466</c:v>
                </c:pt>
                <c:pt idx="159">
                  <c:v>43497</c:v>
                </c:pt>
                <c:pt idx="160">
                  <c:v>43525</c:v>
                </c:pt>
                <c:pt idx="161">
                  <c:v>43556</c:v>
                </c:pt>
                <c:pt idx="162">
                  <c:v>43586</c:v>
                </c:pt>
                <c:pt idx="163">
                  <c:v>43617</c:v>
                </c:pt>
                <c:pt idx="164">
                  <c:v>43647</c:v>
                </c:pt>
                <c:pt idx="165">
                  <c:v>43678</c:v>
                </c:pt>
                <c:pt idx="166">
                  <c:v>43709</c:v>
                </c:pt>
                <c:pt idx="167">
                  <c:v>43739</c:v>
                </c:pt>
                <c:pt idx="168">
                  <c:v>43770</c:v>
                </c:pt>
                <c:pt idx="169">
                  <c:v>43800</c:v>
                </c:pt>
                <c:pt idx="170">
                  <c:v>43831</c:v>
                </c:pt>
                <c:pt idx="171">
                  <c:v>43862</c:v>
                </c:pt>
                <c:pt idx="172">
                  <c:v>43891</c:v>
                </c:pt>
                <c:pt idx="173">
                  <c:v>43922</c:v>
                </c:pt>
                <c:pt idx="174">
                  <c:v>43952</c:v>
                </c:pt>
                <c:pt idx="175">
                  <c:v>43983</c:v>
                </c:pt>
                <c:pt idx="176">
                  <c:v>44013</c:v>
                </c:pt>
                <c:pt idx="177">
                  <c:v>44044</c:v>
                </c:pt>
                <c:pt idx="178">
                  <c:v>44075</c:v>
                </c:pt>
                <c:pt idx="179">
                  <c:v>44105</c:v>
                </c:pt>
                <c:pt idx="180">
                  <c:v>44136</c:v>
                </c:pt>
                <c:pt idx="181">
                  <c:v>44166</c:v>
                </c:pt>
                <c:pt idx="182">
                  <c:v>44197</c:v>
                </c:pt>
                <c:pt idx="183">
                  <c:v>44228</c:v>
                </c:pt>
                <c:pt idx="184">
                  <c:v>44256</c:v>
                </c:pt>
                <c:pt idx="185">
                  <c:v>44287</c:v>
                </c:pt>
                <c:pt idx="186">
                  <c:v>44317</c:v>
                </c:pt>
                <c:pt idx="187">
                  <c:v>44348</c:v>
                </c:pt>
                <c:pt idx="188">
                  <c:v>44378</c:v>
                </c:pt>
                <c:pt idx="189">
                  <c:v>44409</c:v>
                </c:pt>
                <c:pt idx="190">
                  <c:v>44440</c:v>
                </c:pt>
                <c:pt idx="191">
                  <c:v>44470</c:v>
                </c:pt>
                <c:pt idx="192">
                  <c:v>44501</c:v>
                </c:pt>
                <c:pt idx="193">
                  <c:v>44531</c:v>
                </c:pt>
                <c:pt idx="194">
                  <c:v>44562</c:v>
                </c:pt>
                <c:pt idx="195">
                  <c:v>44593</c:v>
                </c:pt>
                <c:pt idx="196">
                  <c:v>44621</c:v>
                </c:pt>
                <c:pt idx="197">
                  <c:v>44652</c:v>
                </c:pt>
                <c:pt idx="198">
                  <c:v>44682</c:v>
                </c:pt>
                <c:pt idx="199">
                  <c:v>44713</c:v>
                </c:pt>
                <c:pt idx="200">
                  <c:v>44743</c:v>
                </c:pt>
                <c:pt idx="201">
                  <c:v>44774</c:v>
                </c:pt>
                <c:pt idx="202">
                  <c:v>44805</c:v>
                </c:pt>
                <c:pt idx="203">
                  <c:v>44835</c:v>
                </c:pt>
                <c:pt idx="204">
                  <c:v>44866</c:v>
                </c:pt>
                <c:pt idx="205">
                  <c:v>44896</c:v>
                </c:pt>
                <c:pt idx="206">
                  <c:v>44927</c:v>
                </c:pt>
                <c:pt idx="207">
                  <c:v>44958</c:v>
                </c:pt>
                <c:pt idx="208">
                  <c:v>44986</c:v>
                </c:pt>
                <c:pt idx="209">
                  <c:v>45017</c:v>
                </c:pt>
                <c:pt idx="210">
                  <c:v>45047</c:v>
                </c:pt>
                <c:pt idx="211">
                  <c:v>45078</c:v>
                </c:pt>
                <c:pt idx="212">
                  <c:v>45108</c:v>
                </c:pt>
                <c:pt idx="213">
                  <c:v>45139</c:v>
                </c:pt>
                <c:pt idx="214">
                  <c:v>45170</c:v>
                </c:pt>
                <c:pt idx="215">
                  <c:v>45200</c:v>
                </c:pt>
                <c:pt idx="216">
                  <c:v>45231</c:v>
                </c:pt>
                <c:pt idx="217">
                  <c:v>45261</c:v>
                </c:pt>
                <c:pt idx="218">
                  <c:v>45292</c:v>
                </c:pt>
                <c:pt idx="219">
                  <c:v>45323</c:v>
                </c:pt>
                <c:pt idx="220">
                  <c:v>45352</c:v>
                </c:pt>
                <c:pt idx="221">
                  <c:v>45383</c:v>
                </c:pt>
                <c:pt idx="222">
                  <c:v>45413</c:v>
                </c:pt>
                <c:pt idx="223">
                  <c:v>45444</c:v>
                </c:pt>
                <c:pt idx="224">
                  <c:v>45474</c:v>
                </c:pt>
                <c:pt idx="225">
                  <c:v>45505</c:v>
                </c:pt>
                <c:pt idx="226">
                  <c:v>45536</c:v>
                </c:pt>
                <c:pt idx="227">
                  <c:v>45566</c:v>
                </c:pt>
                <c:pt idx="228">
                  <c:v>45597</c:v>
                </c:pt>
                <c:pt idx="229">
                  <c:v>45627</c:v>
                </c:pt>
              </c:numCache>
            </c:numRef>
          </c:cat>
          <c:val>
            <c:numRef>
              <c:f>Sheet1!$B$2:$B$231</c:f>
              <c:numCache>
                <c:formatCode>0.0</c:formatCode>
                <c:ptCount val="230"/>
                <c:pt idx="0">
                  <c:v>96.798586712218722</c:v>
                </c:pt>
                <c:pt idx="1">
                  <c:v>97.474688247669008</c:v>
                </c:pt>
                <c:pt idx="2">
                  <c:v>99.605428345025942</c:v>
                </c:pt>
                <c:pt idx="3">
                  <c:v>97.982417145920778</c:v>
                </c:pt>
                <c:pt idx="4">
                  <c:v>100.34409043516403</c:v>
                </c:pt>
                <c:pt idx="5">
                  <c:v>102.49138075422735</c:v>
                </c:pt>
                <c:pt idx="6">
                  <c:v>99.860225034180189</c:v>
                </c:pt>
                <c:pt idx="7">
                  <c:v>101.08710173231698</c:v>
                </c:pt>
                <c:pt idx="8">
                  <c:v>98.625713463056954</c:v>
                </c:pt>
                <c:pt idx="9">
                  <c:v>100.7253128048694</c:v>
                </c:pt>
                <c:pt idx="10">
                  <c:v>102.76885191089519</c:v>
                </c:pt>
                <c:pt idx="11">
                  <c:v>101.91169304129511</c:v>
                </c:pt>
                <c:pt idx="12">
                  <c:v>101.17144319001727</c:v>
                </c:pt>
                <c:pt idx="13">
                  <c:v>102.77923827954125</c:v>
                </c:pt>
                <c:pt idx="14">
                  <c:v>101.25835276276185</c:v>
                </c:pt>
                <c:pt idx="15">
                  <c:v>102.34447733386169</c:v>
                </c:pt>
                <c:pt idx="16">
                  <c:v>103.777259800821</c:v>
                </c:pt>
                <c:pt idx="17">
                  <c:v>101.60495712488449</c:v>
                </c:pt>
                <c:pt idx="18">
                  <c:v>101.68927929884131</c:v>
                </c:pt>
                <c:pt idx="19">
                  <c:v>102.26740193211101</c:v>
                </c:pt>
                <c:pt idx="20">
                  <c:v>99.999999999999986</c:v>
                </c:pt>
                <c:pt idx="21">
                  <c:v>98.957695557953542</c:v>
                </c:pt>
                <c:pt idx="22">
                  <c:v>100.32567502312236</c:v>
                </c:pt>
                <c:pt idx="23">
                  <c:v>99.603037381713506</c:v>
                </c:pt>
                <c:pt idx="24">
                  <c:v>100.44983917592243</c:v>
                </c:pt>
                <c:pt idx="25">
                  <c:v>97.954410753764634</c:v>
                </c:pt>
                <c:pt idx="26">
                  <c:v>96.257542764473158</c:v>
                </c:pt>
                <c:pt idx="27">
                  <c:v>95.775782409577687</c:v>
                </c:pt>
                <c:pt idx="28">
                  <c:v>96.118562360141709</c:v>
                </c:pt>
                <c:pt idx="29">
                  <c:v>94.339117696113163</c:v>
                </c:pt>
                <c:pt idx="30">
                  <c:v>93.308496340209828</c:v>
                </c:pt>
                <c:pt idx="31">
                  <c:v>90.025937510695215</c:v>
                </c:pt>
                <c:pt idx="32">
                  <c:v>90.04654215221575</c:v>
                </c:pt>
                <c:pt idx="33">
                  <c:v>88.021086441587244</c:v>
                </c:pt>
                <c:pt idx="34">
                  <c:v>86.823169538320087</c:v>
                </c:pt>
                <c:pt idx="35">
                  <c:v>85.495957264302831</c:v>
                </c:pt>
                <c:pt idx="36">
                  <c:v>84.935624065942093</c:v>
                </c:pt>
                <c:pt idx="37">
                  <c:v>83.761200898804347</c:v>
                </c:pt>
                <c:pt idx="38">
                  <c:v>80.021749218699483</c:v>
                </c:pt>
                <c:pt idx="39">
                  <c:v>78.971385223372778</c:v>
                </c:pt>
                <c:pt idx="40">
                  <c:v>78.960234611182173</c:v>
                </c:pt>
                <c:pt idx="41">
                  <c:v>79.409435617873172</c:v>
                </c:pt>
                <c:pt idx="42">
                  <c:v>80.546356957569969</c:v>
                </c:pt>
                <c:pt idx="43">
                  <c:v>80.067721552806063</c:v>
                </c:pt>
                <c:pt idx="44">
                  <c:v>79.501980562232106</c:v>
                </c:pt>
                <c:pt idx="45">
                  <c:v>82.097213546300324</c:v>
                </c:pt>
                <c:pt idx="46">
                  <c:v>81.733900533519304</c:v>
                </c:pt>
                <c:pt idx="47">
                  <c:v>79.925615540205072</c:v>
                </c:pt>
                <c:pt idx="48">
                  <c:v>79.108284962088462</c:v>
                </c:pt>
                <c:pt idx="49">
                  <c:v>78.64817709994314</c:v>
                </c:pt>
                <c:pt idx="50">
                  <c:v>81.833939509609948</c:v>
                </c:pt>
                <c:pt idx="51">
                  <c:v>80.073040853444951</c:v>
                </c:pt>
                <c:pt idx="52">
                  <c:v>79.401842497188767</c:v>
                </c:pt>
                <c:pt idx="53">
                  <c:v>80.010911100640129</c:v>
                </c:pt>
                <c:pt idx="54">
                  <c:v>81.479235463088614</c:v>
                </c:pt>
                <c:pt idx="55">
                  <c:v>78.312767186730241</c:v>
                </c:pt>
                <c:pt idx="56">
                  <c:v>80.015246118193303</c:v>
                </c:pt>
                <c:pt idx="57">
                  <c:v>80.989068070873316</c:v>
                </c:pt>
                <c:pt idx="58">
                  <c:v>79.631437372434775</c:v>
                </c:pt>
                <c:pt idx="59">
                  <c:v>82.409563938819772</c:v>
                </c:pt>
                <c:pt idx="60">
                  <c:v>81.247539519122313</c:v>
                </c:pt>
                <c:pt idx="61">
                  <c:v>80.16628930896654</c:v>
                </c:pt>
                <c:pt idx="62">
                  <c:v>82.498151386909669</c:v>
                </c:pt>
                <c:pt idx="63">
                  <c:v>81.993038127732447</c:v>
                </c:pt>
                <c:pt idx="64">
                  <c:v>81.876905424823889</c:v>
                </c:pt>
                <c:pt idx="65">
                  <c:v>83.251950939603233</c:v>
                </c:pt>
                <c:pt idx="66">
                  <c:v>81.154938677658862</c:v>
                </c:pt>
                <c:pt idx="67">
                  <c:v>81.350993439606853</c:v>
                </c:pt>
                <c:pt idx="68">
                  <c:v>82.457259272798751</c:v>
                </c:pt>
                <c:pt idx="69">
                  <c:v>81.759625932913877</c:v>
                </c:pt>
                <c:pt idx="70">
                  <c:v>82.58645609996826</c:v>
                </c:pt>
                <c:pt idx="71">
                  <c:v>83.185999608138843</c:v>
                </c:pt>
                <c:pt idx="72">
                  <c:v>82.837658655926006</c:v>
                </c:pt>
                <c:pt idx="73">
                  <c:v>84.238478148079096</c:v>
                </c:pt>
                <c:pt idx="74">
                  <c:v>85.118219158278535</c:v>
                </c:pt>
                <c:pt idx="75">
                  <c:v>82.496599653741612</c:v>
                </c:pt>
                <c:pt idx="76">
                  <c:v>84.191427067096285</c:v>
                </c:pt>
                <c:pt idx="77">
                  <c:v>83.096858943858535</c:v>
                </c:pt>
                <c:pt idx="78">
                  <c:v>82.771477376428834</c:v>
                </c:pt>
                <c:pt idx="79">
                  <c:v>83.414979739036809</c:v>
                </c:pt>
                <c:pt idx="80">
                  <c:v>85.514166081314386</c:v>
                </c:pt>
                <c:pt idx="81">
                  <c:v>84.905961702300544</c:v>
                </c:pt>
                <c:pt idx="82">
                  <c:v>87.854078190581887</c:v>
                </c:pt>
                <c:pt idx="83">
                  <c:v>85.618108080624907</c:v>
                </c:pt>
                <c:pt idx="84">
                  <c:v>85.95050678212597</c:v>
                </c:pt>
                <c:pt idx="85">
                  <c:v>86.919703906921526</c:v>
                </c:pt>
                <c:pt idx="86">
                  <c:v>84.430445599321814</c:v>
                </c:pt>
                <c:pt idx="87">
                  <c:v>85.479033158853028</c:v>
                </c:pt>
                <c:pt idx="88">
                  <c:v>86.663320819918937</c:v>
                </c:pt>
                <c:pt idx="89">
                  <c:v>84.754244395648712</c:v>
                </c:pt>
                <c:pt idx="90">
                  <c:v>86.344420615840818</c:v>
                </c:pt>
                <c:pt idx="91">
                  <c:v>86.794389373884172</c:v>
                </c:pt>
                <c:pt idx="92">
                  <c:v>85.98787545855123</c:v>
                </c:pt>
                <c:pt idx="93">
                  <c:v>86.20163063708371</c:v>
                </c:pt>
                <c:pt idx="94">
                  <c:v>85.990506039103209</c:v>
                </c:pt>
                <c:pt idx="95">
                  <c:v>87.554900802446738</c:v>
                </c:pt>
                <c:pt idx="96">
                  <c:v>88.674700910134305</c:v>
                </c:pt>
                <c:pt idx="97">
                  <c:v>88.616441100965986</c:v>
                </c:pt>
                <c:pt idx="98">
                  <c:v>89.043380451560409</c:v>
                </c:pt>
                <c:pt idx="99">
                  <c:v>88.505978867899714</c:v>
                </c:pt>
                <c:pt idx="100">
                  <c:v>88.996778827210207</c:v>
                </c:pt>
                <c:pt idx="101">
                  <c:v>91.622333921407531</c:v>
                </c:pt>
                <c:pt idx="102">
                  <c:v>92.084306014689474</c:v>
                </c:pt>
                <c:pt idx="103">
                  <c:v>93.534355077642203</c:v>
                </c:pt>
                <c:pt idx="104">
                  <c:v>91.21364516367521</c:v>
                </c:pt>
                <c:pt idx="105">
                  <c:v>94.628640096076111</c:v>
                </c:pt>
                <c:pt idx="106">
                  <c:v>92.363800334538993</c:v>
                </c:pt>
                <c:pt idx="107">
                  <c:v>94.043875950828649</c:v>
                </c:pt>
                <c:pt idx="108">
                  <c:v>93.821584514845284</c:v>
                </c:pt>
                <c:pt idx="109">
                  <c:v>96.303596314441407</c:v>
                </c:pt>
                <c:pt idx="110">
                  <c:v>94.843452766973385</c:v>
                </c:pt>
                <c:pt idx="111">
                  <c:v>97.69378997827765</c:v>
                </c:pt>
                <c:pt idx="112">
                  <c:v>95.167302435112106</c:v>
                </c:pt>
                <c:pt idx="113">
                  <c:v>98.119536442589023</c:v>
                </c:pt>
                <c:pt idx="114">
                  <c:v>97.526017281410589</c:v>
                </c:pt>
                <c:pt idx="115">
                  <c:v>97.958655387413913</c:v>
                </c:pt>
                <c:pt idx="116">
                  <c:v>102.42557234410286</c:v>
                </c:pt>
                <c:pt idx="117">
                  <c:v>99.655679949951903</c:v>
                </c:pt>
                <c:pt idx="118">
                  <c:v>99.320157296723011</c:v>
                </c:pt>
                <c:pt idx="119">
                  <c:v>100.8379275038161</c:v>
                </c:pt>
                <c:pt idx="120">
                  <c:v>100.47129203050751</c:v>
                </c:pt>
                <c:pt idx="121">
                  <c:v>100.6392108763451</c:v>
                </c:pt>
                <c:pt idx="122">
                  <c:v>103.8403852483605</c:v>
                </c:pt>
                <c:pt idx="123">
                  <c:v>101.07464687607899</c:v>
                </c:pt>
                <c:pt idx="124">
                  <c:v>102.26060105084547</c:v>
                </c:pt>
                <c:pt idx="125">
                  <c:v>100.05400962505983</c:v>
                </c:pt>
                <c:pt idx="126">
                  <c:v>101.99628325163057</c:v>
                </c:pt>
                <c:pt idx="127">
                  <c:v>101.60738474603654</c:v>
                </c:pt>
                <c:pt idx="128">
                  <c:v>103.18686432469642</c:v>
                </c:pt>
                <c:pt idx="129">
                  <c:v>100.55263124406106</c:v>
                </c:pt>
                <c:pt idx="130">
                  <c:v>102.11931070871181</c:v>
                </c:pt>
                <c:pt idx="131">
                  <c:v>101.19140574481955</c:v>
                </c:pt>
                <c:pt idx="132">
                  <c:v>103.79809332306844</c:v>
                </c:pt>
                <c:pt idx="133">
                  <c:v>104.24572218065764</c:v>
                </c:pt>
                <c:pt idx="134">
                  <c:v>102.24276118158528</c:v>
                </c:pt>
                <c:pt idx="135">
                  <c:v>105.16204673306784</c:v>
                </c:pt>
                <c:pt idx="136">
                  <c:v>105.91041643878711</c:v>
                </c:pt>
                <c:pt idx="137">
                  <c:v>107.79947280613247</c:v>
                </c:pt>
                <c:pt idx="138">
                  <c:v>106.44991871543353</c:v>
                </c:pt>
                <c:pt idx="139">
                  <c:v>108.08498273310441</c:v>
                </c:pt>
                <c:pt idx="140">
                  <c:v>108.89604842168103</c:v>
                </c:pt>
                <c:pt idx="141">
                  <c:v>107.88823594624817</c:v>
                </c:pt>
                <c:pt idx="142">
                  <c:v>109.52325350667445</c:v>
                </c:pt>
                <c:pt idx="143">
                  <c:v>110.91479333056691</c:v>
                </c:pt>
                <c:pt idx="144">
                  <c:v>110.12168312165163</c:v>
                </c:pt>
                <c:pt idx="145">
                  <c:v>112.13408289648588</c:v>
                </c:pt>
                <c:pt idx="146">
                  <c:v>114.90743236143248</c:v>
                </c:pt>
                <c:pt idx="147">
                  <c:v>112.95497010469767</c:v>
                </c:pt>
                <c:pt idx="148">
                  <c:v>115.41078584749118</c:v>
                </c:pt>
                <c:pt idx="149">
                  <c:v>115.66822329228197</c:v>
                </c:pt>
                <c:pt idx="150">
                  <c:v>118.61917118995602</c:v>
                </c:pt>
                <c:pt idx="151">
                  <c:v>116.89911762181369</c:v>
                </c:pt>
                <c:pt idx="152">
                  <c:v>119.21365961269663</c:v>
                </c:pt>
                <c:pt idx="153">
                  <c:v>119.51325504249431</c:v>
                </c:pt>
                <c:pt idx="154">
                  <c:v>122.10314713198885</c:v>
                </c:pt>
                <c:pt idx="155">
                  <c:v>119.77851357158582</c:v>
                </c:pt>
                <c:pt idx="156">
                  <c:v>121.07631562081613</c:v>
                </c:pt>
                <c:pt idx="157">
                  <c:v>118.76770195934698</c:v>
                </c:pt>
                <c:pt idx="158">
                  <c:v>118.93976301507485</c:v>
                </c:pt>
                <c:pt idx="159">
                  <c:v>118.64206812245648</c:v>
                </c:pt>
                <c:pt idx="160">
                  <c:v>120.39440133801031</c:v>
                </c:pt>
                <c:pt idx="161">
                  <c:v>121.46111239165505</c:v>
                </c:pt>
                <c:pt idx="162">
                  <c:v>122.19178668136608</c:v>
                </c:pt>
                <c:pt idx="163">
                  <c:v>122.32625830602146</c:v>
                </c:pt>
                <c:pt idx="164">
                  <c:v>119.50582559092646</c:v>
                </c:pt>
                <c:pt idx="165">
                  <c:v>121.07256133028498</c:v>
                </c:pt>
                <c:pt idx="166">
                  <c:v>123.11514911839647</c:v>
                </c:pt>
                <c:pt idx="167">
                  <c:v>122.69603213898101</c:v>
                </c:pt>
                <c:pt idx="168">
                  <c:v>121.06266355021327</c:v>
                </c:pt>
                <c:pt idx="169">
                  <c:v>119.20307785159221</c:v>
                </c:pt>
                <c:pt idx="170">
                  <c:v>122.1190347037037</c:v>
                </c:pt>
                <c:pt idx="171">
                  <c:v>121.08305781848298</c:v>
                </c:pt>
                <c:pt idx="172">
                  <c:v>96.516587430205334</c:v>
                </c:pt>
                <c:pt idx="173">
                  <c:v>64.672626135616397</c:v>
                </c:pt>
                <c:pt idx="174">
                  <c:v>71.738773336984593</c:v>
                </c:pt>
                <c:pt idx="175">
                  <c:v>73.923089658279579</c:v>
                </c:pt>
                <c:pt idx="176">
                  <c:v>76.531965226470078</c:v>
                </c:pt>
                <c:pt idx="177">
                  <c:v>83.391481171347621</c:v>
                </c:pt>
                <c:pt idx="178">
                  <c:v>85.017578116836631</c:v>
                </c:pt>
                <c:pt idx="179">
                  <c:v>88.986078092245677</c:v>
                </c:pt>
                <c:pt idx="180">
                  <c:v>87.894738288791743</c:v>
                </c:pt>
                <c:pt idx="181">
                  <c:v>87.896538592930682</c:v>
                </c:pt>
                <c:pt idx="182">
                  <c:v>94.738089490278441</c:v>
                </c:pt>
                <c:pt idx="183">
                  <c:v>96.365214227262513</c:v>
                </c:pt>
                <c:pt idx="184">
                  <c:v>99.962147720640999</c:v>
                </c:pt>
                <c:pt idx="185">
                  <c:v>103.00201141756204</c:v>
                </c:pt>
                <c:pt idx="186">
                  <c:v>109.0775219983997</c:v>
                </c:pt>
                <c:pt idx="187">
                  <c:v>107.47053541914606</c:v>
                </c:pt>
                <c:pt idx="188">
                  <c:v>114.40197440969956</c:v>
                </c:pt>
                <c:pt idx="189">
                  <c:v>117.66874879831664</c:v>
                </c:pt>
                <c:pt idx="190">
                  <c:v>121.2773287478602</c:v>
                </c:pt>
                <c:pt idx="191">
                  <c:v>127.82192624949111</c:v>
                </c:pt>
                <c:pt idx="192">
                  <c:v>132.15682566998859</c:v>
                </c:pt>
                <c:pt idx="193">
                  <c:v>140.27874231776508</c:v>
                </c:pt>
                <c:pt idx="194">
                  <c:v>137.03799608989326</c:v>
                </c:pt>
                <c:pt idx="195">
                  <c:v>141.1536936491747</c:v>
                </c:pt>
                <c:pt idx="196">
                  <c:v>147.99159175206316</c:v>
                </c:pt>
                <c:pt idx="197">
                  <c:v>146.89333218766785</c:v>
                </c:pt>
                <c:pt idx="198">
                  <c:v>144.48133360497826</c:v>
                </c:pt>
                <c:pt idx="199">
                  <c:v>142.57977199018487</c:v>
                </c:pt>
                <c:pt idx="200">
                  <c:v>147.86597931226345</c:v>
                </c:pt>
                <c:pt idx="201">
                  <c:v>135.67080040586384</c:v>
                </c:pt>
                <c:pt idx="202">
                  <c:v>145.07148692515796</c:v>
                </c:pt>
                <c:pt idx="203">
                  <c:v>138.17293723689735</c:v>
                </c:pt>
                <c:pt idx="204">
                  <c:v>140.55775498286431</c:v>
                </c:pt>
                <c:pt idx="205">
                  <c:v>147.52014594579063</c:v>
                </c:pt>
                <c:pt idx="206">
                  <c:v>143.79340451848128</c:v>
                </c:pt>
                <c:pt idx="207">
                  <c:v>137.13817292797907</c:v>
                </c:pt>
                <c:pt idx="208">
                  <c:v>136.63422020055216</c:v>
                </c:pt>
                <c:pt idx="209">
                  <c:v>144.62803602453863</c:v>
                </c:pt>
                <c:pt idx="210">
                  <c:v>133.54074839652418</c:v>
                </c:pt>
                <c:pt idx="211">
                  <c:v>136.05771116353003</c:v>
                </c:pt>
                <c:pt idx="212">
                  <c:v>133.70336763329581</c:v>
                </c:pt>
                <c:pt idx="213">
                  <c:v>130.16494969330964</c:v>
                </c:pt>
                <c:pt idx="214">
                  <c:v>131.81704268719571</c:v>
                </c:pt>
                <c:pt idx="215">
                  <c:v>125.2749003765221</c:v>
                </c:pt>
                <c:pt idx="216">
                  <c:v>130.24359523306916</c:v>
                </c:pt>
                <c:pt idx="217">
                  <c:v>129.29906836491577</c:v>
                </c:pt>
                <c:pt idx="218">
                  <c:v>130.40030044853538</c:v>
                </c:pt>
                <c:pt idx="219">
                  <c:v>125.66510757493288</c:v>
                </c:pt>
                <c:pt idx="220">
                  <c:v>127.01161355771167</c:v>
                </c:pt>
                <c:pt idx="221">
                  <c:v>122.48823618510998</c:v>
                </c:pt>
                <c:pt idx="222">
                  <c:v>121.95514221843271</c:v>
                </c:pt>
                <c:pt idx="223">
                  <c:v>121.16460794227599</c:v>
                </c:pt>
                <c:pt idx="224">
                  <c:v>115.66596319446292</c:v>
                </c:pt>
                <c:pt idx="225">
                  <c:v>116.9608790859823</c:v>
                </c:pt>
                <c:pt idx="226">
                  <c:v>116.70833886880942</c:v>
                </c:pt>
                <c:pt idx="227">
                  <c:v>116.87276446084702</c:v>
                </c:pt>
                <c:pt idx="228">
                  <c:v>118.01144907661916</c:v>
                </c:pt>
                <c:pt idx="229">
                  <c:v>118.01104638045557</c:v>
                </c:pt>
              </c:numCache>
            </c:numRef>
          </c:val>
          <c:smooth val="0"/>
          <c:extLst>
            <c:ext xmlns:c16="http://schemas.microsoft.com/office/drawing/2014/chart" uri="{C3380CC4-5D6E-409C-BE32-E72D297353CC}">
              <c16:uniqueId val="{00000000-2C6D-43B5-9CFD-B53BB1D2F04B}"/>
            </c:ext>
          </c:extLst>
        </c:ser>
        <c:dLbls>
          <c:showLegendKey val="0"/>
          <c:showVal val="0"/>
          <c:showCatName val="0"/>
          <c:showSerName val="0"/>
          <c:showPercent val="0"/>
          <c:showBubbleSize val="0"/>
        </c:dLbls>
        <c:smooth val="0"/>
        <c:axId val="2034175423"/>
        <c:axId val="2034176383"/>
      </c:lineChart>
      <c:dateAx>
        <c:axId val="2034175423"/>
        <c:scaling>
          <c:orientation val="minMax"/>
          <c:min val="38687"/>
        </c:scaling>
        <c:delete val="0"/>
        <c:axPos val="b"/>
        <c:numFmt formatCode="yyyy\-mm\-dd;@"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34176383"/>
        <c:crosses val="autoZero"/>
        <c:auto val="1"/>
        <c:lblOffset val="100"/>
        <c:baseTimeUnit val="months"/>
      </c:dateAx>
      <c:valAx>
        <c:axId val="2034176383"/>
        <c:scaling>
          <c:orientation val="minMax"/>
          <c:max val="160"/>
          <c:min val="6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0341754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Job Openings / Unemployed Individual</c:v>
                </c:pt>
              </c:strCache>
            </c:strRef>
          </c:tx>
          <c:spPr>
            <a:ln w="28575" cap="rnd">
              <a:solidFill>
                <a:srgbClr val="0C9ED9"/>
              </a:solidFill>
              <a:round/>
            </a:ln>
            <a:effectLst/>
          </c:spPr>
          <c:marker>
            <c:symbol val="none"/>
          </c:marker>
          <c:dLbls>
            <c:dLbl>
              <c:idx val="288"/>
              <c:layout>
                <c:manualLayout>
                  <c:x val="-1.6319393102146827E-2"/>
                  <c:y val="-4.0959052111772871E-2"/>
                </c:manualLayout>
              </c:layout>
              <c:tx>
                <c:rich>
                  <a:bodyPr/>
                  <a:lstStyle/>
                  <a:p>
                    <a:r>
                      <a:rPr lang="en-US" dirty="0"/>
                      <a:t>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43C-4FDB-9EB1-CB66ECB3C60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3">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Sheet1!$A$2:$A$291</c:f>
              <c:numCache>
                <c:formatCode>m/d/yyyy</c:formatCode>
                <c:ptCount val="290"/>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pt idx="249">
                  <c:v>44440</c:v>
                </c:pt>
                <c:pt idx="250">
                  <c:v>44470</c:v>
                </c:pt>
                <c:pt idx="251">
                  <c:v>44501</c:v>
                </c:pt>
                <c:pt idx="252">
                  <c:v>44531</c:v>
                </c:pt>
                <c:pt idx="253">
                  <c:v>44562</c:v>
                </c:pt>
                <c:pt idx="254">
                  <c:v>44593</c:v>
                </c:pt>
                <c:pt idx="255">
                  <c:v>44621</c:v>
                </c:pt>
                <c:pt idx="256">
                  <c:v>44652</c:v>
                </c:pt>
                <c:pt idx="257">
                  <c:v>44682</c:v>
                </c:pt>
                <c:pt idx="258">
                  <c:v>44713</c:v>
                </c:pt>
                <c:pt idx="259">
                  <c:v>44743</c:v>
                </c:pt>
                <c:pt idx="260">
                  <c:v>44774</c:v>
                </c:pt>
                <c:pt idx="261">
                  <c:v>44805</c:v>
                </c:pt>
                <c:pt idx="262">
                  <c:v>44835</c:v>
                </c:pt>
                <c:pt idx="263">
                  <c:v>44866</c:v>
                </c:pt>
                <c:pt idx="264">
                  <c:v>44896</c:v>
                </c:pt>
                <c:pt idx="265">
                  <c:v>44927</c:v>
                </c:pt>
                <c:pt idx="266">
                  <c:v>44958</c:v>
                </c:pt>
                <c:pt idx="267">
                  <c:v>44986</c:v>
                </c:pt>
                <c:pt idx="268">
                  <c:v>45017</c:v>
                </c:pt>
                <c:pt idx="269">
                  <c:v>45047</c:v>
                </c:pt>
                <c:pt idx="270">
                  <c:v>45078</c:v>
                </c:pt>
                <c:pt idx="271">
                  <c:v>45108</c:v>
                </c:pt>
                <c:pt idx="272">
                  <c:v>45139</c:v>
                </c:pt>
                <c:pt idx="273">
                  <c:v>45170</c:v>
                </c:pt>
                <c:pt idx="274">
                  <c:v>45200</c:v>
                </c:pt>
                <c:pt idx="275">
                  <c:v>45231</c:v>
                </c:pt>
                <c:pt idx="276">
                  <c:v>45261</c:v>
                </c:pt>
                <c:pt idx="277">
                  <c:v>45292</c:v>
                </c:pt>
                <c:pt idx="278">
                  <c:v>45323</c:v>
                </c:pt>
                <c:pt idx="279">
                  <c:v>45352</c:v>
                </c:pt>
                <c:pt idx="280">
                  <c:v>45383</c:v>
                </c:pt>
                <c:pt idx="281">
                  <c:v>45413</c:v>
                </c:pt>
                <c:pt idx="282">
                  <c:v>45444</c:v>
                </c:pt>
                <c:pt idx="283">
                  <c:v>45474</c:v>
                </c:pt>
                <c:pt idx="284">
                  <c:v>45505</c:v>
                </c:pt>
                <c:pt idx="285">
                  <c:v>45536</c:v>
                </c:pt>
                <c:pt idx="286">
                  <c:v>45566</c:v>
                </c:pt>
                <c:pt idx="287">
                  <c:v>45597</c:v>
                </c:pt>
                <c:pt idx="288">
                  <c:v>45627</c:v>
                </c:pt>
                <c:pt idx="289">
                  <c:v>45658</c:v>
                </c:pt>
              </c:numCache>
            </c:numRef>
          </c:cat>
          <c:val>
            <c:numRef>
              <c:f>Sheet1!$B$2:$B$291</c:f>
              <c:numCache>
                <c:formatCode>0.00</c:formatCode>
                <c:ptCount val="290"/>
                <c:pt idx="0">
                  <c:v>0.90308839190628332</c:v>
                </c:pt>
                <c:pt idx="1">
                  <c:v>0.86900215839282746</c:v>
                </c:pt>
                <c:pt idx="2">
                  <c:v>0.83708326490392515</c:v>
                </c:pt>
                <c:pt idx="3">
                  <c:v>0.77544373880475492</c:v>
                </c:pt>
                <c:pt idx="4">
                  <c:v>0.73592728432466914</c:v>
                </c:pt>
                <c:pt idx="5">
                  <c:v>0.71072920012849339</c:v>
                </c:pt>
                <c:pt idx="6">
                  <c:v>0.67257865515114124</c:v>
                </c:pt>
                <c:pt idx="7">
                  <c:v>0.67552787482910526</c:v>
                </c:pt>
                <c:pt idx="8">
                  <c:v>0.5714285714285714</c:v>
                </c:pt>
                <c:pt idx="9">
                  <c:v>0.570008401008121</c:v>
                </c:pt>
                <c:pt idx="10">
                  <c:v>0.48180400311931376</c:v>
                </c:pt>
                <c:pt idx="11">
                  <c:v>0.47169811320754718</c:v>
                </c:pt>
                <c:pt idx="12">
                  <c:v>0.44526519738435455</c:v>
                </c:pt>
                <c:pt idx="13">
                  <c:v>0.45208995355658765</c:v>
                </c:pt>
                <c:pt idx="14">
                  <c:v>0.41825928180158245</c:v>
                </c:pt>
                <c:pt idx="15">
                  <c:v>0.43497109826589597</c:v>
                </c:pt>
                <c:pt idx="16">
                  <c:v>0.40365158739388302</c:v>
                </c:pt>
                <c:pt idx="17">
                  <c:v>0.41159661864507679</c:v>
                </c:pt>
                <c:pt idx="18">
                  <c:v>0.4065292505659478</c:v>
                </c:pt>
                <c:pt idx="19">
                  <c:v>0.40131108462455306</c:v>
                </c:pt>
                <c:pt idx="20">
                  <c:v>0.42353082851637763</c:v>
                </c:pt>
                <c:pt idx="21">
                  <c:v>0.40007271845836867</c:v>
                </c:pt>
                <c:pt idx="22">
                  <c:v>0.41880341880341881</c:v>
                </c:pt>
                <c:pt idx="23">
                  <c:v>0.41244131455399063</c:v>
                </c:pt>
                <c:pt idx="24">
                  <c:v>0.36678240740740742</c:v>
                </c:pt>
                <c:pt idx="25">
                  <c:v>0.40387323943661974</c:v>
                </c:pt>
                <c:pt idx="26">
                  <c:v>0.37468090044093755</c:v>
                </c:pt>
                <c:pt idx="27">
                  <c:v>0.36085235211923616</c:v>
                </c:pt>
                <c:pt idx="28">
                  <c:v>0.35150418457362587</c:v>
                </c:pt>
                <c:pt idx="29">
                  <c:v>0.3671988388969521</c:v>
                </c:pt>
                <c:pt idx="30">
                  <c:v>0.36585365853658536</c:v>
                </c:pt>
                <c:pt idx="31">
                  <c:v>0.33081788924647654</c:v>
                </c:pt>
                <c:pt idx="32">
                  <c:v>0.3585881294964029</c:v>
                </c:pt>
                <c:pt idx="33">
                  <c:v>0.34648581997533906</c:v>
                </c:pt>
                <c:pt idx="34">
                  <c:v>0.37849289967934036</c:v>
                </c:pt>
                <c:pt idx="35">
                  <c:v>0.38759328358208955</c:v>
                </c:pt>
                <c:pt idx="36">
                  <c:v>0.41048454971744619</c:v>
                </c:pt>
                <c:pt idx="37">
                  <c:v>0.40908004778972523</c:v>
                </c:pt>
                <c:pt idx="38">
                  <c:v>0.4324721439941227</c:v>
                </c:pt>
                <c:pt idx="39">
                  <c:v>0.41514544812154047</c:v>
                </c:pt>
                <c:pt idx="40">
                  <c:v>0.42974296205630352</c:v>
                </c:pt>
                <c:pt idx="41">
                  <c:v>0.45177788602045788</c:v>
                </c:pt>
                <c:pt idx="42">
                  <c:v>0.4027274921554429</c:v>
                </c:pt>
                <c:pt idx="43">
                  <c:v>0.46878072763028517</c:v>
                </c:pt>
                <c:pt idx="44">
                  <c:v>0.44317897371714643</c:v>
                </c:pt>
                <c:pt idx="45">
                  <c:v>0.4820234641100038</c:v>
                </c:pt>
                <c:pt idx="46">
                  <c:v>0.48914526733655872</c:v>
                </c:pt>
                <c:pt idx="47">
                  <c:v>0.43772062531517902</c:v>
                </c:pt>
                <c:pt idx="48">
                  <c:v>0.51348626165868416</c:v>
                </c:pt>
                <c:pt idx="49">
                  <c:v>0.48869475847893112</c:v>
                </c:pt>
                <c:pt idx="50">
                  <c:v>0.49686716791979951</c:v>
                </c:pt>
                <c:pt idx="51">
                  <c:v>0.52268321054672351</c:v>
                </c:pt>
                <c:pt idx="52">
                  <c:v>0.54210114702815437</c:v>
                </c:pt>
                <c:pt idx="53">
                  <c:v>0.49627499673245329</c:v>
                </c:pt>
                <c:pt idx="54">
                  <c:v>0.53987240829346095</c:v>
                </c:pt>
                <c:pt idx="55">
                  <c:v>0.5746691871455577</c:v>
                </c:pt>
                <c:pt idx="56">
                  <c:v>0.56392103471749488</c:v>
                </c:pt>
                <c:pt idx="57">
                  <c:v>0.57619488944790154</c:v>
                </c:pt>
                <c:pt idx="58">
                  <c:v>0.56138467731114983</c:v>
                </c:pt>
                <c:pt idx="59">
                  <c:v>0.56145915939730373</c:v>
                </c:pt>
                <c:pt idx="60">
                  <c:v>0.5882676191784586</c:v>
                </c:pt>
                <c:pt idx="61">
                  <c:v>0.62245186862967161</c:v>
                </c:pt>
                <c:pt idx="62">
                  <c:v>0.60203229398663693</c:v>
                </c:pt>
                <c:pt idx="63">
                  <c:v>0.66911764705882348</c:v>
                </c:pt>
                <c:pt idx="64">
                  <c:v>0.672752808988764</c:v>
                </c:pt>
                <c:pt idx="65">
                  <c:v>0.63939828080229222</c:v>
                </c:pt>
                <c:pt idx="66">
                  <c:v>0.65904870732752463</c:v>
                </c:pt>
                <c:pt idx="67">
                  <c:v>0.61240418118466899</c:v>
                </c:pt>
                <c:pt idx="68">
                  <c:v>0.66422225356085174</c:v>
                </c:pt>
                <c:pt idx="69">
                  <c:v>0.69183584051409375</c:v>
                </c:pt>
                <c:pt idx="70">
                  <c:v>0.68247361379515381</c:v>
                </c:pt>
                <c:pt idx="71">
                  <c:v>0.67593131548311991</c:v>
                </c:pt>
                <c:pt idx="72">
                  <c:v>0.68322981366459623</c:v>
                </c:pt>
                <c:pt idx="73">
                  <c:v>0.66933670601461492</c:v>
                </c:pt>
                <c:pt idx="74">
                  <c:v>0.67836004042153886</c:v>
                </c:pt>
                <c:pt idx="75">
                  <c:v>0.73718615361759021</c:v>
                </c:pt>
                <c:pt idx="76">
                  <c:v>0.68452554744525551</c:v>
                </c:pt>
                <c:pt idx="77">
                  <c:v>0.68829441324268403</c:v>
                </c:pt>
                <c:pt idx="78">
                  <c:v>0.69623155179825191</c:v>
                </c:pt>
                <c:pt idx="79">
                  <c:v>0.64316687648622184</c:v>
                </c:pt>
                <c:pt idx="80">
                  <c:v>0.64327154379510398</c:v>
                </c:pt>
                <c:pt idx="81">
                  <c:v>0.64881450488145054</c:v>
                </c:pt>
                <c:pt idx="82">
                  <c:v>0.64059693243056515</c:v>
                </c:pt>
                <c:pt idx="83">
                  <c:v>0.64171270718232043</c:v>
                </c:pt>
                <c:pt idx="84">
                  <c:v>0.59450621321124919</c:v>
                </c:pt>
                <c:pt idx="85">
                  <c:v>0.60169160702667535</c:v>
                </c:pt>
                <c:pt idx="86">
                  <c:v>0.57076163798852875</c:v>
                </c:pt>
                <c:pt idx="87">
                  <c:v>0.54014318588596266</c:v>
                </c:pt>
                <c:pt idx="88">
                  <c:v>0.52834882807385097</c:v>
                </c:pt>
                <c:pt idx="89">
                  <c:v>0.49958308516974387</c:v>
                </c:pt>
                <c:pt idx="90">
                  <c:v>0.4466472303206997</c:v>
                </c:pt>
                <c:pt idx="91">
                  <c:v>0.4194919995524225</c:v>
                </c:pt>
                <c:pt idx="92">
                  <c:v>0.38927738927738925</c:v>
                </c:pt>
                <c:pt idx="93">
                  <c:v>0.33937223509585002</c:v>
                </c:pt>
                <c:pt idx="94">
                  <c:v>0.33521937661306334</c:v>
                </c:pt>
                <c:pt idx="95">
                  <c:v>0.30660466881761245</c:v>
                </c:pt>
                <c:pt idx="96">
                  <c:v>0.27875243664717347</c:v>
                </c:pt>
                <c:pt idx="97">
                  <c:v>0.22706916569912092</c:v>
                </c:pt>
                <c:pt idx="98">
                  <c:v>0.2220499302217398</c:v>
                </c:pt>
                <c:pt idx="99">
                  <c:v>0.18873826903023982</c:v>
                </c:pt>
                <c:pt idx="100">
                  <c:v>0.16566808633508986</c:v>
                </c:pt>
                <c:pt idx="101">
                  <c:v>0.17580522794675496</c:v>
                </c:pt>
                <c:pt idx="102">
                  <c:v>0.1701910654790236</c:v>
                </c:pt>
                <c:pt idx="103">
                  <c:v>0.15286624203821655</c:v>
                </c:pt>
                <c:pt idx="104">
                  <c:v>0.15782368030241664</c:v>
                </c:pt>
                <c:pt idx="105">
                  <c:v>0.16570057965220866</c:v>
                </c:pt>
                <c:pt idx="106">
                  <c:v>0.15672225117248567</c:v>
                </c:pt>
                <c:pt idx="107">
                  <c:v>0.1644654707930876</c:v>
                </c:pt>
                <c:pt idx="108">
                  <c:v>0.17008875347728175</c:v>
                </c:pt>
                <c:pt idx="109">
                  <c:v>0.18855509770038548</c:v>
                </c:pt>
                <c:pt idx="110">
                  <c:v>0.17640442003573084</c:v>
                </c:pt>
                <c:pt idx="111">
                  <c:v>0.17622681226154455</c:v>
                </c:pt>
                <c:pt idx="112">
                  <c:v>0.20574225122349102</c:v>
                </c:pt>
                <c:pt idx="113">
                  <c:v>0.20122567176240824</c:v>
                </c:pt>
                <c:pt idx="114">
                  <c:v>0.19351941412187371</c:v>
                </c:pt>
                <c:pt idx="115">
                  <c:v>0.21237596471885337</c:v>
                </c:pt>
                <c:pt idx="116">
                  <c:v>0.2047378481703987</c:v>
                </c:pt>
                <c:pt idx="117">
                  <c:v>0.20015090198230331</c:v>
                </c:pt>
                <c:pt idx="118">
                  <c:v>0.22285753651143567</c:v>
                </c:pt>
                <c:pt idx="119">
                  <c:v>0.21291691532391752</c:v>
                </c:pt>
                <c:pt idx="120">
                  <c:v>0.21313074993030387</c:v>
                </c:pt>
                <c:pt idx="121">
                  <c:v>0.22150859915792478</c:v>
                </c:pt>
                <c:pt idx="122">
                  <c:v>0.23342981186685963</c:v>
                </c:pt>
                <c:pt idx="123">
                  <c:v>0.23738807599912645</c:v>
                </c:pt>
                <c:pt idx="124">
                  <c:v>0.2335029017697213</c:v>
                </c:pt>
                <c:pt idx="125">
                  <c:v>0.2294478527607362</c:v>
                </c:pt>
                <c:pt idx="126">
                  <c:v>0.24745738432889272</c:v>
                </c:pt>
                <c:pt idx="127">
                  <c:v>0.26324202572113636</c:v>
                </c:pt>
                <c:pt idx="128">
                  <c:v>0.24091764365320598</c:v>
                </c:pt>
                <c:pt idx="129">
                  <c:v>0.27057642672784626</c:v>
                </c:pt>
                <c:pt idx="130">
                  <c:v>0.26622039134912462</c:v>
                </c:pt>
                <c:pt idx="131">
                  <c:v>0.26800481130657045</c:v>
                </c:pt>
                <c:pt idx="132">
                  <c:v>0.28778736729550142</c:v>
                </c:pt>
                <c:pt idx="133">
                  <c:v>0.30546221770727516</c:v>
                </c:pt>
                <c:pt idx="134">
                  <c:v>0.28221337703894483</c:v>
                </c:pt>
                <c:pt idx="135">
                  <c:v>0.31298670652088412</c:v>
                </c:pt>
                <c:pt idx="136">
                  <c:v>0.29993673888976752</c:v>
                </c:pt>
                <c:pt idx="137">
                  <c:v>0.30292259083728279</c:v>
                </c:pt>
                <c:pt idx="138">
                  <c:v>0.30814686416640402</c:v>
                </c:pt>
                <c:pt idx="139">
                  <c:v>0.29511694058154236</c:v>
                </c:pt>
                <c:pt idx="140">
                  <c:v>0.30542859433886616</c:v>
                </c:pt>
                <c:pt idx="141">
                  <c:v>0.32042921997523732</c:v>
                </c:pt>
                <c:pt idx="142">
                  <c:v>0.31136588584625535</c:v>
                </c:pt>
                <c:pt idx="143">
                  <c:v>0.32303206997084549</c:v>
                </c:pt>
                <c:pt idx="144">
                  <c:v>0.32281671816555535</c:v>
                </c:pt>
                <c:pt idx="145">
                  <c:v>0.31456980194050199</c:v>
                </c:pt>
                <c:pt idx="146">
                  <c:v>0.33506276150627617</c:v>
                </c:pt>
                <c:pt idx="147">
                  <c:v>0.34870390965865344</c:v>
                </c:pt>
                <c:pt idx="148">
                  <c:v>0.33911564625850338</c:v>
                </c:pt>
                <c:pt idx="149">
                  <c:v>0.35567187231851727</c:v>
                </c:pt>
                <c:pt idx="150">
                  <c:v>0.35316143306952602</c:v>
                </c:pt>
                <c:pt idx="151">
                  <c:v>0.34274371415968241</c:v>
                </c:pt>
                <c:pt idx="152">
                  <c:v>0.36217749800514232</c:v>
                </c:pt>
                <c:pt idx="153">
                  <c:v>0.366282165039929</c:v>
                </c:pt>
                <c:pt idx="154">
                  <c:v>0.3791307471264368</c:v>
                </c:pt>
                <c:pt idx="155">
                  <c:v>0.38184852136831371</c:v>
                </c:pt>
                <c:pt idx="156">
                  <c:v>0.39609765474817377</c:v>
                </c:pt>
                <c:pt idx="157">
                  <c:v>0.40452852381885906</c:v>
                </c:pt>
                <c:pt idx="158">
                  <c:v>0.42255290366218956</c:v>
                </c:pt>
                <c:pt idx="159">
                  <c:v>0.42273603082851635</c:v>
                </c:pt>
                <c:pt idx="160">
                  <c:v>0.47062461348175633</c:v>
                </c:pt>
                <c:pt idx="161">
                  <c:v>0.48148899482706159</c:v>
                </c:pt>
                <c:pt idx="162">
                  <c:v>0.52663847780126849</c:v>
                </c:pt>
                <c:pt idx="163">
                  <c:v>0.50437135720233139</c:v>
                </c:pt>
                <c:pt idx="164">
                  <c:v>0.55724554641108448</c:v>
                </c:pt>
                <c:pt idx="165">
                  <c:v>0.53055495573310296</c:v>
                </c:pt>
                <c:pt idx="166">
                  <c:v>0.55750834260289206</c:v>
                </c:pt>
                <c:pt idx="167">
                  <c:v>0.53278327832783279</c:v>
                </c:pt>
                <c:pt idx="168">
                  <c:v>0.58850521968567171</c:v>
                </c:pt>
                <c:pt idx="169">
                  <c:v>0.6014631401238042</c:v>
                </c:pt>
                <c:pt idx="170">
                  <c:v>0.63565530875683218</c:v>
                </c:pt>
                <c:pt idx="171">
                  <c:v>0.61186142102172636</c:v>
                </c:pt>
                <c:pt idx="172">
                  <c:v>0.65473684210526317</c:v>
                </c:pt>
                <c:pt idx="173">
                  <c:v>0.62972605841068596</c:v>
                </c:pt>
                <c:pt idx="174">
                  <c:v>0.63635261307141988</c:v>
                </c:pt>
                <c:pt idx="175">
                  <c:v>0.74152075425492836</c:v>
                </c:pt>
                <c:pt idx="176">
                  <c:v>0.68405905905905906</c:v>
                </c:pt>
                <c:pt idx="177">
                  <c:v>0.69406854685721509</c:v>
                </c:pt>
                <c:pt idx="178">
                  <c:v>0.72873011865690485</c:v>
                </c:pt>
                <c:pt idx="179">
                  <c:v>0.71350000000000002</c:v>
                </c:pt>
                <c:pt idx="180">
                  <c:v>0.73921841406348809</c:v>
                </c:pt>
                <c:pt idx="181">
                  <c:v>0.7882522617018487</c:v>
                </c:pt>
                <c:pt idx="182">
                  <c:v>0.74915606336016616</c:v>
                </c:pt>
                <c:pt idx="183">
                  <c:v>0.76987815601055143</c:v>
                </c:pt>
                <c:pt idx="184">
                  <c:v>0.71935044006446014</c:v>
                </c:pt>
                <c:pt idx="185">
                  <c:v>0.75496602195504448</c:v>
                </c:pt>
                <c:pt idx="186">
                  <c:v>0.74147727272727271</c:v>
                </c:pt>
                <c:pt idx="187">
                  <c:v>0.78026436330323257</c:v>
                </c:pt>
                <c:pt idx="188">
                  <c:v>0.72931654676258995</c:v>
                </c:pt>
                <c:pt idx="189">
                  <c:v>0.73783477932855523</c:v>
                </c:pt>
                <c:pt idx="190">
                  <c:v>0.71578543080271417</c:v>
                </c:pt>
                <c:pt idx="191">
                  <c:v>0.79054680259499532</c:v>
                </c:pt>
                <c:pt idx="192">
                  <c:v>0.79297965696051054</c:v>
                </c:pt>
                <c:pt idx="193">
                  <c:v>0.75214247455811467</c:v>
                </c:pt>
                <c:pt idx="194">
                  <c:v>0.80268329041875597</c:v>
                </c:pt>
                <c:pt idx="195">
                  <c:v>0.82157500353456803</c:v>
                </c:pt>
                <c:pt idx="196">
                  <c:v>0.85921850754690365</c:v>
                </c:pt>
                <c:pt idx="197">
                  <c:v>0.8322857142857143</c:v>
                </c:pt>
                <c:pt idx="198">
                  <c:v>0.91735777680779862</c:v>
                </c:pt>
                <c:pt idx="199">
                  <c:v>0.90510737086477078</c:v>
                </c:pt>
                <c:pt idx="200">
                  <c:v>0.886190341711381</c:v>
                </c:pt>
                <c:pt idx="201">
                  <c:v>0.92208929092500724</c:v>
                </c:pt>
                <c:pt idx="202">
                  <c:v>0.95641791044776114</c:v>
                </c:pt>
                <c:pt idx="203">
                  <c:v>0.92574549749040447</c:v>
                </c:pt>
                <c:pt idx="204">
                  <c:v>0.95536791314837155</c:v>
                </c:pt>
                <c:pt idx="205">
                  <c:v>1.020342117429496</c:v>
                </c:pt>
                <c:pt idx="206">
                  <c:v>0.99559337486704147</c:v>
                </c:pt>
                <c:pt idx="207">
                  <c:v>1.053461063040791</c:v>
                </c:pt>
                <c:pt idx="208">
                  <c:v>1.0647159002941631</c:v>
                </c:pt>
                <c:pt idx="209">
                  <c:v>1.1323434473854099</c:v>
                </c:pt>
                <c:pt idx="210">
                  <c:v>1.121451838064216</c:v>
                </c:pt>
                <c:pt idx="211">
                  <c:v>1.1606133979015334</c:v>
                </c:pt>
                <c:pt idx="212">
                  <c:v>1.1708901884340481</c:v>
                </c:pt>
                <c:pt idx="213">
                  <c:v>1.2203194467314342</c:v>
                </c:pt>
                <c:pt idx="214">
                  <c:v>1.1759781033649976</c:v>
                </c:pt>
                <c:pt idx="215">
                  <c:v>1.2418642681929681</c:v>
                </c:pt>
                <c:pt idx="216">
                  <c:v>1.17217091876663</c:v>
                </c:pt>
                <c:pt idx="217">
                  <c:v>1.1674173008231092</c:v>
                </c:pt>
                <c:pt idx="218">
                  <c:v>1.156500408830744</c:v>
                </c:pt>
                <c:pt idx="219">
                  <c:v>1.186832740213523</c:v>
                </c:pt>
                <c:pt idx="220">
                  <c:v>1.2165454237861615</c:v>
                </c:pt>
                <c:pt idx="221">
                  <c:v>1.2306009089378893</c:v>
                </c:pt>
                <c:pt idx="222">
                  <c:v>1.208157048569978</c:v>
                </c:pt>
                <c:pt idx="223">
                  <c:v>1.1736018641810919</c:v>
                </c:pt>
                <c:pt idx="224">
                  <c:v>1.1991305801705401</c:v>
                </c:pt>
                <c:pt idx="225">
                  <c:v>1.2398268398268397</c:v>
                </c:pt>
                <c:pt idx="226">
                  <c:v>1.2296457948631863</c:v>
                </c:pt>
                <c:pt idx="227">
                  <c:v>1.170529521231602</c:v>
                </c:pt>
                <c:pt idx="228">
                  <c:v>1.1429301533219762</c:v>
                </c:pt>
                <c:pt idx="229">
                  <c:v>1.2377670572019297</c:v>
                </c:pt>
                <c:pt idx="230">
                  <c:v>1.2254730203223545</c:v>
                </c:pt>
                <c:pt idx="231">
                  <c:v>0.80651447661469933</c:v>
                </c:pt>
                <c:pt idx="232">
                  <c:v>0.20329718004338396</c:v>
                </c:pt>
                <c:pt idx="233">
                  <c:v>0.26653612875495486</c:v>
                </c:pt>
                <c:pt idx="234">
                  <c:v>0.34719700408533816</c:v>
                </c:pt>
                <c:pt idx="235">
                  <c:v>0.39904435187454057</c:v>
                </c:pt>
                <c:pt idx="236">
                  <c:v>0.47037940980696696</c:v>
                </c:pt>
                <c:pt idx="237">
                  <c:v>0.51686641796968014</c:v>
                </c:pt>
                <c:pt idx="238">
                  <c:v>0.61496844003606854</c:v>
                </c:pt>
                <c:pt idx="239">
                  <c:v>0.63894052044609662</c:v>
                </c:pt>
                <c:pt idx="240">
                  <c:v>0.63492357572950442</c:v>
                </c:pt>
                <c:pt idx="241">
                  <c:v>0.70654849827671096</c:v>
                </c:pt>
                <c:pt idx="242">
                  <c:v>0.77739931877379287</c:v>
                </c:pt>
                <c:pt idx="243">
                  <c:v>0.86480642504118621</c:v>
                </c:pt>
                <c:pt idx="244">
                  <c:v>0.95388723426106603</c:v>
                </c:pt>
                <c:pt idx="245">
                  <c:v>1.0629793669655396</c:v>
                </c:pt>
                <c:pt idx="246">
                  <c:v>1.059002944888515</c:v>
                </c:pt>
                <c:pt idx="247">
                  <c:v>1.2502297794117647</c:v>
                </c:pt>
                <c:pt idx="248">
                  <c:v>1.3166746756367131</c:v>
                </c:pt>
                <c:pt idx="249">
                  <c:v>1.4174807867656636</c:v>
                </c:pt>
                <c:pt idx="250">
                  <c:v>1.547719537100068</c:v>
                </c:pt>
                <c:pt idx="251">
                  <c:v>1.656637168141593</c:v>
                </c:pt>
                <c:pt idx="252">
                  <c:v>1.8685416337494074</c:v>
                </c:pt>
                <c:pt idx="253">
                  <c:v>1.7642451236369221</c:v>
                </c:pt>
                <c:pt idx="254">
                  <c:v>1.8496492346938775</c:v>
                </c:pt>
                <c:pt idx="255">
                  <c:v>2.013898191560616</c:v>
                </c:pt>
                <c:pt idx="256">
                  <c:v>1.969671581769437</c:v>
                </c:pt>
                <c:pt idx="257">
                  <c:v>1.9138651948486369</c:v>
                </c:pt>
                <c:pt idx="258">
                  <c:v>1.8437342304457527</c:v>
                </c:pt>
                <c:pt idx="259">
                  <c:v>1.9902063658621896</c:v>
                </c:pt>
                <c:pt idx="260">
                  <c:v>1.6937385816309583</c:v>
                </c:pt>
                <c:pt idx="261">
                  <c:v>1.8811091854419411</c:v>
                </c:pt>
                <c:pt idx="262">
                  <c:v>1.7298860069387081</c:v>
                </c:pt>
                <c:pt idx="263">
                  <c:v>1.7909999999999999</c:v>
                </c:pt>
                <c:pt idx="264">
                  <c:v>1.9632995456134219</c:v>
                </c:pt>
                <c:pt idx="265">
                  <c:v>1.9009483667017915</c:v>
                </c:pt>
                <c:pt idx="266" formatCode="0.0">
                  <c:v>1.68025606469002</c:v>
                </c:pt>
                <c:pt idx="267" formatCode="0.0">
                  <c:v>1.6689501626990899</c:v>
                </c:pt>
                <c:pt idx="268" formatCode="0.0">
                  <c:v>1.82428849213363</c:v>
                </c:pt>
                <c:pt idx="269" formatCode="0.0">
                  <c:v>1.5771690995571499</c:v>
                </c:pt>
                <c:pt idx="270" formatCode="0.0">
                  <c:v>1.5385261037434901</c:v>
                </c:pt>
                <c:pt idx="271" formatCode="0.0">
                  <c:v>1.5112138332477301</c:v>
                </c:pt>
                <c:pt idx="272">
                  <c:v>1.4944138473642801</c:v>
                </c:pt>
                <c:pt idx="273">
                  <c:v>1.5020440251572327</c:v>
                </c:pt>
                <c:pt idx="274">
                  <c:v>1.3479745460189352</c:v>
                </c:pt>
                <c:pt idx="275">
                  <c:v>1.4262216544235069</c:v>
                </c:pt>
                <c:pt idx="276">
                  <c:v>1.4181557115507339</c:v>
                </c:pt>
                <c:pt idx="277">
                  <c:v>1.4284781188765512</c:v>
                </c:pt>
                <c:pt idx="278">
                  <c:v>1.3558377206565499</c:v>
                </c:pt>
                <c:pt idx="279">
                  <c:v>1.3202675377197075</c:v>
                </c:pt>
                <c:pt idx="280">
                  <c:v>1.2198089956869993</c:v>
                </c:pt>
                <c:pt idx="281">
                  <c:v>1.2377801173108738</c:v>
                </c:pt>
                <c:pt idx="282">
                  <c:v>1.1613566289825283</c:v>
                </c:pt>
                <c:pt idx="283">
                  <c:v>1.0765042579924613</c:v>
                </c:pt>
                <c:pt idx="284">
                  <c:v>1.1048489107519326</c:v>
                </c:pt>
                <c:pt idx="285">
                  <c:v>1.0787240269242024</c:v>
                </c:pt>
                <c:pt idx="286">
                  <c:v>1.1088201603665522</c:v>
                </c:pt>
                <c:pt idx="287">
                  <c:v>1.1371998314843421</c:v>
                </c:pt>
                <c:pt idx="288">
                  <c:v>1.0903282021492884</c:v>
                </c:pt>
                <c:pt idx="289">
                  <c:v>1.1300919842312747</c:v>
                </c:pt>
              </c:numCache>
            </c:numRef>
          </c:val>
          <c:smooth val="0"/>
          <c:extLst>
            <c:ext xmlns:c16="http://schemas.microsoft.com/office/drawing/2014/chart" uri="{C3380CC4-5D6E-409C-BE32-E72D297353CC}">
              <c16:uniqueId val="{00000000-A205-40F3-AC75-8431230B9FC3}"/>
            </c:ext>
          </c:extLst>
        </c:ser>
        <c:dLbls>
          <c:showLegendKey val="0"/>
          <c:showVal val="0"/>
          <c:showCatName val="0"/>
          <c:showSerName val="0"/>
          <c:showPercent val="0"/>
          <c:showBubbleSize val="0"/>
        </c:dLbls>
        <c:marker val="1"/>
        <c:smooth val="0"/>
        <c:axId val="295228191"/>
        <c:axId val="295223199"/>
      </c:lineChart>
      <c:lineChart>
        <c:grouping val="standard"/>
        <c:varyColors val="0"/>
        <c:ser>
          <c:idx val="1"/>
          <c:order val="1"/>
          <c:tx>
            <c:strRef>
              <c:f>Sheet1!$C$1</c:f>
              <c:strCache>
                <c:ptCount val="1"/>
                <c:pt idx="0">
                  <c:v>Quits Rate</c:v>
                </c:pt>
              </c:strCache>
            </c:strRef>
          </c:tx>
          <c:spPr>
            <a:ln w="28575" cap="rnd">
              <a:solidFill>
                <a:srgbClr val="25408F"/>
              </a:solidFill>
              <a:round/>
            </a:ln>
            <a:effectLst/>
          </c:spPr>
          <c:marker>
            <c:symbol val="none"/>
          </c:marker>
          <c:dLbls>
            <c:dLbl>
              <c:idx val="289"/>
              <c:layout>
                <c:manualLayout>
                  <c:x val="-1.7485064038014458E-2"/>
                  <c:y val="-2.20548742140315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3C-4FDB-9EB1-CB66ECB3C60C}"/>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lumMod val="50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Sheet1!$A$2:$A$291</c:f>
              <c:numCache>
                <c:formatCode>m/d/yyyy</c:formatCode>
                <c:ptCount val="290"/>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pt idx="249">
                  <c:v>44440</c:v>
                </c:pt>
                <c:pt idx="250">
                  <c:v>44470</c:v>
                </c:pt>
                <c:pt idx="251">
                  <c:v>44501</c:v>
                </c:pt>
                <c:pt idx="252">
                  <c:v>44531</c:v>
                </c:pt>
                <c:pt idx="253">
                  <c:v>44562</c:v>
                </c:pt>
                <c:pt idx="254">
                  <c:v>44593</c:v>
                </c:pt>
                <c:pt idx="255">
                  <c:v>44621</c:v>
                </c:pt>
                <c:pt idx="256">
                  <c:v>44652</c:v>
                </c:pt>
                <c:pt idx="257">
                  <c:v>44682</c:v>
                </c:pt>
                <c:pt idx="258">
                  <c:v>44713</c:v>
                </c:pt>
                <c:pt idx="259">
                  <c:v>44743</c:v>
                </c:pt>
                <c:pt idx="260">
                  <c:v>44774</c:v>
                </c:pt>
                <c:pt idx="261">
                  <c:v>44805</c:v>
                </c:pt>
                <c:pt idx="262">
                  <c:v>44835</c:v>
                </c:pt>
                <c:pt idx="263">
                  <c:v>44866</c:v>
                </c:pt>
                <c:pt idx="264">
                  <c:v>44896</c:v>
                </c:pt>
                <c:pt idx="265">
                  <c:v>44927</c:v>
                </c:pt>
                <c:pt idx="266">
                  <c:v>44958</c:v>
                </c:pt>
                <c:pt idx="267">
                  <c:v>44986</c:v>
                </c:pt>
                <c:pt idx="268">
                  <c:v>45017</c:v>
                </c:pt>
                <c:pt idx="269">
                  <c:v>45047</c:v>
                </c:pt>
                <c:pt idx="270">
                  <c:v>45078</c:v>
                </c:pt>
                <c:pt idx="271">
                  <c:v>45108</c:v>
                </c:pt>
                <c:pt idx="272">
                  <c:v>45139</c:v>
                </c:pt>
                <c:pt idx="273">
                  <c:v>45170</c:v>
                </c:pt>
                <c:pt idx="274">
                  <c:v>45200</c:v>
                </c:pt>
                <c:pt idx="275">
                  <c:v>45231</c:v>
                </c:pt>
                <c:pt idx="276">
                  <c:v>45261</c:v>
                </c:pt>
                <c:pt idx="277">
                  <c:v>45292</c:v>
                </c:pt>
                <c:pt idx="278">
                  <c:v>45323</c:v>
                </c:pt>
                <c:pt idx="279">
                  <c:v>45352</c:v>
                </c:pt>
                <c:pt idx="280">
                  <c:v>45383</c:v>
                </c:pt>
                <c:pt idx="281">
                  <c:v>45413</c:v>
                </c:pt>
                <c:pt idx="282">
                  <c:v>45444</c:v>
                </c:pt>
                <c:pt idx="283">
                  <c:v>45474</c:v>
                </c:pt>
                <c:pt idx="284">
                  <c:v>45505</c:v>
                </c:pt>
                <c:pt idx="285">
                  <c:v>45536</c:v>
                </c:pt>
                <c:pt idx="286">
                  <c:v>45566</c:v>
                </c:pt>
                <c:pt idx="287">
                  <c:v>45597</c:v>
                </c:pt>
                <c:pt idx="288">
                  <c:v>45627</c:v>
                </c:pt>
                <c:pt idx="289">
                  <c:v>45658</c:v>
                </c:pt>
              </c:numCache>
            </c:numRef>
          </c:cat>
          <c:val>
            <c:numRef>
              <c:f>Sheet1!$C$2:$C$291</c:f>
              <c:numCache>
                <c:formatCode>0.00</c:formatCode>
                <c:ptCount val="290"/>
                <c:pt idx="0" formatCode="General">
                  <c:v>2.4</c:v>
                </c:pt>
                <c:pt idx="1">
                  <c:v>2.4</c:v>
                </c:pt>
                <c:pt idx="2" formatCode="General">
                  <c:v>2.2999999999999998</c:v>
                </c:pt>
                <c:pt idx="3" formatCode="General">
                  <c:v>2.2999999999999998</c:v>
                </c:pt>
                <c:pt idx="4" formatCode="General">
                  <c:v>2.4</c:v>
                </c:pt>
                <c:pt idx="5" formatCode="General">
                  <c:v>2.2999999999999998</c:v>
                </c:pt>
                <c:pt idx="6" formatCode="General">
                  <c:v>2.2000000000000002</c:v>
                </c:pt>
                <c:pt idx="7" formatCode="General">
                  <c:v>2.2000000000000002</c:v>
                </c:pt>
                <c:pt idx="8" formatCode="General">
                  <c:v>2.2000000000000002</c:v>
                </c:pt>
                <c:pt idx="9" formatCode="General">
                  <c:v>2.1</c:v>
                </c:pt>
                <c:pt idx="10" formatCode="General">
                  <c:v>2.1</c:v>
                </c:pt>
                <c:pt idx="11" formatCode="General">
                  <c:v>2</c:v>
                </c:pt>
                <c:pt idx="12" formatCode="General">
                  <c:v>2</c:v>
                </c:pt>
                <c:pt idx="13" formatCode="General">
                  <c:v>2.2000000000000002</c:v>
                </c:pt>
                <c:pt idx="14" formatCode="General">
                  <c:v>2</c:v>
                </c:pt>
                <c:pt idx="15" formatCode="General">
                  <c:v>1.9</c:v>
                </c:pt>
                <c:pt idx="16" formatCode="General">
                  <c:v>2</c:v>
                </c:pt>
                <c:pt idx="17" formatCode="General">
                  <c:v>1.9</c:v>
                </c:pt>
                <c:pt idx="18" formatCode="General">
                  <c:v>1.9</c:v>
                </c:pt>
                <c:pt idx="19" formatCode="General">
                  <c:v>2</c:v>
                </c:pt>
                <c:pt idx="20" formatCode="General">
                  <c:v>2</c:v>
                </c:pt>
                <c:pt idx="21" formatCode="General">
                  <c:v>1.9</c:v>
                </c:pt>
                <c:pt idx="22" formatCode="General">
                  <c:v>1.9</c:v>
                </c:pt>
                <c:pt idx="23" formatCode="General">
                  <c:v>1.8</c:v>
                </c:pt>
                <c:pt idx="24" formatCode="General">
                  <c:v>1.9</c:v>
                </c:pt>
                <c:pt idx="25" formatCode="General">
                  <c:v>1.9</c:v>
                </c:pt>
                <c:pt idx="26" formatCode="General">
                  <c:v>1.9</c:v>
                </c:pt>
                <c:pt idx="27" formatCode="General">
                  <c:v>1.8</c:v>
                </c:pt>
                <c:pt idx="28" formatCode="General">
                  <c:v>1.8</c:v>
                </c:pt>
                <c:pt idx="29" formatCode="General">
                  <c:v>1.8</c:v>
                </c:pt>
                <c:pt idx="30" formatCode="General">
                  <c:v>1.8</c:v>
                </c:pt>
                <c:pt idx="31" formatCode="General">
                  <c:v>1.7</c:v>
                </c:pt>
                <c:pt idx="32" formatCode="General">
                  <c:v>1.7</c:v>
                </c:pt>
                <c:pt idx="33" formatCode="General">
                  <c:v>1.8</c:v>
                </c:pt>
                <c:pt idx="34" formatCode="General">
                  <c:v>1.9</c:v>
                </c:pt>
                <c:pt idx="35" formatCode="General">
                  <c:v>1.8</c:v>
                </c:pt>
                <c:pt idx="36" formatCode="General">
                  <c:v>1.9</c:v>
                </c:pt>
                <c:pt idx="37" formatCode="General">
                  <c:v>1.8</c:v>
                </c:pt>
                <c:pt idx="38" formatCode="General">
                  <c:v>1.9</c:v>
                </c:pt>
                <c:pt idx="39" formatCode="General">
                  <c:v>2</c:v>
                </c:pt>
                <c:pt idx="40" formatCode="General">
                  <c:v>1.9</c:v>
                </c:pt>
                <c:pt idx="41" formatCode="General">
                  <c:v>1.8</c:v>
                </c:pt>
                <c:pt idx="42" formatCode="General">
                  <c:v>2</c:v>
                </c:pt>
                <c:pt idx="43" formatCode="General">
                  <c:v>2</c:v>
                </c:pt>
                <c:pt idx="44" formatCode="General">
                  <c:v>2</c:v>
                </c:pt>
                <c:pt idx="45" formatCode="General">
                  <c:v>1.9</c:v>
                </c:pt>
                <c:pt idx="46" formatCode="General">
                  <c:v>1.9</c:v>
                </c:pt>
                <c:pt idx="47" formatCode="General">
                  <c:v>2.1</c:v>
                </c:pt>
                <c:pt idx="48" formatCode="General">
                  <c:v>2</c:v>
                </c:pt>
                <c:pt idx="49" formatCode="General">
                  <c:v>2.1</c:v>
                </c:pt>
                <c:pt idx="50" formatCode="General">
                  <c:v>2</c:v>
                </c:pt>
                <c:pt idx="51" formatCode="General">
                  <c:v>2.1</c:v>
                </c:pt>
                <c:pt idx="52" formatCode="General">
                  <c:v>2.1</c:v>
                </c:pt>
                <c:pt idx="53" formatCode="General">
                  <c:v>2.1</c:v>
                </c:pt>
                <c:pt idx="54" formatCode="General">
                  <c:v>2.1</c:v>
                </c:pt>
                <c:pt idx="55" formatCode="General">
                  <c:v>2</c:v>
                </c:pt>
                <c:pt idx="56" formatCode="General">
                  <c:v>2.2000000000000002</c:v>
                </c:pt>
                <c:pt idx="57" formatCode="General">
                  <c:v>2.2999999999999998</c:v>
                </c:pt>
                <c:pt idx="58" formatCode="General">
                  <c:v>2.1</c:v>
                </c:pt>
                <c:pt idx="59" formatCode="General">
                  <c:v>2.1</c:v>
                </c:pt>
                <c:pt idx="60" formatCode="General">
                  <c:v>2.1</c:v>
                </c:pt>
                <c:pt idx="61" formatCode="General">
                  <c:v>2.2000000000000002</c:v>
                </c:pt>
                <c:pt idx="62" formatCode="General">
                  <c:v>2.2000000000000002</c:v>
                </c:pt>
                <c:pt idx="63" formatCode="General">
                  <c:v>2.2000000000000002</c:v>
                </c:pt>
                <c:pt idx="64" formatCode="General">
                  <c:v>2</c:v>
                </c:pt>
                <c:pt idx="65" formatCode="General">
                  <c:v>2.2000000000000002</c:v>
                </c:pt>
                <c:pt idx="66" formatCode="General">
                  <c:v>2.2000000000000002</c:v>
                </c:pt>
                <c:pt idx="67" formatCode="General">
                  <c:v>2.2000000000000002</c:v>
                </c:pt>
                <c:pt idx="68" formatCode="General">
                  <c:v>2.2000000000000002</c:v>
                </c:pt>
                <c:pt idx="69" formatCode="General">
                  <c:v>2.1</c:v>
                </c:pt>
                <c:pt idx="70" formatCode="General">
                  <c:v>2.2000000000000002</c:v>
                </c:pt>
                <c:pt idx="71" formatCode="General">
                  <c:v>2.2000000000000002</c:v>
                </c:pt>
                <c:pt idx="72" formatCode="General">
                  <c:v>2.2000000000000002</c:v>
                </c:pt>
                <c:pt idx="73" formatCode="General">
                  <c:v>2.1</c:v>
                </c:pt>
                <c:pt idx="74" formatCode="General">
                  <c:v>2.1</c:v>
                </c:pt>
                <c:pt idx="75" formatCode="General">
                  <c:v>2.2000000000000002</c:v>
                </c:pt>
                <c:pt idx="76" formatCode="General">
                  <c:v>2.1</c:v>
                </c:pt>
                <c:pt idx="77" formatCode="General">
                  <c:v>2.2000000000000002</c:v>
                </c:pt>
                <c:pt idx="78" formatCode="General">
                  <c:v>2.1</c:v>
                </c:pt>
                <c:pt idx="79" formatCode="General">
                  <c:v>2.1</c:v>
                </c:pt>
                <c:pt idx="80" formatCode="General">
                  <c:v>2.2000000000000002</c:v>
                </c:pt>
                <c:pt idx="81" formatCode="General">
                  <c:v>1.9</c:v>
                </c:pt>
                <c:pt idx="82" formatCode="General">
                  <c:v>2.1</c:v>
                </c:pt>
                <c:pt idx="83" formatCode="General">
                  <c:v>2</c:v>
                </c:pt>
                <c:pt idx="84" formatCode="General">
                  <c:v>2</c:v>
                </c:pt>
                <c:pt idx="85" formatCode="General">
                  <c:v>2.1</c:v>
                </c:pt>
                <c:pt idx="86" formatCode="General">
                  <c:v>2.1</c:v>
                </c:pt>
                <c:pt idx="87" formatCode="General">
                  <c:v>1.9</c:v>
                </c:pt>
                <c:pt idx="88" formatCode="General">
                  <c:v>2.1</c:v>
                </c:pt>
                <c:pt idx="89" formatCode="General">
                  <c:v>1.9</c:v>
                </c:pt>
                <c:pt idx="90" formatCode="General">
                  <c:v>1.9</c:v>
                </c:pt>
                <c:pt idx="91" formatCode="General">
                  <c:v>1.8</c:v>
                </c:pt>
                <c:pt idx="92" formatCode="General">
                  <c:v>1.8</c:v>
                </c:pt>
                <c:pt idx="93" formatCode="General">
                  <c:v>1.8</c:v>
                </c:pt>
                <c:pt idx="94" formatCode="General">
                  <c:v>1.7</c:v>
                </c:pt>
                <c:pt idx="95" formatCode="General">
                  <c:v>1.6</c:v>
                </c:pt>
                <c:pt idx="96" formatCode="General">
                  <c:v>1.5</c:v>
                </c:pt>
                <c:pt idx="97" formatCode="General">
                  <c:v>1.5</c:v>
                </c:pt>
                <c:pt idx="98" formatCode="General">
                  <c:v>1.5</c:v>
                </c:pt>
                <c:pt idx="99" formatCode="General">
                  <c:v>1.4</c:v>
                </c:pt>
                <c:pt idx="100" formatCode="General">
                  <c:v>1.3</c:v>
                </c:pt>
                <c:pt idx="101" formatCode="General">
                  <c:v>1.3</c:v>
                </c:pt>
                <c:pt idx="102" formatCode="General">
                  <c:v>1.3</c:v>
                </c:pt>
                <c:pt idx="103" formatCode="General">
                  <c:v>1.3</c:v>
                </c:pt>
                <c:pt idx="104" formatCode="General">
                  <c:v>1.2</c:v>
                </c:pt>
                <c:pt idx="105" formatCode="General">
                  <c:v>1.2</c:v>
                </c:pt>
                <c:pt idx="106" formatCode="General">
                  <c:v>1.3</c:v>
                </c:pt>
                <c:pt idx="107" formatCode="General">
                  <c:v>1.4</c:v>
                </c:pt>
                <c:pt idx="108" formatCode="General">
                  <c:v>1.4</c:v>
                </c:pt>
                <c:pt idx="109" formatCode="General">
                  <c:v>1.3</c:v>
                </c:pt>
                <c:pt idx="110" formatCode="General">
                  <c:v>1.4</c:v>
                </c:pt>
                <c:pt idx="111" formatCode="General">
                  <c:v>1.4</c:v>
                </c:pt>
                <c:pt idx="112" formatCode="General">
                  <c:v>1.5</c:v>
                </c:pt>
                <c:pt idx="113" formatCode="General">
                  <c:v>1.4</c:v>
                </c:pt>
                <c:pt idx="114" formatCode="General">
                  <c:v>1.5</c:v>
                </c:pt>
                <c:pt idx="115" formatCode="General">
                  <c:v>1.4</c:v>
                </c:pt>
                <c:pt idx="116" formatCode="General">
                  <c:v>1.4</c:v>
                </c:pt>
                <c:pt idx="117" formatCode="General">
                  <c:v>1.5</c:v>
                </c:pt>
                <c:pt idx="118" formatCode="General">
                  <c:v>1.4</c:v>
                </c:pt>
                <c:pt idx="119" formatCode="General">
                  <c:v>1.4</c:v>
                </c:pt>
                <c:pt idx="120" formatCode="General">
                  <c:v>1.5</c:v>
                </c:pt>
                <c:pt idx="121" formatCode="General">
                  <c:v>1.4</c:v>
                </c:pt>
                <c:pt idx="122" formatCode="General">
                  <c:v>1.5</c:v>
                </c:pt>
                <c:pt idx="123" formatCode="General">
                  <c:v>1.5</c:v>
                </c:pt>
                <c:pt idx="124" formatCode="General">
                  <c:v>1.4</c:v>
                </c:pt>
                <c:pt idx="125" formatCode="General">
                  <c:v>1.5</c:v>
                </c:pt>
                <c:pt idx="126" formatCode="General">
                  <c:v>1.5</c:v>
                </c:pt>
                <c:pt idx="127" formatCode="General">
                  <c:v>1.5</c:v>
                </c:pt>
                <c:pt idx="128" formatCode="General">
                  <c:v>1.5</c:v>
                </c:pt>
                <c:pt idx="129" formatCode="General">
                  <c:v>1.5</c:v>
                </c:pt>
                <c:pt idx="130" formatCode="General">
                  <c:v>1.5</c:v>
                </c:pt>
                <c:pt idx="131" formatCode="General">
                  <c:v>1.5</c:v>
                </c:pt>
                <c:pt idx="132" formatCode="General">
                  <c:v>1.5</c:v>
                </c:pt>
                <c:pt idx="133" formatCode="General">
                  <c:v>1.5</c:v>
                </c:pt>
                <c:pt idx="134" formatCode="General">
                  <c:v>1.6</c:v>
                </c:pt>
                <c:pt idx="135" formatCode="General">
                  <c:v>1.6</c:v>
                </c:pt>
                <c:pt idx="136" formatCode="General">
                  <c:v>1.6</c:v>
                </c:pt>
                <c:pt idx="137" formatCode="General">
                  <c:v>1.6</c:v>
                </c:pt>
                <c:pt idx="138" formatCode="General">
                  <c:v>1.6</c:v>
                </c:pt>
                <c:pt idx="139" formatCode="General">
                  <c:v>1.5</c:v>
                </c:pt>
                <c:pt idx="140" formatCode="General">
                  <c:v>1.5</c:v>
                </c:pt>
                <c:pt idx="141" formatCode="General">
                  <c:v>1.4</c:v>
                </c:pt>
                <c:pt idx="142" formatCode="General">
                  <c:v>1.5</c:v>
                </c:pt>
                <c:pt idx="143" formatCode="General">
                  <c:v>1.5</c:v>
                </c:pt>
                <c:pt idx="144" formatCode="General">
                  <c:v>1.5</c:v>
                </c:pt>
                <c:pt idx="145" formatCode="General">
                  <c:v>1.7</c:v>
                </c:pt>
                <c:pt idx="146" formatCode="General">
                  <c:v>1.7</c:v>
                </c:pt>
                <c:pt idx="147" formatCode="General">
                  <c:v>1.6</c:v>
                </c:pt>
                <c:pt idx="148" formatCode="General">
                  <c:v>1.7</c:v>
                </c:pt>
                <c:pt idx="149" formatCode="General">
                  <c:v>1.6</c:v>
                </c:pt>
                <c:pt idx="150" formatCode="General">
                  <c:v>1.6</c:v>
                </c:pt>
                <c:pt idx="151" formatCode="General">
                  <c:v>1.7</c:v>
                </c:pt>
                <c:pt idx="152" formatCode="General">
                  <c:v>1.7</c:v>
                </c:pt>
                <c:pt idx="153" formatCode="General">
                  <c:v>1.7</c:v>
                </c:pt>
                <c:pt idx="154" formatCode="General">
                  <c:v>1.7</c:v>
                </c:pt>
                <c:pt idx="155" formatCode="General">
                  <c:v>1.7</c:v>
                </c:pt>
                <c:pt idx="156" formatCode="General">
                  <c:v>1.7</c:v>
                </c:pt>
                <c:pt idx="157" formatCode="General">
                  <c:v>1.7</c:v>
                </c:pt>
                <c:pt idx="158" formatCode="General">
                  <c:v>1.8</c:v>
                </c:pt>
                <c:pt idx="159" formatCode="General">
                  <c:v>1.8</c:v>
                </c:pt>
                <c:pt idx="160" formatCode="General">
                  <c:v>1.8</c:v>
                </c:pt>
                <c:pt idx="161" formatCode="General">
                  <c:v>1.8</c:v>
                </c:pt>
                <c:pt idx="162" formatCode="General">
                  <c:v>1.8</c:v>
                </c:pt>
                <c:pt idx="163" formatCode="General">
                  <c:v>1.9</c:v>
                </c:pt>
                <c:pt idx="164" formatCode="General">
                  <c:v>1.8</c:v>
                </c:pt>
                <c:pt idx="165" formatCode="General">
                  <c:v>2</c:v>
                </c:pt>
                <c:pt idx="166" formatCode="General">
                  <c:v>1.9</c:v>
                </c:pt>
                <c:pt idx="167" formatCode="General">
                  <c:v>1.9</c:v>
                </c:pt>
                <c:pt idx="168" formatCode="General">
                  <c:v>1.8</c:v>
                </c:pt>
                <c:pt idx="169" formatCode="General">
                  <c:v>2</c:v>
                </c:pt>
                <c:pt idx="170" formatCode="General">
                  <c:v>1.9</c:v>
                </c:pt>
                <c:pt idx="171" formatCode="General">
                  <c:v>2</c:v>
                </c:pt>
                <c:pt idx="172" formatCode="General">
                  <c:v>1.9</c:v>
                </c:pt>
                <c:pt idx="173" formatCode="General">
                  <c:v>1.9</c:v>
                </c:pt>
                <c:pt idx="174" formatCode="General">
                  <c:v>1.9</c:v>
                </c:pt>
                <c:pt idx="175" formatCode="General">
                  <c:v>1.9</c:v>
                </c:pt>
                <c:pt idx="176" formatCode="General">
                  <c:v>2</c:v>
                </c:pt>
                <c:pt idx="177" formatCode="General">
                  <c:v>2</c:v>
                </c:pt>
                <c:pt idx="178" formatCode="General">
                  <c:v>2</c:v>
                </c:pt>
                <c:pt idx="179" formatCode="General">
                  <c:v>2</c:v>
                </c:pt>
                <c:pt idx="180" formatCode="General">
                  <c:v>2.1</c:v>
                </c:pt>
                <c:pt idx="181" formatCode="General">
                  <c:v>2</c:v>
                </c:pt>
                <c:pt idx="182" formatCode="General">
                  <c:v>2.1</c:v>
                </c:pt>
                <c:pt idx="183" formatCode="General">
                  <c:v>2</c:v>
                </c:pt>
                <c:pt idx="184" formatCode="General">
                  <c:v>2.1</c:v>
                </c:pt>
                <c:pt idx="185" formatCode="General">
                  <c:v>2.1</c:v>
                </c:pt>
                <c:pt idx="186" formatCode="General">
                  <c:v>2.1</c:v>
                </c:pt>
                <c:pt idx="187" formatCode="General">
                  <c:v>2.1</c:v>
                </c:pt>
                <c:pt idx="188" formatCode="General">
                  <c:v>2.1</c:v>
                </c:pt>
                <c:pt idx="189" formatCode="General">
                  <c:v>2.1</c:v>
                </c:pt>
                <c:pt idx="190" formatCode="General">
                  <c:v>2.1</c:v>
                </c:pt>
                <c:pt idx="191" formatCode="General">
                  <c:v>2.1</c:v>
                </c:pt>
                <c:pt idx="192" formatCode="General">
                  <c:v>2.1</c:v>
                </c:pt>
                <c:pt idx="193" formatCode="General">
                  <c:v>2.2000000000000002</c:v>
                </c:pt>
                <c:pt idx="194" formatCode="General">
                  <c:v>2.1</c:v>
                </c:pt>
                <c:pt idx="195" formatCode="General">
                  <c:v>2.2000000000000002</c:v>
                </c:pt>
                <c:pt idx="196" formatCode="General">
                  <c:v>2.1</c:v>
                </c:pt>
                <c:pt idx="197" formatCode="General">
                  <c:v>2.1</c:v>
                </c:pt>
                <c:pt idx="198" formatCode="General">
                  <c:v>2.2000000000000002</c:v>
                </c:pt>
                <c:pt idx="199" formatCode="General">
                  <c:v>2.1</c:v>
                </c:pt>
                <c:pt idx="200" formatCode="General">
                  <c:v>2.1</c:v>
                </c:pt>
                <c:pt idx="201" formatCode="General">
                  <c:v>2.2000000000000002</c:v>
                </c:pt>
                <c:pt idx="202" formatCode="General">
                  <c:v>2.2000000000000002</c:v>
                </c:pt>
                <c:pt idx="203" formatCode="General">
                  <c:v>2.1</c:v>
                </c:pt>
                <c:pt idx="204" formatCode="General">
                  <c:v>2.2000000000000002</c:v>
                </c:pt>
                <c:pt idx="205" formatCode="General">
                  <c:v>2.1</c:v>
                </c:pt>
                <c:pt idx="206" formatCode="General">
                  <c:v>2.2000000000000002</c:v>
                </c:pt>
                <c:pt idx="207" formatCode="General">
                  <c:v>2.2000000000000002</c:v>
                </c:pt>
                <c:pt idx="208" formatCode="General">
                  <c:v>2.2999999999999998</c:v>
                </c:pt>
                <c:pt idx="209" formatCode="General">
                  <c:v>2.2999999999999998</c:v>
                </c:pt>
                <c:pt idx="210" formatCode="General">
                  <c:v>2.2999999999999998</c:v>
                </c:pt>
                <c:pt idx="211" formatCode="General">
                  <c:v>2.2999999999999998</c:v>
                </c:pt>
                <c:pt idx="212" formatCode="General">
                  <c:v>2.2999999999999998</c:v>
                </c:pt>
                <c:pt idx="213" formatCode="General">
                  <c:v>2.2999999999999998</c:v>
                </c:pt>
                <c:pt idx="214" formatCode="General">
                  <c:v>2.2999999999999998</c:v>
                </c:pt>
                <c:pt idx="215" formatCode="General">
                  <c:v>2.2999999999999998</c:v>
                </c:pt>
                <c:pt idx="216" formatCode="General">
                  <c:v>2.2999999999999998</c:v>
                </c:pt>
                <c:pt idx="217" formatCode="General">
                  <c:v>2.2999999999999998</c:v>
                </c:pt>
                <c:pt idx="218" formatCode="General">
                  <c:v>2.4</c:v>
                </c:pt>
                <c:pt idx="219" formatCode="General">
                  <c:v>2.2999999999999998</c:v>
                </c:pt>
                <c:pt idx="220" formatCode="General">
                  <c:v>2.2999999999999998</c:v>
                </c:pt>
                <c:pt idx="221" formatCode="General">
                  <c:v>2.2999999999999998</c:v>
                </c:pt>
                <c:pt idx="222" formatCode="General">
                  <c:v>2.2999999999999998</c:v>
                </c:pt>
                <c:pt idx="223" formatCode="General">
                  <c:v>2.4</c:v>
                </c:pt>
                <c:pt idx="224" formatCode="General">
                  <c:v>2.4</c:v>
                </c:pt>
                <c:pt idx="225" formatCode="General">
                  <c:v>2.2999999999999998</c:v>
                </c:pt>
                <c:pt idx="226" formatCode="General">
                  <c:v>2.2999999999999998</c:v>
                </c:pt>
                <c:pt idx="227" formatCode="General">
                  <c:v>2.2999999999999998</c:v>
                </c:pt>
                <c:pt idx="228" formatCode="General">
                  <c:v>2.2999999999999998</c:v>
                </c:pt>
                <c:pt idx="229" formatCode="General">
                  <c:v>2.2999999999999998</c:v>
                </c:pt>
                <c:pt idx="230" formatCode="General">
                  <c:v>2.2000000000000002</c:v>
                </c:pt>
                <c:pt idx="231" formatCode="General">
                  <c:v>1.9</c:v>
                </c:pt>
                <c:pt idx="232" formatCode="General">
                  <c:v>1.6</c:v>
                </c:pt>
                <c:pt idx="233" formatCode="General">
                  <c:v>1.7</c:v>
                </c:pt>
                <c:pt idx="234" formatCode="General">
                  <c:v>1.9</c:v>
                </c:pt>
                <c:pt idx="235" formatCode="General">
                  <c:v>2.2999999999999998</c:v>
                </c:pt>
                <c:pt idx="236" formatCode="General">
                  <c:v>2.1</c:v>
                </c:pt>
                <c:pt idx="237" formatCode="General">
                  <c:v>2.2999999999999998</c:v>
                </c:pt>
                <c:pt idx="238" formatCode="General">
                  <c:v>2.4</c:v>
                </c:pt>
                <c:pt idx="239" formatCode="General">
                  <c:v>2.2999999999999998</c:v>
                </c:pt>
                <c:pt idx="240" formatCode="General">
                  <c:v>2.4</c:v>
                </c:pt>
                <c:pt idx="241" formatCode="General">
                  <c:v>2.2999999999999998</c:v>
                </c:pt>
                <c:pt idx="242" formatCode="General">
                  <c:v>2.4</c:v>
                </c:pt>
                <c:pt idx="243" formatCode="General">
                  <c:v>2.5</c:v>
                </c:pt>
                <c:pt idx="244" formatCode="General">
                  <c:v>2.8</c:v>
                </c:pt>
                <c:pt idx="245" formatCode="General">
                  <c:v>2.5</c:v>
                </c:pt>
                <c:pt idx="246" formatCode="General">
                  <c:v>2.7</c:v>
                </c:pt>
                <c:pt idx="247" formatCode="General">
                  <c:v>2.7</c:v>
                </c:pt>
                <c:pt idx="248" formatCode="General">
                  <c:v>2.9</c:v>
                </c:pt>
                <c:pt idx="249" formatCode="General">
                  <c:v>2.9</c:v>
                </c:pt>
                <c:pt idx="250" formatCode="General">
                  <c:v>2.8</c:v>
                </c:pt>
                <c:pt idx="251" formatCode="General">
                  <c:v>3</c:v>
                </c:pt>
                <c:pt idx="252" formatCode="General">
                  <c:v>3</c:v>
                </c:pt>
                <c:pt idx="253" formatCode="General">
                  <c:v>2.8</c:v>
                </c:pt>
                <c:pt idx="254" formatCode="General">
                  <c:v>2.9</c:v>
                </c:pt>
                <c:pt idx="255" formatCode="General">
                  <c:v>2.9</c:v>
                </c:pt>
                <c:pt idx="256" formatCode="General">
                  <c:v>2.9</c:v>
                </c:pt>
                <c:pt idx="257" formatCode="General">
                  <c:v>2.8</c:v>
                </c:pt>
                <c:pt idx="258" formatCode="General">
                  <c:v>2.8</c:v>
                </c:pt>
                <c:pt idx="259" formatCode="General">
                  <c:v>2.7</c:v>
                </c:pt>
                <c:pt idx="260" formatCode="General">
                  <c:v>2.7</c:v>
                </c:pt>
                <c:pt idx="261" formatCode="General">
                  <c:v>2.7</c:v>
                </c:pt>
                <c:pt idx="262" formatCode="General">
                  <c:v>2.6</c:v>
                </c:pt>
                <c:pt idx="263" formatCode="General">
                  <c:v>2.7</c:v>
                </c:pt>
                <c:pt idx="264" formatCode="General">
                  <c:v>2.6</c:v>
                </c:pt>
                <c:pt idx="265" formatCode="General">
                  <c:v>2.5</c:v>
                </c:pt>
                <c:pt idx="266" formatCode="General">
                  <c:v>2.6</c:v>
                </c:pt>
                <c:pt idx="267" formatCode="General">
                  <c:v>2.5</c:v>
                </c:pt>
                <c:pt idx="268" formatCode="General">
                  <c:v>2.4</c:v>
                </c:pt>
                <c:pt idx="269" formatCode="General">
                  <c:v>2.6</c:v>
                </c:pt>
                <c:pt idx="270" formatCode="General">
                  <c:v>2.4</c:v>
                </c:pt>
                <c:pt idx="271" formatCode="General">
                  <c:v>2.2999999999999998</c:v>
                </c:pt>
                <c:pt idx="272" formatCode="0.0">
                  <c:v>2.2999999999999998</c:v>
                </c:pt>
                <c:pt idx="273" formatCode="0.0">
                  <c:v>2.2999999999999998</c:v>
                </c:pt>
                <c:pt idx="274" formatCode="0.0">
                  <c:v>2.2999999999999998</c:v>
                </c:pt>
                <c:pt idx="275" formatCode="0.0">
                  <c:v>2.2000000000000002</c:v>
                </c:pt>
                <c:pt idx="276" formatCode="0.0">
                  <c:v>2.2000000000000002</c:v>
                </c:pt>
                <c:pt idx="277" formatCode="0.0">
                  <c:v>2.2000000000000002</c:v>
                </c:pt>
                <c:pt idx="278" formatCode="0.0">
                  <c:v>2.2000000000000002</c:v>
                </c:pt>
                <c:pt idx="279" formatCode="0.0">
                  <c:v>2.1</c:v>
                </c:pt>
                <c:pt idx="280" formatCode="General">
                  <c:v>2.2000000000000002</c:v>
                </c:pt>
                <c:pt idx="281" formatCode="General">
                  <c:v>2.1</c:v>
                </c:pt>
                <c:pt idx="282" formatCode="0.0">
                  <c:v>2</c:v>
                </c:pt>
                <c:pt idx="283" formatCode="0.0">
                  <c:v>2</c:v>
                </c:pt>
                <c:pt idx="284" formatCode="0.0">
                  <c:v>2</c:v>
                </c:pt>
                <c:pt idx="285" formatCode="0.0">
                  <c:v>1.9</c:v>
                </c:pt>
                <c:pt idx="286" formatCode="0.0">
                  <c:v>2.1</c:v>
                </c:pt>
                <c:pt idx="287" formatCode="0.0">
                  <c:v>1.9</c:v>
                </c:pt>
                <c:pt idx="288" formatCode="General">
                  <c:v>1.9</c:v>
                </c:pt>
                <c:pt idx="289" formatCode="General">
                  <c:v>2.1</c:v>
                </c:pt>
              </c:numCache>
            </c:numRef>
          </c:val>
          <c:smooth val="0"/>
          <c:extLst>
            <c:ext xmlns:c16="http://schemas.microsoft.com/office/drawing/2014/chart" uri="{C3380CC4-5D6E-409C-BE32-E72D297353CC}">
              <c16:uniqueId val="{00000001-A205-40F3-AC75-8431230B9FC3}"/>
            </c:ext>
          </c:extLst>
        </c:ser>
        <c:dLbls>
          <c:showLegendKey val="0"/>
          <c:showVal val="0"/>
          <c:showCatName val="0"/>
          <c:showSerName val="0"/>
          <c:showPercent val="0"/>
          <c:showBubbleSize val="0"/>
        </c:dLbls>
        <c:marker val="1"/>
        <c:smooth val="0"/>
        <c:axId val="1611779264"/>
        <c:axId val="1611778784"/>
      </c:lineChart>
      <c:dateAx>
        <c:axId val="295228191"/>
        <c:scaling>
          <c:orientation val="minMax"/>
          <c:min val="36831"/>
        </c:scaling>
        <c:delete val="0"/>
        <c:axPos val="b"/>
        <c:numFmt formatCode="yyyy\-mm\-dd;@"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95223199"/>
        <c:crosses val="autoZero"/>
        <c:auto val="1"/>
        <c:lblOffset val="100"/>
        <c:baseTimeUnit val="months"/>
        <c:majorUnit val="10"/>
        <c:majorTimeUnit val="months"/>
      </c:dateAx>
      <c:valAx>
        <c:axId val="295223199"/>
        <c:scaling>
          <c:orientation val="minMax"/>
          <c:max val="2.5"/>
        </c:scaling>
        <c:delete val="0"/>
        <c:axPos val="l"/>
        <c:majorGridlines>
          <c:spPr>
            <a:ln w="6350" cap="flat" cmpd="sng" algn="ctr">
              <a:solidFill>
                <a:schemeClr val="bg1">
                  <a:lumMod val="75000"/>
                </a:schemeClr>
              </a:solidFill>
              <a:prstDash val="sysDot"/>
              <a:round/>
            </a:ln>
            <a:effectLst/>
          </c:spPr>
        </c:majorGridlines>
        <c:title>
          <c:tx>
            <c:rich>
              <a:bodyPr rot="-5400000" spcFirstLastPara="1" vertOverflow="ellipsis" vert="horz" wrap="square" anchor="ctr" anchorCtr="1"/>
              <a:lstStyle/>
              <a:p>
                <a:pPr>
                  <a:defRPr sz="1200" b="1" i="0" u="none" strike="noStrike" kern="1200" baseline="0">
                    <a:solidFill>
                      <a:schemeClr val="bg1"/>
                    </a:solidFill>
                    <a:latin typeface="+mn-lt"/>
                    <a:ea typeface="+mn-ea"/>
                    <a:cs typeface="+mn-cs"/>
                  </a:defRPr>
                </a:pPr>
                <a:r>
                  <a:rPr lang="en-US" sz="1200" b="1" baseline="0" dirty="0">
                    <a:solidFill>
                      <a:srgbClr val="0C9ED9"/>
                    </a:solidFill>
                  </a:rPr>
                  <a:t>Jobs Openings/Unemployed Persons</a:t>
                </a:r>
              </a:p>
            </c:rich>
          </c:tx>
          <c:layout>
            <c:manualLayout>
              <c:xMode val="edge"/>
              <c:yMode val="edge"/>
              <c:x val="4.6626837434705221E-3"/>
              <c:y val="0.1261570119736258"/>
            </c:manualLayout>
          </c:layout>
          <c:overlay val="0"/>
          <c:spPr>
            <a:solidFill>
              <a:schemeClr val="bg1"/>
            </a:solidFill>
            <a:ln>
              <a:noFill/>
            </a:ln>
            <a:effectLst/>
          </c:spPr>
          <c:txPr>
            <a:bodyPr rot="-54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accent2"/>
                </a:solidFill>
                <a:latin typeface="+mn-lt"/>
                <a:ea typeface="+mn-ea"/>
                <a:cs typeface="+mn-cs"/>
              </a:defRPr>
            </a:pPr>
            <a:endParaRPr lang="en-US"/>
          </a:p>
        </c:txPr>
        <c:crossAx val="295228191"/>
        <c:crosses val="autoZero"/>
        <c:crossBetween val="between"/>
      </c:valAx>
      <c:valAx>
        <c:axId val="1611778784"/>
        <c:scaling>
          <c:orientation val="minMax"/>
          <c:max val="3"/>
          <c:min val="0"/>
        </c:scaling>
        <c:delete val="0"/>
        <c:axPos val="r"/>
        <c:title>
          <c:tx>
            <c:rich>
              <a:bodyPr rot="5400000" spcFirstLastPara="1" vertOverflow="ellipsis" wrap="square" anchor="ctr" anchorCtr="1"/>
              <a:lstStyle/>
              <a:p>
                <a:pPr>
                  <a:defRPr sz="800" b="0" i="0" u="none" strike="noStrike" kern="1200" baseline="0">
                    <a:solidFill>
                      <a:schemeClr val="bg1"/>
                    </a:solidFill>
                    <a:latin typeface="+mn-lt"/>
                    <a:ea typeface="+mn-ea"/>
                    <a:cs typeface="+mn-cs"/>
                  </a:defRPr>
                </a:pPr>
                <a:r>
                  <a:rPr lang="en-US" sz="1330" b="1" baseline="0" dirty="0">
                    <a:solidFill>
                      <a:srgbClr val="25408F"/>
                    </a:solidFill>
                  </a:rPr>
                  <a:t>Quits Rate</a:t>
                </a:r>
              </a:p>
            </c:rich>
          </c:tx>
          <c:layout>
            <c:manualLayout>
              <c:xMode val="edge"/>
              <c:yMode val="edge"/>
              <c:x val="0.97447758896662173"/>
              <c:y val="0.31153615061085521"/>
            </c:manualLayout>
          </c:layout>
          <c:overlay val="0"/>
          <c:spPr>
            <a:solidFill>
              <a:schemeClr val="bg1"/>
            </a:solidFill>
            <a:ln>
              <a:noFill/>
            </a:ln>
            <a:effectLst/>
          </c:spPr>
          <c:txPr>
            <a:bodyPr rot="5400000" spcFirstLastPara="1" vertOverflow="ellipsis" wrap="square" anchor="ctr" anchorCtr="1"/>
            <a:lstStyle/>
            <a:p>
              <a:pPr>
                <a:defRPr sz="800" b="0"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n-US"/>
          </a:p>
        </c:txPr>
        <c:crossAx val="1611779264"/>
        <c:crosses val="max"/>
        <c:crossBetween val="between"/>
      </c:valAx>
      <c:dateAx>
        <c:axId val="1611779264"/>
        <c:scaling>
          <c:orientation val="minMax"/>
        </c:scaling>
        <c:delete val="1"/>
        <c:axPos val="b"/>
        <c:numFmt formatCode="m/d/yyyy" sourceLinked="1"/>
        <c:majorTickMark val="out"/>
        <c:minorTickMark val="none"/>
        <c:tickLblPos val="nextTo"/>
        <c:crossAx val="1611778784"/>
        <c:crosses val="autoZero"/>
        <c:auto val="1"/>
        <c:lblOffset val="100"/>
        <c:baseTimeUnit val="months"/>
      </c:date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B8A-44B1-9696-5D799763430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C54F4"/>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Sheet1!$B$2:$B$12</c:f>
              <c:numCache>
                <c:formatCode>0%</c:formatCode>
                <c:ptCount val="11"/>
                <c:pt idx="0">
                  <c:v>0.5</c:v>
                </c:pt>
                <c:pt idx="1">
                  <c:v>0.46</c:v>
                </c:pt>
                <c:pt idx="2">
                  <c:v>0.45</c:v>
                </c:pt>
                <c:pt idx="3">
                  <c:v>0.45</c:v>
                </c:pt>
                <c:pt idx="4">
                  <c:v>0.42</c:v>
                </c:pt>
                <c:pt idx="5">
                  <c:v>0.37</c:v>
                </c:pt>
                <c:pt idx="6">
                  <c:v>0.4</c:v>
                </c:pt>
                <c:pt idx="7">
                  <c:v>0.45</c:v>
                </c:pt>
                <c:pt idx="8">
                  <c:v>0.39</c:v>
                </c:pt>
                <c:pt idx="9">
                  <c:v>0.21</c:v>
                </c:pt>
                <c:pt idx="10">
                  <c:v>0.16</c:v>
                </c:pt>
              </c:numCache>
            </c:numRef>
          </c:val>
          <c:smooth val="0"/>
          <c:extLst>
            <c:ext xmlns:c16="http://schemas.microsoft.com/office/drawing/2014/chart" uri="{C3380CC4-5D6E-409C-BE32-E72D297353CC}">
              <c16:uniqueId val="{00000001-0B8A-44B1-9696-5D799763430D}"/>
            </c:ext>
          </c:extLst>
        </c:ser>
        <c:dLbls>
          <c:showLegendKey val="0"/>
          <c:showVal val="0"/>
          <c:showCatName val="0"/>
          <c:showSerName val="0"/>
          <c:showPercent val="0"/>
          <c:showBubbleSize val="0"/>
        </c:dLbls>
        <c:smooth val="0"/>
        <c:axId val="2070306863"/>
        <c:axId val="2070305903"/>
      </c:lineChart>
      <c:catAx>
        <c:axId val="2070306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70305903"/>
        <c:crosses val="autoZero"/>
        <c:auto val="1"/>
        <c:lblAlgn val="ctr"/>
        <c:lblOffset val="100"/>
        <c:noMultiLvlLbl val="0"/>
      </c:catAx>
      <c:valAx>
        <c:axId val="2070305903"/>
        <c:scaling>
          <c:orientation val="minMax"/>
          <c:max val="0.55000000000000004"/>
          <c:min val="0.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70306863"/>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FC813_B9F039AF.xml><?xml version="1.0" encoding="utf-8"?>
<p188:cmLst xmlns:a="http://schemas.openxmlformats.org/drawingml/2006/main" xmlns:r="http://schemas.openxmlformats.org/officeDocument/2006/relationships" xmlns:p188="http://schemas.microsoft.com/office/powerpoint/2018/8/main">
  <p188:cm id="{B90B11D5-03C2-410A-8265-AEB371EE6D81}" authorId="{00000000-0000-0000-0000-000000000000}" status="resolved" created="2024-05-02T22:10:04.613" complete="100000">
    <pc:sldMkLst xmlns:pc="http://schemas.microsoft.com/office/powerpoint/2013/main/command">
      <pc:docMk/>
      <pc:sldMk cId="3119528367" sldId="2147469331"/>
    </pc:sldMkLst>
    <p188:replyLst>
      <p188:reply id="{06D50CAF-06FE-427F-B0BC-B37CC782F9A0}" authorId="{0435BAD3-40FC-5449-C828-3DD2B089356B}" created="2024-05-03T05:27:11.467">
        <p188:txBody>
          <a:bodyPr/>
          <a:lstStyle/>
          <a:p>
            <a:r>
              <a:rPr lang="en-US"/>
              <a:t>[@Swango, Bret] Done</a:t>
            </a:r>
          </a:p>
        </p188:txBody>
      </p188:reply>
    </p188:replyLst>
    <p188:txBody>
      <a:bodyPr/>
      <a:lstStyle/>
      <a:p>
        <a:r>
          <a:rPr lang="en-US"/>
          <a:t>[Mention was removed] cane we swap the Shifting demos and Higher for longer as I changed the order for this pres.</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7FFFC828_A9CB461A.xml><?xml version="1.0" encoding="utf-8"?>
<p188:cmLst xmlns:a="http://schemas.openxmlformats.org/drawingml/2006/main" xmlns:r="http://schemas.openxmlformats.org/officeDocument/2006/relationships" xmlns:p188="http://schemas.microsoft.com/office/powerpoint/2018/8/main">
  <p188:cm id="{3D2D5FF6-23E5-45B8-97A8-ABCBFEB0E118}" authorId="{00000000-0000-0000-0000-000000000000}" status="resolved" created="2023-09-27T11:44:56.130">
    <pc:sldMkLst xmlns:pc="http://schemas.microsoft.com/office/powerpoint/2013/main/command">
      <pc:docMk/>
      <pc:sldMk cId="2565541750" sldId="2147469352"/>
    </pc:sldMkLst>
    <p188:replyLst>
      <p188:reply id="{D7B219CA-8656-422F-BD7C-F9F6225F5EE6}" authorId="{00000000-0000-0000-0000-000000000000}" created="2023-09-27T11:56:11.178">
        <p188:txBody>
          <a:bodyPr/>
          <a:lstStyle/>
          <a:p>
            <a:r>
              <a:rPr lang="en-US"/>
              <a:t>[Mention was removed]: Updated!</a:t>
            </a:r>
          </a:p>
        </p188:txBody>
      </p188:reply>
    </p188:replyLst>
    <p188:txBody>
      <a:bodyPr/>
      <a:lstStyle/>
      <a:p>
        <a:r>
          <a:rPr lang="en-US"/>
          <a:t>[Mention was removed]  can you change 208 to 2080</a:t>
        </a:r>
      </a:p>
    </p188:txBody>
  </p188:cm>
</p188:cmLst>
</file>

<file path=ppt/comments/modernComment_7FFFC878_986A3C69.xml><?xml version="1.0" encoding="utf-8"?>
<p188:cmLst xmlns:a="http://schemas.openxmlformats.org/drawingml/2006/main" xmlns:r="http://schemas.openxmlformats.org/officeDocument/2006/relationships" xmlns:p188="http://schemas.microsoft.com/office/powerpoint/2018/8/main">
  <p188:cm id="{E686ACC9-48F5-484C-AB03-0604F6C73676}" authorId="{00000000-0000-0000-0000-000000000000}" status="resolved" created="2023-09-27T11:28:55.075">
    <pc:sldMkLst xmlns:pc="http://schemas.microsoft.com/office/powerpoint/2013/main/command">
      <pc:docMk/>
      <pc:sldMk cId="1973898583" sldId="654"/>
    </pc:sldMkLst>
    <p188:replyLst>
      <p188:reply id="{E89B9CFA-5B2D-4391-A464-320EEDA71C6B}" authorId="{00000000-0000-0000-0000-000000000000}" created="2023-09-27T11:31:55.124">
        <p188:txBody>
          <a:bodyPr/>
          <a:lstStyle/>
          <a:p>
            <a:r>
              <a:rPr lang="en-US"/>
              <a:t>[Mention was removed]: Done!</a:t>
            </a:r>
          </a:p>
        </p188:txBody>
      </p188:reply>
    </p188:replyLst>
    <p188:txBody>
      <a:bodyPr/>
      <a:lstStyle/>
      <a:p>
        <a:r>
          <a:rPr lang="en-US"/>
          <a:t>[Mention was removed] can we flip the top 2 lines here? Make top market… small and "analytics are driving" big</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7FFFC8CD_C2C7964F.xml><?xml version="1.0" encoding="utf-8"?>
<p188:cmLst xmlns:a="http://schemas.openxmlformats.org/drawingml/2006/main" xmlns:r="http://schemas.openxmlformats.org/officeDocument/2006/relationships" xmlns:p188="http://schemas.microsoft.com/office/powerpoint/2018/8/main">
  <p188:cm id="{41333545-8DE3-4B9C-B35D-D2860D13DA91}" authorId="{4D8465C9-C07B-25F7-00DF-1552CFB30D39}" status="resolved" created="2023-09-27T11:34:28.914">
    <pc:sldMkLst xmlns:pc="http://schemas.microsoft.com/office/powerpoint/2013/main/command">
      <pc:docMk/>
      <pc:sldMk cId="3267860047" sldId="2147469295"/>
    </pc:sldMkLst>
    <p188:replyLst>
      <p188:reply id="{947CEFD3-EF38-4CDE-914E-487C4C0DDB76}" authorId="{F9B488DE-56AA-23F2-48BD-01518D1BEF3F}" created="2023-09-27T11:54:04.551">
        <p188:txBody>
          <a:bodyPr/>
          <a:lstStyle/>
          <a:p>
            <a:r>
              <a:rPr lang="en-IN"/>
              <a:t>[@Swango, Bret]: Hi Bret, we made some tweaks. Can you please let us know if this is something you are looking for?</a:t>
            </a:r>
          </a:p>
        </p188:txBody>
      </p188:reply>
    </p188:replyLst>
    <p188:txBody>
      <a:bodyPr/>
      <a:lstStyle/>
      <a:p>
        <a:r>
          <a:rPr lang="en-US"/>
          <a:t>[@Tajuddin, Mohammad]  is there a way to do alike a little beenfits section somwhere - down arrow risk, up arrow return, up arrow speed, up arrow confidence</a:t>
        </a:r>
      </a:p>
    </p188:txBody>
  </p188:cm>
  <p188:cm id="{51D927B6-1539-46C8-9B29-BAF8DE77E2E0}" authorId="{4D8465C9-C07B-25F7-00DF-1552CFB30D39}" status="resolved" created="2023-09-27T12:11:21.638">
    <pc:sldMkLst xmlns:pc="http://schemas.microsoft.com/office/powerpoint/2013/main/command">
      <pc:docMk/>
      <pc:sldMk cId="3267860047" sldId="2147469295"/>
    </pc:sldMkLst>
    <p188:replyLst>
      <p188:reply id="{62A05054-381D-4332-90F3-2CC165E7896A}" authorId="{F9B488DE-56AA-23F2-48BD-01518D1BEF3F}" created="2023-09-27T12:15:16.097">
        <p188:txBody>
          <a:bodyPr/>
          <a:lstStyle/>
          <a:p>
            <a:r>
              <a:rPr lang="en-IN"/>
              <a:t>Updated.</a:t>
            </a:r>
          </a:p>
        </p188:txBody>
      </p188:reply>
    </p188:replyLst>
    <p188:txBody>
      <a:bodyPr/>
      <a:lstStyle/>
      <a:p>
        <a:r>
          <a:rPr lang="en-US"/>
          <a:t>[@Tajuddin, Mohammad]  Can you put the vin diagram on the left and the arrows on the right?</a:t>
        </a:r>
      </a:p>
    </p188:txBody>
  </p188:cm>
</p188:cmLst>
</file>

<file path=ppt/comments/modernComment_7FFFC8D4_BEED3E09.xml><?xml version="1.0" encoding="utf-8"?>
<p188:cmLst xmlns:a="http://schemas.openxmlformats.org/drawingml/2006/main" xmlns:r="http://schemas.openxmlformats.org/officeDocument/2006/relationships" xmlns:p188="http://schemas.microsoft.com/office/powerpoint/2018/8/main">
  <p188:cm id="{9EF682DF-2A92-4028-BFFC-0697A0BDBC45}" authorId="{00000000-0000-0000-0000-000000000000}" status="resolved" created="2024-05-01T17:35:54.269">
    <pc:sldMkLst xmlns:pc="http://schemas.microsoft.com/office/powerpoint/2013/main/command">
      <pc:docMk/>
      <pc:sldMk cId="3159267819" sldId="266"/>
    </pc:sldMkLst>
    <p188:replyLst>
      <p188:reply id="{7A36EEAB-E931-453D-A84D-94D53D1D34AA}" authorId="{00000000-0000-0000-0000-000000000000}" created="2024-05-02T06:19:03.864">
        <p188:txBody>
          <a:bodyPr/>
          <a:lstStyle/>
          <a:p>
            <a:r>
              <a:rPr lang="en-US"/>
              <a:t>[Mention was removed] I have made it bolder for more reliability. </a:t>
            </a:r>
          </a:p>
        </p188:txBody>
      </p188:reply>
    </p188:replyLst>
    <p188:txBody>
      <a:bodyPr/>
      <a:lstStyle/>
      <a:p>
        <a:r>
          <a:rPr lang="en-US"/>
          <a:t>[Mention was removed] [Mention was removed]  can we improve the layout of these graphs / labeling so it is easier to see? (for this and the one behind it?)</a:t>
        </a:r>
      </a:p>
    </p188:txBody>
  </p188:cm>
</p188:cmLst>
</file>

<file path=ppt/comments/modernComment_7FFFC8DE_7E23691A.xml><?xml version="1.0" encoding="utf-8"?>
<p188:cmLst xmlns:a="http://schemas.openxmlformats.org/drawingml/2006/main" xmlns:r="http://schemas.openxmlformats.org/officeDocument/2006/relationships" xmlns:p188="http://schemas.microsoft.com/office/powerpoint/2018/8/main">
  <p188:cm id="{9EF682DF-2A92-4028-BFFC-0697A0BDBC45}" authorId="{00000000-0000-0000-0000-000000000000}" status="resolved" created="2024-05-01T17:35:54.269">
    <pc:sldMkLst xmlns:pc="http://schemas.microsoft.com/office/powerpoint/2013/main/command">
      <pc:docMk/>
      <pc:sldMk cId="3159267819" sldId="266"/>
    </pc:sldMkLst>
    <p188:replyLst>
      <p188:reply id="{7A36EEAB-E931-453D-A84D-94D53D1D34AA}" authorId="{00000000-0000-0000-0000-000000000000}" created="2024-05-02T06:19:03.864">
        <p188:txBody>
          <a:bodyPr/>
          <a:lstStyle/>
          <a:p>
            <a:r>
              <a:rPr lang="en-US"/>
              <a:t>[Mention was removed] I have made it bolder for more reliability. </a:t>
            </a:r>
          </a:p>
        </p188:txBody>
      </p188:reply>
    </p188:replyLst>
    <p188:txBody>
      <a:bodyPr/>
      <a:lstStyle/>
      <a:p>
        <a:r>
          <a:rPr lang="en-US"/>
          <a:t>[Mention was removed] [Mention was removed]  can we improve the layout of these graphs / labeling so it is easier to see? (for this and the one behind it?)</a:t>
        </a:r>
      </a:p>
    </p188:txBody>
  </p188:cm>
</p188:cmLst>
</file>

<file path=ppt/comments/modernComment_7FFFC8E0_765A6024.xml><?xml version="1.0" encoding="utf-8"?>
<p188:cmLst xmlns:a="http://schemas.openxmlformats.org/drawingml/2006/main" xmlns:r="http://schemas.openxmlformats.org/officeDocument/2006/relationships" xmlns:p188="http://schemas.microsoft.com/office/powerpoint/2018/8/main">
  <p188:cm id="{309969D2-B984-4CF5-9514-3262C4036931}" authorId="{00000000-0000-0000-0000-000000000000}" status="resolved" created="2024-05-01T17:35:54.269">
    <pc:sldMkLst xmlns:pc="http://schemas.microsoft.com/office/powerpoint/2013/main/command">
      <pc:docMk/>
      <pc:sldMk cId="3159267819" sldId="266"/>
    </pc:sldMkLst>
    <p188:replyLst>
      <p188:reply id="{7A36EEAB-E931-453D-A84D-94D53D1D34AA}" authorId="{00000000-0000-0000-0000-000000000000}" created="2024-05-02T06:19:03.864">
        <p188:txBody>
          <a:bodyPr/>
          <a:lstStyle/>
          <a:p>
            <a:r>
              <a:rPr lang="en-US"/>
              <a:t>[Mention was removed] I have made it bolder for more reliability. </a:t>
            </a:r>
          </a:p>
        </p188:txBody>
      </p188:reply>
    </p188:replyLst>
    <p188:txBody>
      <a:bodyPr/>
      <a:lstStyle/>
      <a:p>
        <a:r>
          <a:rPr lang="en-US"/>
          <a:t>[Mention was removed] [Mention was removed]  can we improve the layout of these graphs / labeling so it is easier to see? (for this and the one behind it?)</a:t>
        </a:r>
      </a:p>
    </p188:txBody>
  </p188:cm>
</p188:cmLst>
</file>

<file path=ppt/comments/modernComment_7FFFFA4C_2BD22B4E.xml><?xml version="1.0" encoding="utf-8"?>
<p188:cmLst xmlns:a="http://schemas.openxmlformats.org/drawingml/2006/main" xmlns:r="http://schemas.openxmlformats.org/officeDocument/2006/relationships" xmlns:p188="http://schemas.microsoft.com/office/powerpoint/2018/8/main">
  <p188:cm id="{12E41C75-436E-41BD-A96B-EC9803EC4115}" authorId="{00000000-0000-0000-0000-000000000000}" status="resolved" created="2024-05-01T17:35:54.269">
    <pc:sldMkLst xmlns:pc="http://schemas.microsoft.com/office/powerpoint/2013/main/command">
      <pc:docMk/>
      <pc:sldMk cId="3159267819" sldId="266"/>
    </pc:sldMkLst>
    <p188:replyLst>
      <p188:reply id="{7A36EEAB-E931-453D-A84D-94D53D1D34AA}" authorId="{00000000-0000-0000-0000-000000000000}" created="2024-05-02T06:19:03.864">
        <p188:txBody>
          <a:bodyPr/>
          <a:lstStyle/>
          <a:p>
            <a:r>
              <a:rPr lang="en-US"/>
              <a:t>[Mention was removed] I have made it bolder for more reliability. </a:t>
            </a:r>
          </a:p>
        </p188:txBody>
      </p188:reply>
    </p188:replyLst>
    <p188:txBody>
      <a:bodyPr/>
      <a:lstStyle/>
      <a:p>
        <a:r>
          <a:rPr lang="en-US"/>
          <a:t>[Mention was removed] [Mention was removed]  can we improve the layout of these graphs / labeling so it is easier to see? (for this and the one behind it?)</a:t>
        </a:r>
      </a:p>
    </p188:txBody>
  </p188:cm>
</p188:cmLst>
</file>

<file path=ppt/comments/modernComment_7FFFFA4E_5A35C74E.xml><?xml version="1.0" encoding="utf-8"?>
<p188:cmLst xmlns:a="http://schemas.openxmlformats.org/drawingml/2006/main" xmlns:r="http://schemas.openxmlformats.org/officeDocument/2006/relationships" xmlns:p188="http://schemas.microsoft.com/office/powerpoint/2018/8/main">
  <p188:cm id="{BD85C27A-9F06-443B-A6F7-2B357CF730CF}" authorId="{00000000-0000-0000-0000-000000000000}" status="resolved" created="2024-05-01T17:35:54.269">
    <pc:sldMkLst xmlns:pc="http://schemas.microsoft.com/office/powerpoint/2013/main/command">
      <pc:docMk/>
      <pc:sldMk cId="3159267819" sldId="266"/>
    </pc:sldMkLst>
    <p188:replyLst>
      <p188:reply id="{7A36EEAB-E931-453D-A84D-94D53D1D34AA}" authorId="{00000000-0000-0000-0000-000000000000}" created="2024-05-02T06:19:03.864">
        <p188:txBody>
          <a:bodyPr/>
          <a:lstStyle/>
          <a:p>
            <a:r>
              <a:rPr lang="en-US"/>
              <a:t>[Mention was removed] I have made it bolder for more reliability. </a:t>
            </a:r>
          </a:p>
        </p188:txBody>
      </p188:reply>
    </p188:replyLst>
    <p188:txBody>
      <a:bodyPr/>
      <a:lstStyle/>
      <a:p>
        <a:r>
          <a:rPr lang="en-US"/>
          <a:t>[Mention was removed] [Mention was removed]  can we improve the layout of these graphs / labeling so it is easier to see? (for this and the one behind it?)</a:t>
        </a:r>
      </a:p>
    </p188:txBody>
  </p188:cm>
</p188:cmLst>
</file>

<file path=ppt/comments/modernComment_7FFFFA4F_B94A14F.xml><?xml version="1.0" encoding="utf-8"?>
<p188:cmLst xmlns:a="http://schemas.openxmlformats.org/drawingml/2006/main" xmlns:r="http://schemas.openxmlformats.org/officeDocument/2006/relationships" xmlns:p188="http://schemas.microsoft.com/office/powerpoint/2018/8/main">
  <p188:cm id="{F4C90A96-CFB4-4029-9E64-0F4975D40A2D}" authorId="{00000000-0000-0000-0000-000000000000}" status="resolved" created="2024-05-01T17:35:54.269">
    <pc:sldMkLst xmlns:pc="http://schemas.microsoft.com/office/powerpoint/2013/main/command">
      <pc:docMk/>
      <pc:sldMk cId="3159267819" sldId="266"/>
    </pc:sldMkLst>
    <p188:replyLst>
      <p188:reply id="{7A36EEAB-E931-453D-A84D-94D53D1D34AA}" authorId="{00000000-0000-0000-0000-000000000000}" created="2024-05-02T06:19:03.864">
        <p188:txBody>
          <a:bodyPr/>
          <a:lstStyle/>
          <a:p>
            <a:r>
              <a:rPr lang="en-US"/>
              <a:t>[Mention was removed] I have made it bolder for more reliability. </a:t>
            </a:r>
          </a:p>
        </p188:txBody>
      </p188:reply>
    </p188:replyLst>
    <p188:txBody>
      <a:bodyPr/>
      <a:lstStyle/>
      <a:p>
        <a:r>
          <a:rPr lang="en-US"/>
          <a:t>[Mention was removed] [Mention was removed]  can we improve the layout of these graphs / labeling so it is easier to see? (for this and the one behind it?)</a:t>
        </a:r>
      </a:p>
    </p188:txBody>
  </p188:cm>
</p188:cmLst>
</file>

<file path=ppt/comments/modernComment_7FFFFA52_1A59411F.xml><?xml version="1.0" encoding="utf-8"?>
<p188:cmLst xmlns:a="http://schemas.openxmlformats.org/drawingml/2006/main" xmlns:r="http://schemas.openxmlformats.org/officeDocument/2006/relationships" xmlns:p188="http://schemas.microsoft.com/office/powerpoint/2018/8/main">
  <p188:cm id="{766DEC01-0C28-4CE5-A20D-3308A88A959B}" authorId="{00000000-0000-0000-0000-000000000000}" status="resolved" created="2024-05-01T17:35:54.269">
    <pc:sldMkLst xmlns:pc="http://schemas.microsoft.com/office/powerpoint/2013/main/command">
      <pc:docMk/>
      <pc:sldMk cId="3159267819" sldId="266"/>
    </pc:sldMkLst>
    <p188:replyLst>
      <p188:reply id="{7A36EEAB-E931-453D-A84D-94D53D1D34AA}" authorId="{00000000-0000-0000-0000-000000000000}" created="2024-05-02T06:19:03.864">
        <p188:txBody>
          <a:bodyPr/>
          <a:lstStyle/>
          <a:p>
            <a:r>
              <a:rPr lang="en-US"/>
              <a:t>[Mention was removed] I have made it bolder for more reliability. </a:t>
            </a:r>
          </a:p>
        </p188:txBody>
      </p188:reply>
    </p188:replyLst>
    <p188:txBody>
      <a:bodyPr/>
      <a:lstStyle/>
      <a:p>
        <a:r>
          <a:rPr lang="en-US"/>
          <a:t>[Mention was removed] [Mention was removed]  can we improve the layout of these graphs / labeling so it is easier to see? (for this and the one behind it?)</a:t>
        </a:r>
      </a:p>
    </p188:txBody>
  </p188:cm>
</p188:cmLst>
</file>

<file path=ppt/comments/modernComment_7FFFFA55_C3235A39.xml><?xml version="1.0" encoding="utf-8"?>
<p188:cmLst xmlns:a="http://schemas.openxmlformats.org/drawingml/2006/main" xmlns:r="http://schemas.openxmlformats.org/officeDocument/2006/relationships" xmlns:p188="http://schemas.microsoft.com/office/powerpoint/2018/8/main">
  <p188:cm id="{54A3F4CB-F928-4394-BAC1-32248657234E}" authorId="{00000000-0000-0000-0000-000000000000}" status="resolved" created="2024-05-01T17:35:54.269">
    <pc:sldMkLst xmlns:pc="http://schemas.microsoft.com/office/powerpoint/2013/main/command">
      <pc:docMk/>
      <pc:sldMk cId="3159267819" sldId="266"/>
    </pc:sldMkLst>
    <p188:replyLst>
      <p188:reply id="{7A36EEAB-E931-453D-A84D-94D53D1D34AA}" authorId="{00000000-0000-0000-0000-000000000000}" created="2024-05-02T06:19:03.864">
        <p188:txBody>
          <a:bodyPr/>
          <a:lstStyle/>
          <a:p>
            <a:r>
              <a:rPr lang="en-US"/>
              <a:t>[Mention was removed] I have made it bolder for more reliability. </a:t>
            </a:r>
          </a:p>
        </p188:txBody>
      </p188:reply>
    </p188:replyLst>
    <p188:txBody>
      <a:bodyPr/>
      <a:lstStyle/>
      <a:p>
        <a:r>
          <a:rPr lang="en-US"/>
          <a:t>[Mention was removed] [Mention was removed]  can we improve the layout of these graphs / labeling so it is easier to see? (for this and the one behind it?)</a:t>
        </a:r>
      </a:p>
    </p188:txBody>
  </p188:cm>
</p188:cmLst>
</file>

<file path=ppt/drawings/drawing1.xml><?xml version="1.0" encoding="utf-8"?>
<c:userShapes xmlns:c="http://schemas.openxmlformats.org/drawingml/2006/chart">
  <cdr:relSizeAnchor xmlns:cdr="http://schemas.openxmlformats.org/drawingml/2006/chartDrawing">
    <cdr:from>
      <cdr:x>0.40445</cdr:x>
      <cdr:y>0.34879</cdr:y>
    </cdr:from>
    <cdr:to>
      <cdr:x>0.61563</cdr:x>
      <cdr:y>0.67391</cdr:y>
    </cdr:to>
    <cdr:cxnSp macro="">
      <cdr:nvCxnSpPr>
        <cdr:cNvPr id="3" name="Straight Arrow Connector 2">
          <a:extLst xmlns:a="http://schemas.openxmlformats.org/drawingml/2006/main">
            <a:ext uri="{FF2B5EF4-FFF2-40B4-BE49-F238E27FC236}">
              <a16:creationId xmlns:a16="http://schemas.microsoft.com/office/drawing/2014/main" id="{8C4022C9-DFA6-28AC-D9AF-85DBDA998ECD}"/>
            </a:ext>
          </a:extLst>
        </cdr:cNvPr>
        <cdr:cNvCxnSpPr/>
      </cdr:nvCxnSpPr>
      <cdr:spPr>
        <a:xfrm xmlns:a="http://schemas.openxmlformats.org/drawingml/2006/main" flipV="1">
          <a:off x="4027055" y="1528670"/>
          <a:ext cx="2102600" cy="1424940"/>
        </a:xfrm>
        <a:prstGeom xmlns:a="http://schemas.openxmlformats.org/drawingml/2006/main" prst="straightConnector1">
          <a:avLst/>
        </a:prstGeom>
        <a:ln xmlns:a="http://schemas.openxmlformats.org/drawingml/2006/main" w="12700">
          <a:solidFill>
            <a:schemeClr val="accent2"/>
          </a:solidFill>
          <a:prstDash val="sys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0.64448</cdr:x>
      <cdr:y>0.16845</cdr:y>
    </cdr:from>
    <cdr:to>
      <cdr:x>0.84861</cdr:x>
      <cdr:y>0.3382</cdr:y>
    </cdr:to>
    <cdr:cxnSp macro="">
      <cdr:nvCxnSpPr>
        <cdr:cNvPr id="4" name="Straight Arrow Connector 3">
          <a:extLst xmlns:a="http://schemas.openxmlformats.org/drawingml/2006/main">
            <a:ext uri="{FF2B5EF4-FFF2-40B4-BE49-F238E27FC236}">
              <a16:creationId xmlns:a16="http://schemas.microsoft.com/office/drawing/2014/main" id="{ED5733F1-33A9-A07F-A1C2-CBDFBAB86A40}"/>
            </a:ext>
          </a:extLst>
        </cdr:cNvPr>
        <cdr:cNvCxnSpPr/>
      </cdr:nvCxnSpPr>
      <cdr:spPr>
        <a:xfrm xmlns:a="http://schemas.openxmlformats.org/drawingml/2006/main" flipV="1">
          <a:off x="6416964" y="738268"/>
          <a:ext cx="2032461" cy="743989"/>
        </a:xfrm>
        <a:prstGeom xmlns:a="http://schemas.openxmlformats.org/drawingml/2006/main" prst="straightConnector1">
          <a:avLst/>
        </a:prstGeom>
        <a:ln xmlns:a="http://schemas.openxmlformats.org/drawingml/2006/main" w="12700">
          <a:solidFill>
            <a:schemeClr val="accent2"/>
          </a:solidFill>
          <a:prstDash val="sys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16/03/2025</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pPr/>
              <a:t>16/03/2025</a:t>
            </a:fld>
            <a:endParaRPr lang="en-GB"/>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pPr/>
              <a:t>‹#›</a:t>
            </a:fld>
            <a:endParaRPr lang="en-GB"/>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8E822-ED12-19AB-011C-023F5C6549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27B4F2-DAE0-7748-1CD5-48AEFF3A4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BA8341-5317-1449-F6EF-E787E0CBEA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B0B166-B413-A087-65F3-73161299D4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81225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5D6D368A-9AF1-401B-B5B8-DC86229FA43C}" type="slidenum">
              <a:rPr lang="en-US" smtClean="0"/>
              <a:t>37</a:t>
            </a:fld>
            <a:endParaRPr lang="en-US"/>
          </a:p>
        </p:txBody>
      </p:sp>
    </p:spTree>
    <p:extLst>
      <p:ext uri="{BB962C8B-B14F-4D97-AF65-F5344CB8AC3E}">
        <p14:creationId xmlns:p14="http://schemas.microsoft.com/office/powerpoint/2010/main" val="3623275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E6E5B-03A2-608B-6898-EF25888E4C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628D1-6017-6600-005B-1986DAFBF5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8626D-9C97-EDBB-5E2F-85D3BE3049D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569063-9799-2CAE-6782-BB08B0A646B5}"/>
              </a:ext>
            </a:extLst>
          </p:cNvPr>
          <p:cNvSpPr>
            <a:spLocks noGrp="1"/>
          </p:cNvSpPr>
          <p:nvPr>
            <p:ph type="sldNum" sz="quarter" idx="5"/>
          </p:nvPr>
        </p:nvSpPr>
        <p:spPr/>
        <p:txBody>
          <a:bodyPr/>
          <a:lstStyle/>
          <a:p>
            <a:fld id="{A16CFAD1-D197-4A88-B173-A6412E995EE5}" type="slidenum">
              <a:rPr lang="en-GB" smtClean="0"/>
              <a:pPr/>
              <a:t>38</a:t>
            </a:fld>
            <a:endParaRPr lang="en-GB"/>
          </a:p>
        </p:txBody>
      </p:sp>
    </p:spTree>
    <p:extLst>
      <p:ext uri="{BB962C8B-B14F-4D97-AF65-F5344CB8AC3E}">
        <p14:creationId xmlns:p14="http://schemas.microsoft.com/office/powerpoint/2010/main" val="3416152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6D368A-9AF1-401B-B5B8-DC86229FA43C}" type="slidenum">
              <a:rPr lang="en-US" smtClean="0"/>
              <a:t>39</a:t>
            </a:fld>
            <a:endParaRPr lang="en-US"/>
          </a:p>
        </p:txBody>
      </p:sp>
    </p:spTree>
    <p:extLst>
      <p:ext uri="{BB962C8B-B14F-4D97-AF65-F5344CB8AC3E}">
        <p14:creationId xmlns:p14="http://schemas.microsoft.com/office/powerpoint/2010/main" val="3240148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6D368A-9AF1-401B-B5B8-DC86229FA43C}" type="slidenum">
              <a:rPr lang="en-US" smtClean="0"/>
              <a:t>43</a:t>
            </a:fld>
            <a:endParaRPr lang="en-US"/>
          </a:p>
        </p:txBody>
      </p:sp>
    </p:spTree>
    <p:extLst>
      <p:ext uri="{BB962C8B-B14F-4D97-AF65-F5344CB8AC3E}">
        <p14:creationId xmlns:p14="http://schemas.microsoft.com/office/powerpoint/2010/main" val="2682289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6D368A-9AF1-401B-B5B8-DC86229FA43C}" type="slidenum">
              <a:rPr lang="en-US" smtClean="0"/>
              <a:t>44</a:t>
            </a:fld>
            <a:endParaRPr lang="en-US"/>
          </a:p>
        </p:txBody>
      </p:sp>
    </p:spTree>
    <p:extLst>
      <p:ext uri="{BB962C8B-B14F-4D97-AF65-F5344CB8AC3E}">
        <p14:creationId xmlns:p14="http://schemas.microsoft.com/office/powerpoint/2010/main" val="1046760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6D368A-9AF1-401B-B5B8-DC86229FA43C}" type="slidenum">
              <a:rPr lang="en-US" smtClean="0"/>
              <a:t>45</a:t>
            </a:fld>
            <a:endParaRPr lang="en-US"/>
          </a:p>
        </p:txBody>
      </p:sp>
    </p:spTree>
    <p:extLst>
      <p:ext uri="{BB962C8B-B14F-4D97-AF65-F5344CB8AC3E}">
        <p14:creationId xmlns:p14="http://schemas.microsoft.com/office/powerpoint/2010/main" val="2560944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Political Implications for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E8E8E6"/>
                </a:solidFill>
                <a:effectLst/>
                <a:latin typeface="__fkGroteskNeue_a82850"/>
              </a:rPr>
              <a:t>Population growth favors Biden in states he narrowly won like Arizona, Georgia, and Wisconsin.</a:t>
            </a:r>
            <a:endParaRPr lang="en-US" b="0" i="0" u="none" strike="noStrike" dirty="0">
              <a:solidFill>
                <a:srgbClr val="E8E8E6"/>
              </a:solidFill>
              <a:effectLst/>
              <a:latin typeface="var(--font-berkeley-mon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E8E8E6"/>
                </a:solidFill>
                <a:effectLst/>
                <a:latin typeface="__fkGroteskNeue_a82850"/>
              </a:rPr>
              <a:t>Many new residents come from Democratic-leaning areas like Chicago, LA, and Minneapolis.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E8E8E6"/>
                </a:solidFill>
                <a:effectLst/>
                <a:latin typeface="__fkGroteskNeue_a82850"/>
              </a:rPr>
              <a:t>However, immigration remains a vulnerability for Biden, with swing state voters trusting Trump more on the issue.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E8E8E6"/>
              </a:solidFill>
              <a:effectLst/>
              <a:latin typeface="__fkGroteskNeue_a82850"/>
            </a:endParaRPr>
          </a:p>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46</a:t>
            </a:fld>
            <a:endParaRPr lang="en-GB"/>
          </a:p>
        </p:txBody>
      </p:sp>
    </p:spTree>
    <p:extLst>
      <p:ext uri="{BB962C8B-B14F-4D97-AF65-F5344CB8AC3E}">
        <p14:creationId xmlns:p14="http://schemas.microsoft.com/office/powerpoint/2010/main" val="1427320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chemeClr val="accent2"/>
                </a:solidFill>
                <a:latin typeface="+mn-lt"/>
              </a:rPr>
              <a:t>Minimizing risk </a:t>
            </a:r>
            <a:r>
              <a:rPr lang="en-US" sz="1200">
                <a:solidFill>
                  <a:schemeClr val="tx1"/>
                </a:solidFill>
              </a:rPr>
              <a:t>and </a:t>
            </a:r>
            <a:r>
              <a:rPr lang="en-US" sz="1200" b="1">
                <a:solidFill>
                  <a:schemeClr val="accent2"/>
                </a:solidFill>
                <a:latin typeface="+mn-lt"/>
              </a:rPr>
              <a:t>maximizing returns </a:t>
            </a:r>
            <a:r>
              <a:rPr lang="en-US" sz="1200">
                <a:solidFill>
                  <a:schemeClr val="tx1"/>
                </a:solidFill>
              </a:rPr>
              <a:t>by enabling you to move faster and with more confidence in an environment of accelerating change</a:t>
            </a:r>
            <a:endParaRPr lang="en-US"/>
          </a:p>
        </p:txBody>
      </p:sp>
      <p:sp>
        <p:nvSpPr>
          <p:cNvPr id="4" name="Slide Number Placeholder 3"/>
          <p:cNvSpPr>
            <a:spLocks noGrp="1"/>
          </p:cNvSpPr>
          <p:nvPr>
            <p:ph type="sldNum" sz="quarter" idx="5"/>
          </p:nvPr>
        </p:nvSpPr>
        <p:spPr/>
        <p:txBody>
          <a:bodyPr/>
          <a:lstStyle/>
          <a:p>
            <a:fld id="{5D6D368A-9AF1-401B-B5B8-DC86229FA43C}" type="slidenum">
              <a:rPr lang="en-US" smtClean="0"/>
              <a:t>48</a:t>
            </a:fld>
            <a:endParaRPr lang="en-US"/>
          </a:p>
        </p:txBody>
      </p:sp>
    </p:spTree>
    <p:extLst>
      <p:ext uri="{BB962C8B-B14F-4D97-AF65-F5344CB8AC3E}">
        <p14:creationId xmlns:p14="http://schemas.microsoft.com/office/powerpoint/2010/main" val="3073016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1189B-C369-6EBC-0241-FCDB3638E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B66102-4831-4973-7BAE-D930D42A46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7BB9FC-9101-B06B-65DF-DB977BFBA6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1B9F54-474A-8948-9C8C-78F548DD86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32531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30376-C056-BB47-E120-77331B009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FE89B-22DD-66D2-F539-6F15760F56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6E822E-E04B-F233-3C31-52B43862F4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67357B-14B8-6EF6-A692-C22F8876A8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47776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D502D-793F-5832-51BD-D9F5F79D2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51D60D-599D-8EBC-6A36-60180DB4C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ADF701-27BF-6C43-9B13-D28FCC4ED6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954452-CB24-F8D9-82DF-D18970592A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0592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B1242-9076-2CAE-6125-BF4E3E854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6D79B0-F042-E91D-1235-1AF3E30FF5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A5E8AA-0E1A-5BC8-8BD3-7BB8FB15C8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78000A-9360-81FC-E418-BBE8EC7291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92625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87373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3/4/24</a:t>
            </a:r>
          </a:p>
          <a:p>
            <a:endParaRPr lang="en-US"/>
          </a:p>
          <a:p>
            <a:pPr algn="l"/>
            <a:r>
              <a:rPr lang="en-US" b="0" i="0">
                <a:solidFill>
                  <a:srgbClr val="003469"/>
                </a:solidFill>
                <a:effectLst/>
                <a:latin typeface="Segoe UI" panose="020B0502040204020203" pitchFamily="34" charset="0"/>
              </a:rPr>
              <a:t>Following a robust 2023, most major US metros are forecast to see lower </a:t>
            </a:r>
            <a:r>
              <a:rPr lang="en-US" b="0" i="0">
                <a:solidFill>
                  <a:srgbClr val="FF6600"/>
                </a:solidFill>
                <a:effectLst/>
                <a:latin typeface="Segoe UI" panose="020B0502040204020203" pitchFamily="34" charset="0"/>
              </a:rPr>
              <a:t>GDP</a:t>
            </a:r>
            <a:r>
              <a:rPr lang="en-US" b="0" i="0">
                <a:solidFill>
                  <a:srgbClr val="003469"/>
                </a:solidFill>
                <a:effectLst/>
                <a:latin typeface="Segoe UI" panose="020B0502040204020203" pitchFamily="34" charset="0"/>
              </a:rPr>
              <a:t> and job </a:t>
            </a:r>
            <a:r>
              <a:rPr lang="en-US" b="0" i="0">
                <a:solidFill>
                  <a:srgbClr val="FF6600"/>
                </a:solidFill>
                <a:effectLst/>
                <a:latin typeface="Segoe UI" panose="020B0502040204020203" pitchFamily="34" charset="0"/>
              </a:rPr>
              <a:t>growth</a:t>
            </a:r>
            <a:r>
              <a:rPr lang="en-US" b="0" i="0">
                <a:solidFill>
                  <a:srgbClr val="003469"/>
                </a:solidFill>
                <a:effectLst/>
                <a:latin typeface="Segoe UI" panose="020B0502040204020203" pitchFamily="34" charset="0"/>
              </a:rPr>
              <a:t> in 2024. Some metros are on pace to see only tepid </a:t>
            </a:r>
            <a:r>
              <a:rPr lang="en-US" b="0" i="0">
                <a:solidFill>
                  <a:srgbClr val="FF6600"/>
                </a:solidFill>
                <a:effectLst/>
                <a:latin typeface="Segoe UI" panose="020B0502040204020203" pitchFamily="34" charset="0"/>
              </a:rPr>
              <a:t>GDP</a:t>
            </a:r>
            <a:r>
              <a:rPr lang="en-US" b="0" i="0">
                <a:solidFill>
                  <a:srgbClr val="003469"/>
                </a:solidFill>
                <a:effectLst/>
                <a:latin typeface="Segoe UI" panose="020B0502040204020203" pitchFamily="34" charset="0"/>
              </a:rPr>
              <a:t> </a:t>
            </a:r>
            <a:r>
              <a:rPr lang="en-US" b="0" i="0">
                <a:solidFill>
                  <a:srgbClr val="FF6600"/>
                </a:solidFill>
                <a:effectLst/>
                <a:latin typeface="Segoe UI" panose="020B0502040204020203" pitchFamily="34" charset="0"/>
              </a:rPr>
              <a:t>growth</a:t>
            </a:r>
            <a:r>
              <a:rPr lang="en-US" b="0" i="0">
                <a:solidFill>
                  <a:srgbClr val="003469"/>
                </a:solidFill>
                <a:effectLst/>
                <a:latin typeface="Segoe UI" panose="020B0502040204020203" pitchFamily="34" charset="0"/>
              </a:rPr>
              <a:t> in 2024 and, in a few cases, flat job </a:t>
            </a:r>
            <a:r>
              <a:rPr lang="en-US" b="0" i="0">
                <a:solidFill>
                  <a:srgbClr val="FF6600"/>
                </a:solidFill>
                <a:effectLst/>
                <a:latin typeface="Segoe UI" panose="020B0502040204020203" pitchFamily="34" charset="0"/>
              </a:rPr>
              <a:t>growth</a:t>
            </a:r>
            <a:r>
              <a:rPr lang="en-US" b="0" i="0">
                <a:solidFill>
                  <a:srgbClr val="003469"/>
                </a:solidFill>
                <a:effectLst/>
                <a:latin typeface="Segoe UI" panose="020B0502040204020203" pitchFamily="34" charset="0"/>
              </a:rPr>
              <a:t>, as the economy slows with a dwindling pool of excess savings, lower fiscal stimulus, and the weight of higher interest rates also curbing consumer spending.</a:t>
            </a:r>
          </a:p>
          <a:p>
            <a:pPr algn="l"/>
            <a:endParaRPr lang="en-US" b="0" i="0">
              <a:solidFill>
                <a:srgbClr val="003469"/>
              </a:solidFill>
              <a:effectLst/>
              <a:latin typeface="Segoe UI" panose="020B0502040204020203" pitchFamily="34" charset="0"/>
            </a:endParaRPr>
          </a:p>
          <a:p>
            <a:pPr algn="l"/>
            <a:r>
              <a:rPr lang="en-US" b="0" i="0">
                <a:solidFill>
                  <a:srgbClr val="003469"/>
                </a:solidFill>
                <a:effectLst/>
                <a:latin typeface="Segoe UI" panose="020B0502040204020203" pitchFamily="34" charset="0"/>
              </a:rPr>
              <a:t>All of the top 50 metros are forecast to see very modest </a:t>
            </a:r>
            <a:r>
              <a:rPr lang="en-US" b="0" i="0">
                <a:solidFill>
                  <a:srgbClr val="FF6600"/>
                </a:solidFill>
                <a:effectLst/>
                <a:latin typeface="Segoe UI" panose="020B0502040204020203" pitchFamily="34" charset="0"/>
              </a:rPr>
              <a:t>GDP</a:t>
            </a:r>
            <a:r>
              <a:rPr lang="en-US" b="0" i="0">
                <a:solidFill>
                  <a:srgbClr val="003469"/>
                </a:solidFill>
                <a:effectLst/>
                <a:latin typeface="Segoe UI" panose="020B0502040204020203" pitchFamily="34" charset="0"/>
              </a:rPr>
              <a:t> </a:t>
            </a:r>
            <a:r>
              <a:rPr lang="en-US" b="0" i="0">
                <a:solidFill>
                  <a:srgbClr val="FF6600"/>
                </a:solidFill>
                <a:effectLst/>
                <a:latin typeface="Segoe UI" panose="020B0502040204020203" pitchFamily="34" charset="0"/>
              </a:rPr>
              <a:t>growth</a:t>
            </a:r>
            <a:r>
              <a:rPr lang="en-US" b="0" i="0">
                <a:solidFill>
                  <a:srgbClr val="003469"/>
                </a:solidFill>
                <a:effectLst/>
                <a:latin typeface="Segoe UI" panose="020B0502040204020203" pitchFamily="34" charset="0"/>
              </a:rPr>
              <a:t> in 2024, and the range of </a:t>
            </a:r>
            <a:r>
              <a:rPr lang="en-US" b="0" i="0">
                <a:solidFill>
                  <a:srgbClr val="FF6600"/>
                </a:solidFill>
                <a:effectLst/>
                <a:latin typeface="Segoe UI" panose="020B0502040204020203" pitchFamily="34" charset="0"/>
              </a:rPr>
              <a:t>growth</a:t>
            </a:r>
            <a:r>
              <a:rPr lang="en-US" b="0" i="0">
                <a:solidFill>
                  <a:srgbClr val="003469"/>
                </a:solidFill>
                <a:effectLst/>
                <a:latin typeface="Segoe UI" panose="020B0502040204020203" pitchFamily="34" charset="0"/>
              </a:rPr>
              <a:t> rates within the metros will narrow considerably due to broad-based weakness across most sectors. Metros with a tech focus or large hospitality sector are forecast to lead </a:t>
            </a:r>
            <a:r>
              <a:rPr lang="en-US" b="0" i="0">
                <a:solidFill>
                  <a:srgbClr val="FF6600"/>
                </a:solidFill>
                <a:effectLst/>
                <a:latin typeface="Segoe UI" panose="020B0502040204020203" pitchFamily="34" charset="0"/>
              </a:rPr>
              <a:t>growth</a:t>
            </a:r>
            <a:r>
              <a:rPr lang="en-US" b="0" i="0">
                <a:solidFill>
                  <a:srgbClr val="003469"/>
                </a:solidFill>
                <a:effectLst/>
                <a:latin typeface="Segoe UI" panose="020B0502040204020203" pitchFamily="34" charset="0"/>
              </a:rPr>
              <a:t>. These include San Jose, Austin, Seattle, Orlando, and Las Vegas.</a:t>
            </a:r>
          </a:p>
          <a:p>
            <a:endParaRPr lang="en-US"/>
          </a:p>
        </p:txBody>
      </p:sp>
      <p:sp>
        <p:nvSpPr>
          <p:cNvPr id="4" name="Slide Number Placeholder 3"/>
          <p:cNvSpPr>
            <a:spLocks noGrp="1"/>
          </p:cNvSpPr>
          <p:nvPr>
            <p:ph type="sldNum" sz="quarter" idx="5"/>
          </p:nvPr>
        </p:nvSpPr>
        <p:spPr/>
        <p:txBody>
          <a:bodyPr/>
          <a:lstStyle/>
          <a:p>
            <a:fld id="{A16CFAD1-D197-4A88-B173-A6412E995EE5}" type="slidenum">
              <a:rPr lang="en-GB" smtClean="0"/>
              <a:pPr/>
              <a:t>14</a:t>
            </a:fld>
            <a:endParaRPr lang="en-GB"/>
          </a:p>
        </p:txBody>
      </p:sp>
    </p:spTree>
    <p:extLst>
      <p:ext uri="{BB962C8B-B14F-4D97-AF65-F5344CB8AC3E}">
        <p14:creationId xmlns:p14="http://schemas.microsoft.com/office/powerpoint/2010/main" val="2427602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87373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IN" sz="1100">
                <a:solidFill>
                  <a:srgbClr val="4A4A4D"/>
                </a:solidFill>
              </a:rPr>
              <a:t>The Bay Area led the county in ratio of AI skilled workers to Software Developer jobs with San Francisco leading the country and San Jose home to the 8th best ratio</a:t>
            </a:r>
          </a:p>
        </p:txBody>
      </p:sp>
    </p:spTree>
    <p:extLst>
      <p:ext uri="{BB962C8B-B14F-4D97-AF65-F5344CB8AC3E}">
        <p14:creationId xmlns:p14="http://schemas.microsoft.com/office/powerpoint/2010/main" val="14656451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2D1F83-7301-3A8B-47E7-A021BCDF061F}"/>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10" name="Rectangle 9">
            <a:extLst>
              <a:ext uri="{FF2B5EF4-FFF2-40B4-BE49-F238E27FC236}">
                <a16:creationId xmlns:a16="http://schemas.microsoft.com/office/drawing/2014/main" id="{104D6C75-F885-13CC-9CEA-19A088EA4372}"/>
              </a:ext>
            </a:extLst>
          </p:cNvPr>
          <p:cNvSpPr/>
          <p:nvPr userDrawn="1"/>
        </p:nvSpPr>
        <p:spPr>
          <a:xfrm>
            <a:off x="0" y="1584960"/>
            <a:ext cx="6576060" cy="41529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N" sz="2000" noProof="0" err="1"/>
          </a:p>
        </p:txBody>
      </p:sp>
      <p:pic>
        <p:nvPicPr>
          <p:cNvPr id="17" name="Picture 16" descr="A close up of a sign&#10;&#10;Description automatically generated">
            <a:extLst>
              <a:ext uri="{FF2B5EF4-FFF2-40B4-BE49-F238E27FC236}">
                <a16:creationId xmlns:a16="http://schemas.microsoft.com/office/drawing/2014/main" id="{4E8887D0-D8C4-C4AF-C667-57653C2786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7856" y="507392"/>
            <a:ext cx="1164857" cy="663939"/>
          </a:xfrm>
          <a:prstGeom prst="rect">
            <a:avLst/>
          </a:prstGeom>
        </p:spPr>
      </p:pic>
    </p:spTree>
    <p:extLst>
      <p:ext uri="{BB962C8B-B14F-4D97-AF65-F5344CB8AC3E}">
        <p14:creationId xmlns:p14="http://schemas.microsoft.com/office/powerpoint/2010/main" val="334072932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vider P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3EE496-40DE-5D9D-45EB-59BAABC701D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2538" y="0"/>
            <a:ext cx="12146924" cy="6832879"/>
          </a:xfrm>
          <a:prstGeom prst="rect">
            <a:avLst/>
          </a:prstGeom>
        </p:spPr>
      </p:pic>
      <p:sp>
        <p:nvSpPr>
          <p:cNvPr id="3" name="Rectangle 2">
            <a:extLst>
              <a:ext uri="{FF2B5EF4-FFF2-40B4-BE49-F238E27FC236}">
                <a16:creationId xmlns:a16="http://schemas.microsoft.com/office/drawing/2014/main" id="{E0C68FBF-B972-2761-B613-0EE74C516080}"/>
              </a:ext>
            </a:extLst>
          </p:cNvPr>
          <p:cNvSpPr/>
          <p:nvPr userDrawn="1"/>
        </p:nvSpPr>
        <p:spPr>
          <a:xfrm>
            <a:off x="0" y="5400040"/>
            <a:ext cx="12192000" cy="1457960"/>
          </a:xfrm>
          <a:prstGeom prst="rect">
            <a:avLst/>
          </a:prstGeom>
          <a:solidFill>
            <a:srgbClr val="1C54F4">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N" sz="2000" spc="600" noProof="0" dirty="0" err="1">
              <a:latin typeface="+mj-lt"/>
            </a:endParaRPr>
          </a:p>
        </p:txBody>
      </p:sp>
      <p:sp>
        <p:nvSpPr>
          <p:cNvPr id="4" name="Footer Placeholder 7">
            <a:extLst>
              <a:ext uri="{FF2B5EF4-FFF2-40B4-BE49-F238E27FC236}">
                <a16:creationId xmlns:a16="http://schemas.microsoft.com/office/drawing/2014/main" id="{2B6FF4EE-B990-A228-D882-7A39833FAE7E}"/>
              </a:ext>
            </a:extLst>
          </p:cNvPr>
          <p:cNvSpPr>
            <a:spLocks noGrp="1"/>
          </p:cNvSpPr>
          <p:nvPr>
            <p:ph type="ftr" sz="quarter" idx="3"/>
          </p:nvPr>
        </p:nvSpPr>
        <p:spPr>
          <a:xfrm>
            <a:off x="6349104" y="248400"/>
            <a:ext cx="4636800" cy="180000"/>
          </a:xfrm>
          <a:prstGeom prst="rect">
            <a:avLst/>
          </a:prstGeom>
        </p:spPr>
        <p:txBody>
          <a:bodyPr vert="horz" lIns="0" tIns="0" rIns="0" bIns="0" rtlCol="0" anchor="ctr"/>
          <a:lstStyle>
            <a:lvl1pPr>
              <a:defRPr lang="en-US" sz="1050" b="0" smtClean="0">
                <a:solidFill>
                  <a:schemeClr val="bg1"/>
                </a:solidFill>
              </a:defRPr>
            </a:lvl1pPr>
          </a:lstStyle>
          <a:p>
            <a:pPr algn="r"/>
            <a:r>
              <a:rPr lang="en-IN"/>
              <a:t>Colliers</a:t>
            </a:r>
            <a:endParaRPr lang="en-IN" dirty="0"/>
          </a:p>
        </p:txBody>
      </p:sp>
      <p:sp>
        <p:nvSpPr>
          <p:cNvPr id="5" name="Slide Number Placeholder 8">
            <a:extLst>
              <a:ext uri="{FF2B5EF4-FFF2-40B4-BE49-F238E27FC236}">
                <a16:creationId xmlns:a16="http://schemas.microsoft.com/office/drawing/2014/main" id="{9AB01506-88B1-3460-204F-7A7EC49CB78E}"/>
              </a:ext>
            </a:extLst>
          </p:cNvPr>
          <p:cNvSpPr>
            <a:spLocks noGrp="1"/>
          </p:cNvSpPr>
          <p:nvPr>
            <p:ph type="sldNum" sz="quarter" idx="4"/>
          </p:nvPr>
        </p:nvSpPr>
        <p:spPr>
          <a:xfrm>
            <a:off x="11167200" y="248400"/>
            <a:ext cx="374400" cy="180000"/>
          </a:xfrm>
          <a:prstGeom prst="rect">
            <a:avLst/>
          </a:prstGeom>
        </p:spPr>
        <p:txBody>
          <a:bodyPr vert="horz" lIns="0" tIns="0" rIns="0" bIns="0" rtlCol="0" anchor="ctr"/>
          <a:lstStyle>
            <a:lvl1pPr algn="ctr">
              <a:defRPr sz="1050" b="1">
                <a:solidFill>
                  <a:schemeClr val="bg1"/>
                </a:solidFill>
              </a:defRPr>
            </a:lvl1pPr>
          </a:lstStyle>
          <a:p>
            <a:fld id="{23AA811B-2EBD-4900-905E-5BE206449611}" type="slidenum">
              <a:rPr lang="en-US" smtClean="0"/>
              <a:pPr/>
              <a:t>‹#›</a:t>
            </a:fld>
            <a:endParaRPr lang="en-US" dirty="0"/>
          </a:p>
        </p:txBody>
      </p:sp>
      <p:cxnSp>
        <p:nvCxnSpPr>
          <p:cNvPr id="6" name="Straight Connector 5">
            <a:extLst>
              <a:ext uri="{FF2B5EF4-FFF2-40B4-BE49-F238E27FC236}">
                <a16:creationId xmlns:a16="http://schemas.microsoft.com/office/drawing/2014/main" id="{832D92A6-96EB-E997-3557-D44DC130B48B}"/>
              </a:ext>
            </a:extLst>
          </p:cNvPr>
          <p:cNvCxnSpPr>
            <a:cxnSpLocks/>
          </p:cNvCxnSpPr>
          <p:nvPr userDrawn="1"/>
        </p:nvCxnSpPr>
        <p:spPr>
          <a:xfrm>
            <a:off x="11076552" y="275642"/>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10" descr="{&quot;templafy&quot;:{&quot;id&quot;:&quot;9812d617-615a-41a4-9845-3c6721131294&quot;}}">
            <a:extLst>
              <a:ext uri="{FF2B5EF4-FFF2-40B4-BE49-F238E27FC236}">
                <a16:creationId xmlns:a16="http://schemas.microsoft.com/office/drawing/2014/main" id="{625A26B7-A33A-8366-D16A-2D4C65A93BA0}"/>
              </a:ext>
            </a:extLst>
          </p:cNvPr>
          <p:cNvSpPr>
            <a:spLocks noGrp="1"/>
          </p:cNvSpPr>
          <p:nvPr>
            <p:ph type="body" sz="quarter" idx="13" hasCustomPrompt="1"/>
          </p:nvPr>
        </p:nvSpPr>
        <p:spPr>
          <a:xfrm>
            <a:off x="649288" y="5884224"/>
            <a:ext cx="10893425" cy="489593"/>
          </a:xfrm>
        </p:spPr>
        <p:txBody>
          <a:bodyPr anchor="ctr"/>
          <a:lstStyle>
            <a:lvl1pPr marL="0" indent="0" algn="ctr">
              <a:buNone/>
              <a:defRPr sz="1800" spc="600">
                <a:solidFill>
                  <a:schemeClr val="bg1"/>
                </a:solidFill>
                <a:latin typeface="+mj-lt"/>
              </a:defRPr>
            </a:lvl1pPr>
          </a:lstStyle>
          <a:p>
            <a:pPr lvl="0"/>
            <a:r>
              <a:rPr lang="en-US" dirty="0"/>
              <a:t>Click to add header</a:t>
            </a:r>
          </a:p>
        </p:txBody>
      </p:sp>
      <p:sp>
        <p:nvSpPr>
          <p:cNvPr id="2" name="TextBox 1">
            <a:extLst>
              <a:ext uri="{FF2B5EF4-FFF2-40B4-BE49-F238E27FC236}">
                <a16:creationId xmlns:a16="http://schemas.microsoft.com/office/drawing/2014/main" id="{109D6323-D180-C117-9EED-446DEC03A102}"/>
              </a:ext>
            </a:extLst>
          </p:cNvPr>
          <p:cNvSpPr txBox="1"/>
          <p:nvPr userDrawn="1"/>
        </p:nvSpPr>
        <p:spPr>
          <a:xfrm>
            <a:off x="648000" y="6485950"/>
            <a:ext cx="3125856" cy="161583"/>
          </a:xfrm>
          <a:prstGeom prst="rect">
            <a:avLst/>
          </a:prstGeom>
          <a:noFill/>
        </p:spPr>
        <p:txBody>
          <a:bodyPr wrap="none" lIns="0" tIns="0" rIns="0" bIns="0" rtlCol="0">
            <a:spAutoFit/>
          </a:bodyPr>
          <a:lstStyle/>
          <a:p>
            <a:r>
              <a:rPr lang="en-IN" sz="1050" dirty="0"/>
              <a:t>The Analytics Age | Transforming Delta into Alpha</a:t>
            </a:r>
          </a:p>
        </p:txBody>
      </p:sp>
    </p:spTree>
    <p:extLst>
      <p:ext uri="{BB962C8B-B14F-4D97-AF65-F5344CB8AC3E}">
        <p14:creationId xmlns:p14="http://schemas.microsoft.com/office/powerpoint/2010/main" val="413157514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End C">
    <p:bg>
      <p:bgPr>
        <a:solidFill>
          <a:schemeClr val="accent1"/>
        </a:solidFill>
        <a:effectLst/>
      </p:bgPr>
    </p:bg>
    <p:spTree>
      <p:nvGrpSpPr>
        <p:cNvPr id="1" name=""/>
        <p:cNvGrpSpPr/>
        <p:nvPr/>
      </p:nvGrpSpPr>
      <p:grpSpPr>
        <a:xfrm>
          <a:off x="0" y="0"/>
          <a:ext cx="0" cy="0"/>
          <a:chOff x="0" y="0"/>
          <a:chExt cx="0" cy="0"/>
        </a:xfrm>
      </p:grpSpPr>
      <p:pic>
        <p:nvPicPr>
          <p:cNvPr id="24" name="Picture 23" descr="A close up of a sign&#10;&#10;Description automatically generated">
            <a:extLst>
              <a:ext uri="{FF2B5EF4-FFF2-40B4-BE49-F238E27FC236}">
                <a16:creationId xmlns:a16="http://schemas.microsoft.com/office/drawing/2014/main" id="{117E38B7-0ACF-416C-BBB7-3F5AD32B9E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890" y="2994617"/>
            <a:ext cx="1524220" cy="868767"/>
          </a:xfrm>
          <a:prstGeom prst="rect">
            <a:avLst/>
          </a:prstGeom>
        </p:spPr>
      </p:pic>
      <p:cxnSp>
        <p:nvCxnSpPr>
          <p:cNvPr id="14" name="Straight Connector 13">
            <a:extLst>
              <a:ext uri="{FF2B5EF4-FFF2-40B4-BE49-F238E27FC236}">
                <a16:creationId xmlns:a16="http://schemas.microsoft.com/office/drawing/2014/main" id="{318A1C3A-8ED6-490F-A84D-1746F472289A}"/>
              </a:ext>
            </a:extLst>
          </p:cNvPr>
          <p:cNvCxnSpPr>
            <a:cxnSpLocks/>
          </p:cNvCxnSpPr>
          <p:nvPr/>
        </p:nvCxnSpPr>
        <p:spPr>
          <a:xfrm flipH="1">
            <a:off x="301451" y="6538762"/>
            <a:ext cx="487213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8AE996-741F-42C6-B12A-16D74EE52D44}"/>
              </a:ext>
            </a:extLst>
          </p:cNvPr>
          <p:cNvCxnSpPr>
            <a:cxnSpLocks/>
          </p:cNvCxnSpPr>
          <p:nvPr/>
        </p:nvCxnSpPr>
        <p:spPr>
          <a:xfrm flipH="1">
            <a:off x="7043738" y="6534000"/>
            <a:ext cx="482277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4AE0577-D8AA-4F8B-9F4B-0389680206C9}"/>
              </a:ext>
            </a:extLst>
          </p:cNvPr>
          <p:cNvCxnSpPr>
            <a:cxnSpLocks/>
          </p:cNvCxnSpPr>
          <p:nvPr/>
        </p:nvCxnSpPr>
        <p:spPr>
          <a:xfrm>
            <a:off x="11868952" y="308060"/>
            <a:ext cx="0" cy="62333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1ECA7DC6-4640-3BB2-548E-B8EB672AA8FF}"/>
              </a:ext>
            </a:extLst>
          </p:cNvPr>
          <p:cNvCxnSpPr>
            <a:cxnSpLocks/>
          </p:cNvCxnSpPr>
          <p:nvPr/>
        </p:nvCxnSpPr>
        <p:spPr>
          <a:xfrm>
            <a:off x="311312" y="308060"/>
            <a:ext cx="0" cy="62333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41F6EB7-6DB2-A708-A36D-176D208769B7}"/>
              </a:ext>
            </a:extLst>
          </p:cNvPr>
          <p:cNvCxnSpPr>
            <a:cxnSpLocks/>
          </p:cNvCxnSpPr>
          <p:nvPr/>
        </p:nvCxnSpPr>
        <p:spPr>
          <a:xfrm flipH="1">
            <a:off x="301451" y="310491"/>
            <a:ext cx="1157596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B15B1639-EB90-491C-9630-737D58D5AF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0352" y="6364993"/>
            <a:ext cx="1871297" cy="372397"/>
          </a:xfrm>
          <a:prstGeom prst="rect">
            <a:avLst/>
          </a:prstGeom>
        </p:spPr>
      </p:pic>
      <p:pic>
        <p:nvPicPr>
          <p:cNvPr id="2" name="Picture 1" descr="A close up of a sign&#10;&#10;Description automatically generated">
            <a:extLst>
              <a:ext uri="{FF2B5EF4-FFF2-40B4-BE49-F238E27FC236}">
                <a16:creationId xmlns:a16="http://schemas.microsoft.com/office/drawing/2014/main" id="{884704E1-0444-ABFD-9F24-232F24F437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3890" y="2994617"/>
            <a:ext cx="1524220" cy="868767"/>
          </a:xfrm>
          <a:prstGeom prst="rect">
            <a:avLst/>
          </a:prstGeom>
        </p:spPr>
      </p:pic>
      <p:cxnSp>
        <p:nvCxnSpPr>
          <p:cNvPr id="7" name="Straight Connector 6">
            <a:extLst>
              <a:ext uri="{FF2B5EF4-FFF2-40B4-BE49-F238E27FC236}">
                <a16:creationId xmlns:a16="http://schemas.microsoft.com/office/drawing/2014/main" id="{29B44387-B525-2B13-27EA-7A6C4C95F879}"/>
              </a:ext>
            </a:extLst>
          </p:cNvPr>
          <p:cNvCxnSpPr>
            <a:cxnSpLocks/>
          </p:cNvCxnSpPr>
          <p:nvPr userDrawn="1"/>
        </p:nvCxnSpPr>
        <p:spPr>
          <a:xfrm flipH="1">
            <a:off x="301451" y="6538762"/>
            <a:ext cx="487213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836122E-6870-DED0-AF06-3509880F9E9A}"/>
              </a:ext>
            </a:extLst>
          </p:cNvPr>
          <p:cNvCxnSpPr>
            <a:cxnSpLocks/>
          </p:cNvCxnSpPr>
          <p:nvPr userDrawn="1"/>
        </p:nvCxnSpPr>
        <p:spPr>
          <a:xfrm flipH="1">
            <a:off x="7043738" y="6534000"/>
            <a:ext cx="482277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FF8840-CF93-7B87-3B5E-3AFC9C97A909}"/>
              </a:ext>
            </a:extLst>
          </p:cNvPr>
          <p:cNvCxnSpPr>
            <a:cxnSpLocks/>
          </p:cNvCxnSpPr>
          <p:nvPr userDrawn="1"/>
        </p:nvCxnSpPr>
        <p:spPr>
          <a:xfrm>
            <a:off x="11868952" y="308060"/>
            <a:ext cx="0" cy="62333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AE8B5BA-F92A-12F6-02B6-267CA41B16E3}"/>
              </a:ext>
            </a:extLst>
          </p:cNvPr>
          <p:cNvCxnSpPr>
            <a:cxnSpLocks/>
          </p:cNvCxnSpPr>
          <p:nvPr userDrawn="1"/>
        </p:nvCxnSpPr>
        <p:spPr>
          <a:xfrm>
            <a:off x="311312" y="308060"/>
            <a:ext cx="0" cy="62333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EDFD75C-13DF-F5BD-4ADE-F2C0A988BBA3}"/>
              </a:ext>
            </a:extLst>
          </p:cNvPr>
          <p:cNvCxnSpPr>
            <a:cxnSpLocks/>
          </p:cNvCxnSpPr>
          <p:nvPr userDrawn="1"/>
        </p:nvCxnSpPr>
        <p:spPr>
          <a:xfrm flipH="1">
            <a:off x="301451" y="310491"/>
            <a:ext cx="1157596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40D831A5-69A3-5E3B-8FC1-0283396EB4F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0352" y="6364993"/>
            <a:ext cx="1871297" cy="372397"/>
          </a:xfrm>
          <a:prstGeom prst="rect">
            <a:avLst/>
          </a:prstGeom>
        </p:spPr>
      </p:pic>
      <p:sp>
        <p:nvSpPr>
          <p:cNvPr id="4" name="TextBox 3">
            <a:extLst>
              <a:ext uri="{FF2B5EF4-FFF2-40B4-BE49-F238E27FC236}">
                <a16:creationId xmlns:a16="http://schemas.microsoft.com/office/drawing/2014/main" id="{F8AFD560-57DE-7480-1CD1-7C020EBA2285}"/>
              </a:ext>
            </a:extLst>
          </p:cNvPr>
          <p:cNvSpPr txBox="1"/>
          <p:nvPr userDrawn="1"/>
        </p:nvSpPr>
        <p:spPr>
          <a:xfrm>
            <a:off x="648000" y="6485950"/>
            <a:ext cx="3125856" cy="161583"/>
          </a:xfrm>
          <a:prstGeom prst="rect">
            <a:avLst/>
          </a:prstGeom>
          <a:noFill/>
        </p:spPr>
        <p:txBody>
          <a:bodyPr wrap="none" lIns="0" tIns="0" rIns="0" bIns="0" rtlCol="0">
            <a:spAutoFit/>
          </a:bodyPr>
          <a:lstStyle/>
          <a:p>
            <a:r>
              <a:rPr lang="en-IN" sz="1050" dirty="0"/>
              <a:t>The Analytics Age | Transforming Delta into Alpha</a:t>
            </a:r>
          </a:p>
        </p:txBody>
      </p:sp>
    </p:spTree>
    <p:extLst>
      <p:ext uri="{BB962C8B-B14F-4D97-AF65-F5344CB8AC3E}">
        <p14:creationId xmlns:p14="http://schemas.microsoft.com/office/powerpoint/2010/main" val="80004836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ontent P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674375"/>
            <a:ext cx="10893600" cy="835200"/>
          </a:xfrm>
        </p:spPr>
        <p:txBody>
          <a:bodyPr/>
          <a:lstStyle>
            <a:lvl1pPr>
              <a:defRPr sz="3200"/>
            </a:lvl1pPr>
          </a:lstStyle>
          <a:p>
            <a:r>
              <a:rPr lang="en-US" noProof="0"/>
              <a:t>Click to add title</a:t>
            </a:r>
          </a:p>
        </p:txBody>
      </p:sp>
      <p:cxnSp>
        <p:nvCxnSpPr>
          <p:cNvPr id="3" name="Straight Connector 2">
            <a:extLst>
              <a:ext uri="{FF2B5EF4-FFF2-40B4-BE49-F238E27FC236}">
                <a16:creationId xmlns:a16="http://schemas.microsoft.com/office/drawing/2014/main" id="{1E6F021B-3057-8275-EB8A-32722311FD1E}"/>
              </a:ext>
            </a:extLst>
          </p:cNvPr>
          <p:cNvCxnSpPr/>
          <p:nvPr userDrawn="1"/>
        </p:nvCxnSpPr>
        <p:spPr>
          <a:xfrm>
            <a:off x="11124763" y="274014"/>
            <a:ext cx="0" cy="12551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Footer Placeholder 7">
            <a:extLst>
              <a:ext uri="{FF2B5EF4-FFF2-40B4-BE49-F238E27FC236}">
                <a16:creationId xmlns:a16="http://schemas.microsoft.com/office/drawing/2014/main" id="{597A57E3-A758-2ACC-201F-81616D7092B2}"/>
              </a:ext>
            </a:extLst>
          </p:cNvPr>
          <p:cNvSpPr>
            <a:spLocks noGrp="1"/>
          </p:cNvSpPr>
          <p:nvPr>
            <p:ph type="ftr" sz="quarter" idx="3"/>
          </p:nvPr>
        </p:nvSpPr>
        <p:spPr>
          <a:xfrm>
            <a:off x="6329800" y="248400"/>
            <a:ext cx="4636800" cy="180000"/>
          </a:xfrm>
          <a:prstGeom prst="rect">
            <a:avLst/>
          </a:prstGeom>
        </p:spPr>
        <p:txBody>
          <a:bodyPr lIns="0" tIns="0" rIns="0" bIns="0" anchor="ctr"/>
          <a:lstStyle>
            <a:lvl1pPr algn="r">
              <a:defRPr sz="1050" b="1">
                <a:solidFill>
                  <a:schemeClr val="accent1"/>
                </a:solidFill>
              </a:defRPr>
            </a:lvl1pPr>
          </a:lstStyle>
          <a:p>
            <a:r>
              <a:rPr lang="en-US"/>
              <a:t>Colliers</a:t>
            </a:r>
          </a:p>
        </p:txBody>
      </p:sp>
      <p:sp>
        <p:nvSpPr>
          <p:cNvPr id="7" name="Slide Number Placeholder 8">
            <a:extLst>
              <a:ext uri="{FF2B5EF4-FFF2-40B4-BE49-F238E27FC236}">
                <a16:creationId xmlns:a16="http://schemas.microsoft.com/office/drawing/2014/main" id="{9DD81C30-5ADF-2047-198E-15952792E189}"/>
              </a:ext>
            </a:extLst>
          </p:cNvPr>
          <p:cNvSpPr>
            <a:spLocks noGrp="1"/>
          </p:cNvSpPr>
          <p:nvPr>
            <p:ph type="sldNum" sz="quarter" idx="4"/>
          </p:nvPr>
        </p:nvSpPr>
        <p:spPr>
          <a:xfrm>
            <a:off x="11167200" y="248400"/>
            <a:ext cx="374400" cy="180000"/>
          </a:xfrm>
          <a:prstGeom prst="rect">
            <a:avLst/>
          </a:prstGeom>
        </p:spPr>
        <p:txBody>
          <a:bodyPr anchor="ctr"/>
          <a:lstStyle>
            <a:lvl1pPr>
              <a:defRPr sz="1050">
                <a:solidFill>
                  <a:schemeClr val="accent1"/>
                </a:solidFill>
              </a:defRPr>
            </a:lvl1pPr>
          </a:lstStyle>
          <a:p>
            <a:fld id="{23AA811B-2EBD-4900-905E-5BE206449611}" type="slidenum">
              <a:rPr lang="en-US" smtClean="0"/>
              <a:pPr/>
              <a:t>‹#›</a:t>
            </a:fld>
            <a:endParaRPr lang="en-US"/>
          </a:p>
        </p:txBody>
      </p:sp>
    </p:spTree>
    <p:extLst>
      <p:ext uri="{BB962C8B-B14F-4D97-AF65-F5344CB8AC3E}">
        <p14:creationId xmlns:p14="http://schemas.microsoft.com/office/powerpoint/2010/main" val="1138266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A">
    <p:spTree>
      <p:nvGrpSpPr>
        <p:cNvPr id="1" name=""/>
        <p:cNvGrpSpPr/>
        <p:nvPr/>
      </p:nvGrpSpPr>
      <p:grpSpPr>
        <a:xfrm>
          <a:off x="0" y="0"/>
          <a:ext cx="0" cy="0"/>
          <a:chOff x="0" y="0"/>
          <a:chExt cx="0" cy="0"/>
        </a:xfrm>
      </p:grpSpPr>
      <p:sp>
        <p:nvSpPr>
          <p:cNvPr id="11" name="Text Placeholder 10" descr="{&quot;templafy&quot;:{&quot;id&quot;:&quot;02d528a2-0397-4cae-b5ee-2e67dc48e92b&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US" dirty="0"/>
              <a:t>Click to add header</a:t>
            </a:r>
            <a:endParaRPr lang="en-US"/>
          </a:p>
        </p:txBody>
      </p:sp>
      <p:sp>
        <p:nvSpPr>
          <p:cNvPr id="2" name="Title 1" descr="{&quot;templafy&quot;:{&quot;id&quot;:&quot;58ae5529-970e-45d4-b4f1-5e00331342ca&quot;}}"/>
          <p:cNvSpPr>
            <a:spLocks noGrp="1"/>
          </p:cNvSpPr>
          <p:nvPr>
            <p:ph type="title" hasCustomPrompt="1"/>
          </p:nvPr>
        </p:nvSpPr>
        <p:spPr/>
        <p:txBody>
          <a:bodyPr/>
          <a:lstStyle>
            <a:lvl1pPr>
              <a:defRPr/>
            </a:lvl1pPr>
          </a:lstStyle>
          <a:p>
            <a:r>
              <a:rPr lang="en-US" noProof="0" dirty="0"/>
              <a:t>Click to add title</a:t>
            </a:r>
            <a:endParaRPr lang="en-US"/>
          </a:p>
        </p:txBody>
      </p:sp>
      <p:sp>
        <p:nvSpPr>
          <p:cNvPr id="3" name="Content Placeholder 2" descr="{&quot;templafy&quot;:{&quot;id&quot;:&quot;70d518fe-9cc9-4c13-82f1-8529b5fb4e6e&quot;}}"/>
          <p:cNvSpPr>
            <a:spLocks noGrp="1"/>
          </p:cNvSpPr>
          <p:nvPr>
            <p:ph idx="1" hasCustomPrompt="1"/>
          </p:nvPr>
        </p:nvSpPr>
        <p:spPr/>
        <p:txBody>
          <a:bodyPr/>
          <a:lstStyle>
            <a:lvl1pPr>
              <a:defRPr/>
            </a:lvl1pPr>
          </a:lstStyle>
          <a:p>
            <a:pPr lvl="0"/>
            <a:r>
              <a:rPr lang="en-US" noProof="0" dirty="0"/>
              <a:t>Click to add text</a:t>
            </a:r>
            <a:endParaRPr lang="en-US"/>
          </a:p>
        </p:txBody>
      </p:sp>
      <p:sp>
        <p:nvSpPr>
          <p:cNvPr id="14" name="Text Placeholder 13" descr="{&quot;templafy&quot;:{&quot;id&quot;:&quot;610767cb-af93-4b6e-8ee9-55572c6d26c7&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US" dirty="0"/>
              <a:t>Click to add text</a:t>
            </a:r>
            <a:endParaRPr lang="en-US"/>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dirty="0"/>
              <a:t>Colliers</a:t>
            </a:r>
            <a:endParaRPr lang="en-US"/>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dirty="0"/>
          </a:p>
        </p:txBody>
      </p:sp>
    </p:spTree>
    <p:extLst>
      <p:ext uri="{BB962C8B-B14F-4D97-AF65-F5344CB8AC3E}">
        <p14:creationId xmlns:p14="http://schemas.microsoft.com/office/powerpoint/2010/main" val="3742675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Pag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B6A1F0-A562-462E-2718-FB9B9D89F4B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7" name="Picture 16" descr="A close up of a sign&#10;&#10;Description automatically generated">
            <a:extLst>
              <a:ext uri="{FF2B5EF4-FFF2-40B4-BE49-F238E27FC236}">
                <a16:creationId xmlns:a16="http://schemas.microsoft.com/office/drawing/2014/main" id="{4E8887D0-D8C4-C4AF-C667-57653C2786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7856" y="507392"/>
            <a:ext cx="1164857" cy="663939"/>
          </a:xfrm>
          <a:prstGeom prst="rect">
            <a:avLst/>
          </a:prstGeom>
        </p:spPr>
      </p:pic>
      <p:sp>
        <p:nvSpPr>
          <p:cNvPr id="3" name="Freeform: Shape 2">
            <a:extLst>
              <a:ext uri="{FF2B5EF4-FFF2-40B4-BE49-F238E27FC236}">
                <a16:creationId xmlns:a16="http://schemas.microsoft.com/office/drawing/2014/main" id="{5E71C1CC-0E5D-C7B6-887F-E691DCFB71BA}"/>
              </a:ext>
            </a:extLst>
          </p:cNvPr>
          <p:cNvSpPr/>
          <p:nvPr userDrawn="1"/>
        </p:nvSpPr>
        <p:spPr>
          <a:xfrm>
            <a:off x="0" y="1581781"/>
            <a:ext cx="5986800" cy="4066103"/>
          </a:xfrm>
          <a:custGeom>
            <a:avLst/>
            <a:gdLst>
              <a:gd name="connsiteX0" fmla="*/ 0 w 5986800"/>
              <a:gd name="connsiteY0" fmla="*/ 0 h 4066103"/>
              <a:gd name="connsiteX1" fmla="*/ 5986800 w 5986800"/>
              <a:gd name="connsiteY1" fmla="*/ 0 h 4066103"/>
              <a:gd name="connsiteX2" fmla="*/ 5986800 w 5986800"/>
              <a:gd name="connsiteY2" fmla="*/ 1117006 h 4066103"/>
              <a:gd name="connsiteX3" fmla="*/ 5986800 w 5986800"/>
              <a:gd name="connsiteY3" fmla="*/ 2949097 h 4066103"/>
              <a:gd name="connsiteX4" fmla="*/ 5986800 w 5986800"/>
              <a:gd name="connsiteY4" fmla="*/ 4066103 h 4066103"/>
              <a:gd name="connsiteX5" fmla="*/ 5781600 w 5986800"/>
              <a:gd name="connsiteY5" fmla="*/ 4066103 h 4066103"/>
              <a:gd name="connsiteX6" fmla="*/ 5781600 w 5986800"/>
              <a:gd name="connsiteY6" fmla="*/ 2949600 h 4066103"/>
              <a:gd name="connsiteX7" fmla="*/ 5776530 w 5986800"/>
              <a:gd name="connsiteY7" fmla="*/ 2949600 h 4066103"/>
              <a:gd name="connsiteX8" fmla="*/ 5776530 w 5986800"/>
              <a:gd name="connsiteY8" fmla="*/ 2949097 h 4066103"/>
              <a:gd name="connsiteX9" fmla="*/ 0 w 5986800"/>
              <a:gd name="connsiteY9" fmla="*/ 2949097 h 406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6800" h="4066103">
                <a:moveTo>
                  <a:pt x="0" y="0"/>
                </a:moveTo>
                <a:lnTo>
                  <a:pt x="5986800" y="0"/>
                </a:lnTo>
                <a:lnTo>
                  <a:pt x="5986800" y="1117006"/>
                </a:lnTo>
                <a:lnTo>
                  <a:pt x="5986800" y="2949097"/>
                </a:lnTo>
                <a:lnTo>
                  <a:pt x="5986800" y="4066103"/>
                </a:lnTo>
                <a:lnTo>
                  <a:pt x="5781600" y="4066103"/>
                </a:lnTo>
                <a:lnTo>
                  <a:pt x="5781600" y="2949600"/>
                </a:lnTo>
                <a:lnTo>
                  <a:pt x="5776530" y="2949600"/>
                </a:lnTo>
                <a:lnTo>
                  <a:pt x="5776530" y="2949097"/>
                </a:lnTo>
                <a:lnTo>
                  <a:pt x="0" y="294909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4" name="Rectangle 3">
            <a:extLst>
              <a:ext uri="{FF2B5EF4-FFF2-40B4-BE49-F238E27FC236}">
                <a16:creationId xmlns:a16="http://schemas.microsoft.com/office/drawing/2014/main" id="{72E7FB18-BDCA-E0B8-EA18-837A6DC65BB9}"/>
              </a:ext>
            </a:extLst>
          </p:cNvPr>
          <p:cNvSpPr/>
          <p:nvPr userDrawn="1"/>
        </p:nvSpPr>
        <p:spPr>
          <a:xfrm>
            <a:off x="0" y="4531360"/>
            <a:ext cx="5986800" cy="1260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Tree>
    <p:extLst>
      <p:ext uri="{BB962C8B-B14F-4D97-AF65-F5344CB8AC3E}">
        <p14:creationId xmlns:p14="http://schemas.microsoft.com/office/powerpoint/2010/main" val="1905691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7" name="Picture 6" descr="A couple of women standing next to each other&#10;&#10;Description automatically generated">
            <a:extLst>
              <a:ext uri="{FF2B5EF4-FFF2-40B4-BE49-F238E27FC236}">
                <a16:creationId xmlns:a16="http://schemas.microsoft.com/office/drawing/2014/main" id="{B260A970-6329-DEC3-A6A9-8BD6395928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ctangle 2">
            <a:extLst>
              <a:ext uri="{FF2B5EF4-FFF2-40B4-BE49-F238E27FC236}">
                <a16:creationId xmlns:a16="http://schemas.microsoft.com/office/drawing/2014/main" id="{E0C68FBF-B972-2761-B613-0EE74C516080}"/>
              </a:ext>
            </a:extLst>
          </p:cNvPr>
          <p:cNvSpPr/>
          <p:nvPr userDrawn="1"/>
        </p:nvSpPr>
        <p:spPr>
          <a:xfrm>
            <a:off x="0" y="0"/>
            <a:ext cx="6167808" cy="6858000"/>
          </a:xfrm>
          <a:prstGeom prst="rect">
            <a:avLst/>
          </a:prstGeom>
          <a:solidFill>
            <a:srgbClr val="1C54F4">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N" sz="2000" noProof="0" dirty="0" err="1"/>
          </a:p>
        </p:txBody>
      </p:sp>
      <p:sp>
        <p:nvSpPr>
          <p:cNvPr id="4" name="Footer Placeholder 7">
            <a:extLst>
              <a:ext uri="{FF2B5EF4-FFF2-40B4-BE49-F238E27FC236}">
                <a16:creationId xmlns:a16="http://schemas.microsoft.com/office/drawing/2014/main" id="{2B6FF4EE-B990-A228-D882-7A39833FAE7E}"/>
              </a:ext>
            </a:extLst>
          </p:cNvPr>
          <p:cNvSpPr>
            <a:spLocks noGrp="1"/>
          </p:cNvSpPr>
          <p:nvPr>
            <p:ph type="ftr" sz="quarter" idx="3"/>
          </p:nvPr>
        </p:nvSpPr>
        <p:spPr>
          <a:xfrm>
            <a:off x="6349104" y="248400"/>
            <a:ext cx="4636800" cy="180000"/>
          </a:xfrm>
          <a:prstGeom prst="rect">
            <a:avLst/>
          </a:prstGeom>
        </p:spPr>
        <p:txBody>
          <a:bodyPr vert="horz" lIns="0" tIns="0" rIns="0" bIns="0" rtlCol="0" anchor="ctr"/>
          <a:lstStyle>
            <a:lvl1pPr>
              <a:defRPr lang="en-US" sz="1050" b="0" smtClean="0">
                <a:solidFill>
                  <a:schemeClr val="bg1"/>
                </a:solidFill>
              </a:defRPr>
            </a:lvl1pPr>
          </a:lstStyle>
          <a:p>
            <a:pPr algn="r"/>
            <a:r>
              <a:rPr lang="en-IN"/>
              <a:t>Colliers</a:t>
            </a:r>
            <a:endParaRPr lang="en-IN" dirty="0"/>
          </a:p>
        </p:txBody>
      </p:sp>
      <p:sp>
        <p:nvSpPr>
          <p:cNvPr id="5" name="Slide Number Placeholder 8">
            <a:extLst>
              <a:ext uri="{FF2B5EF4-FFF2-40B4-BE49-F238E27FC236}">
                <a16:creationId xmlns:a16="http://schemas.microsoft.com/office/drawing/2014/main" id="{9AB01506-88B1-3460-204F-7A7EC49CB78E}"/>
              </a:ext>
            </a:extLst>
          </p:cNvPr>
          <p:cNvSpPr>
            <a:spLocks noGrp="1"/>
          </p:cNvSpPr>
          <p:nvPr>
            <p:ph type="sldNum" sz="quarter" idx="4"/>
          </p:nvPr>
        </p:nvSpPr>
        <p:spPr>
          <a:xfrm>
            <a:off x="11167200" y="248400"/>
            <a:ext cx="374400" cy="180000"/>
          </a:xfrm>
          <a:prstGeom prst="rect">
            <a:avLst/>
          </a:prstGeom>
        </p:spPr>
        <p:txBody>
          <a:bodyPr vert="horz" lIns="0" tIns="0" rIns="0" bIns="0" rtlCol="0" anchor="ctr"/>
          <a:lstStyle>
            <a:lvl1pPr algn="ctr">
              <a:defRPr sz="1050" b="1">
                <a:solidFill>
                  <a:schemeClr val="bg1"/>
                </a:solidFill>
              </a:defRPr>
            </a:lvl1pPr>
          </a:lstStyle>
          <a:p>
            <a:fld id="{23AA811B-2EBD-4900-905E-5BE206449611}" type="slidenum">
              <a:rPr lang="en-US" smtClean="0"/>
              <a:pPr/>
              <a:t>‹#›</a:t>
            </a:fld>
            <a:endParaRPr lang="en-US" dirty="0"/>
          </a:p>
        </p:txBody>
      </p:sp>
      <p:cxnSp>
        <p:nvCxnSpPr>
          <p:cNvPr id="6" name="Straight Connector 5">
            <a:extLst>
              <a:ext uri="{FF2B5EF4-FFF2-40B4-BE49-F238E27FC236}">
                <a16:creationId xmlns:a16="http://schemas.microsoft.com/office/drawing/2014/main" id="{832D92A6-96EB-E997-3557-D44DC130B48B}"/>
              </a:ext>
            </a:extLst>
          </p:cNvPr>
          <p:cNvCxnSpPr>
            <a:cxnSpLocks/>
          </p:cNvCxnSpPr>
          <p:nvPr userDrawn="1"/>
        </p:nvCxnSpPr>
        <p:spPr>
          <a:xfrm>
            <a:off x="11076552" y="275642"/>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descr="{&quot;templafy&quot;:{&quot;id&quot;:&quot;4e00c031-b88e-4349-a1c2-5709c0aa8b0c&quot;}}">
            <a:extLst>
              <a:ext uri="{FF2B5EF4-FFF2-40B4-BE49-F238E27FC236}">
                <a16:creationId xmlns:a16="http://schemas.microsoft.com/office/drawing/2014/main" id="{072A2676-8B20-0D5F-3FB2-948DF6932A5E}"/>
              </a:ext>
            </a:extLst>
          </p:cNvPr>
          <p:cNvSpPr>
            <a:spLocks noGrp="1"/>
          </p:cNvSpPr>
          <p:nvPr>
            <p:ph type="title" hasCustomPrompt="1"/>
          </p:nvPr>
        </p:nvSpPr>
        <p:spPr>
          <a:xfrm>
            <a:off x="648000" y="669600"/>
            <a:ext cx="10893600" cy="835200"/>
          </a:xfrm>
        </p:spPr>
        <p:txBody>
          <a:bodyPr/>
          <a:lstStyle>
            <a:lvl1pPr>
              <a:defRPr sz="3200">
                <a:solidFill>
                  <a:schemeClr val="bg1"/>
                </a:solidFill>
              </a:defRPr>
            </a:lvl1pPr>
          </a:lstStyle>
          <a:p>
            <a:r>
              <a:rPr lang="en-US" noProof="0" dirty="0"/>
              <a:t>Click to add title</a:t>
            </a:r>
            <a:endParaRPr lang="en-US" dirty="0"/>
          </a:p>
        </p:txBody>
      </p:sp>
    </p:spTree>
    <p:extLst>
      <p:ext uri="{BB962C8B-B14F-4D97-AF65-F5344CB8AC3E}">
        <p14:creationId xmlns:p14="http://schemas.microsoft.com/office/powerpoint/2010/main" val="329884255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E74F7E-1502-8386-CBE6-FD5BC06FA0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034177" y="0"/>
            <a:ext cx="8155422" cy="6858000"/>
          </a:xfrm>
          <a:prstGeom prst="rect">
            <a:avLst/>
          </a:prstGeom>
        </p:spPr>
      </p:pic>
      <p:sp>
        <p:nvSpPr>
          <p:cNvPr id="3" name="Rectangle 2">
            <a:extLst>
              <a:ext uri="{FF2B5EF4-FFF2-40B4-BE49-F238E27FC236}">
                <a16:creationId xmlns:a16="http://schemas.microsoft.com/office/drawing/2014/main" id="{E0C68FBF-B972-2761-B613-0EE74C516080}"/>
              </a:ext>
            </a:extLst>
          </p:cNvPr>
          <p:cNvSpPr/>
          <p:nvPr userDrawn="1"/>
        </p:nvSpPr>
        <p:spPr>
          <a:xfrm>
            <a:off x="1" y="0"/>
            <a:ext cx="6349103" cy="6858000"/>
          </a:xfrm>
          <a:prstGeom prst="rect">
            <a:avLst/>
          </a:prstGeom>
          <a:solidFill>
            <a:srgbClr val="1C54F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N" sz="2000" noProof="0" err="1"/>
          </a:p>
        </p:txBody>
      </p:sp>
      <p:sp>
        <p:nvSpPr>
          <p:cNvPr id="4" name="Footer Placeholder 7">
            <a:extLst>
              <a:ext uri="{FF2B5EF4-FFF2-40B4-BE49-F238E27FC236}">
                <a16:creationId xmlns:a16="http://schemas.microsoft.com/office/drawing/2014/main" id="{2B6FF4EE-B990-A228-D882-7A39833FAE7E}"/>
              </a:ext>
            </a:extLst>
          </p:cNvPr>
          <p:cNvSpPr>
            <a:spLocks noGrp="1"/>
          </p:cNvSpPr>
          <p:nvPr>
            <p:ph type="ftr" sz="quarter" idx="3"/>
          </p:nvPr>
        </p:nvSpPr>
        <p:spPr>
          <a:xfrm>
            <a:off x="6349104" y="248400"/>
            <a:ext cx="4636800" cy="180000"/>
          </a:xfrm>
          <a:prstGeom prst="rect">
            <a:avLst/>
          </a:prstGeom>
        </p:spPr>
        <p:txBody>
          <a:bodyPr vert="horz" lIns="0" tIns="0" rIns="0" bIns="0" rtlCol="0" anchor="ctr"/>
          <a:lstStyle>
            <a:lvl1pPr>
              <a:defRPr lang="en-US" sz="1050" b="0" smtClean="0">
                <a:solidFill>
                  <a:schemeClr val="bg1"/>
                </a:solidFill>
              </a:defRPr>
            </a:lvl1pPr>
          </a:lstStyle>
          <a:p>
            <a:pPr algn="r"/>
            <a:r>
              <a:rPr lang="en-IN"/>
              <a:t>Colliers</a:t>
            </a:r>
          </a:p>
        </p:txBody>
      </p:sp>
      <p:sp>
        <p:nvSpPr>
          <p:cNvPr id="5" name="Slide Number Placeholder 8">
            <a:extLst>
              <a:ext uri="{FF2B5EF4-FFF2-40B4-BE49-F238E27FC236}">
                <a16:creationId xmlns:a16="http://schemas.microsoft.com/office/drawing/2014/main" id="{9AB01506-88B1-3460-204F-7A7EC49CB78E}"/>
              </a:ext>
            </a:extLst>
          </p:cNvPr>
          <p:cNvSpPr>
            <a:spLocks noGrp="1"/>
          </p:cNvSpPr>
          <p:nvPr>
            <p:ph type="sldNum" sz="quarter" idx="4"/>
          </p:nvPr>
        </p:nvSpPr>
        <p:spPr>
          <a:xfrm>
            <a:off x="11167200" y="248400"/>
            <a:ext cx="374400" cy="180000"/>
          </a:xfrm>
          <a:prstGeom prst="rect">
            <a:avLst/>
          </a:prstGeom>
        </p:spPr>
        <p:txBody>
          <a:bodyPr vert="horz" lIns="0" tIns="0" rIns="0" bIns="0" rtlCol="0" anchor="ctr"/>
          <a:lstStyle>
            <a:lvl1pPr algn="ctr">
              <a:defRPr sz="1050" b="1">
                <a:solidFill>
                  <a:schemeClr val="bg1"/>
                </a:solidFill>
              </a:defRPr>
            </a:lvl1pPr>
          </a:lstStyle>
          <a:p>
            <a:fld id="{23AA811B-2EBD-4900-905E-5BE206449611}" type="slidenum">
              <a:rPr lang="en-US" smtClean="0"/>
              <a:pPr/>
              <a:t>‹#›</a:t>
            </a:fld>
            <a:endParaRPr lang="en-US"/>
          </a:p>
        </p:txBody>
      </p:sp>
      <p:cxnSp>
        <p:nvCxnSpPr>
          <p:cNvPr id="6" name="Straight Connector 5">
            <a:extLst>
              <a:ext uri="{FF2B5EF4-FFF2-40B4-BE49-F238E27FC236}">
                <a16:creationId xmlns:a16="http://schemas.microsoft.com/office/drawing/2014/main" id="{832D92A6-96EB-E997-3557-D44DC130B48B}"/>
              </a:ext>
            </a:extLst>
          </p:cNvPr>
          <p:cNvCxnSpPr>
            <a:cxnSpLocks/>
          </p:cNvCxnSpPr>
          <p:nvPr userDrawn="1"/>
        </p:nvCxnSpPr>
        <p:spPr>
          <a:xfrm>
            <a:off x="11076552" y="275642"/>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descr="{&quot;templafy&quot;:{&quot;id&quot;:&quot;4e00c031-b88e-4349-a1c2-5709c0aa8b0c&quot;}}">
            <a:extLst>
              <a:ext uri="{FF2B5EF4-FFF2-40B4-BE49-F238E27FC236}">
                <a16:creationId xmlns:a16="http://schemas.microsoft.com/office/drawing/2014/main" id="{072A2676-8B20-0D5F-3FB2-948DF6932A5E}"/>
              </a:ext>
            </a:extLst>
          </p:cNvPr>
          <p:cNvSpPr>
            <a:spLocks noGrp="1"/>
          </p:cNvSpPr>
          <p:nvPr>
            <p:ph type="title" hasCustomPrompt="1"/>
          </p:nvPr>
        </p:nvSpPr>
        <p:spPr>
          <a:xfrm>
            <a:off x="648000" y="669600"/>
            <a:ext cx="10893600" cy="835200"/>
          </a:xfrm>
        </p:spPr>
        <p:txBody>
          <a:bodyPr/>
          <a:lstStyle>
            <a:lvl1pPr>
              <a:defRPr sz="3200">
                <a:solidFill>
                  <a:schemeClr val="bg1"/>
                </a:solidFill>
              </a:defRPr>
            </a:lvl1pPr>
          </a:lstStyle>
          <a:p>
            <a:r>
              <a:rPr lang="en-US" noProof="0"/>
              <a:t>Click to add title</a:t>
            </a:r>
            <a:endParaRPr lang="en-US"/>
          </a:p>
        </p:txBody>
      </p:sp>
    </p:spTree>
    <p:extLst>
      <p:ext uri="{BB962C8B-B14F-4D97-AF65-F5344CB8AC3E}">
        <p14:creationId xmlns:p14="http://schemas.microsoft.com/office/powerpoint/2010/main" val="241085006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ood new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C68FBF-B972-2761-B613-0EE74C516080}"/>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N" sz="2000" noProof="0" dirty="0" err="1"/>
          </a:p>
        </p:txBody>
      </p:sp>
      <p:sp>
        <p:nvSpPr>
          <p:cNvPr id="4" name="Footer Placeholder 7">
            <a:extLst>
              <a:ext uri="{FF2B5EF4-FFF2-40B4-BE49-F238E27FC236}">
                <a16:creationId xmlns:a16="http://schemas.microsoft.com/office/drawing/2014/main" id="{2B6FF4EE-B990-A228-D882-7A39833FAE7E}"/>
              </a:ext>
            </a:extLst>
          </p:cNvPr>
          <p:cNvSpPr>
            <a:spLocks noGrp="1"/>
          </p:cNvSpPr>
          <p:nvPr>
            <p:ph type="ftr" sz="quarter" idx="3"/>
          </p:nvPr>
        </p:nvSpPr>
        <p:spPr>
          <a:xfrm>
            <a:off x="6349104" y="248400"/>
            <a:ext cx="4636800" cy="180000"/>
          </a:xfrm>
          <a:prstGeom prst="rect">
            <a:avLst/>
          </a:prstGeom>
        </p:spPr>
        <p:txBody>
          <a:bodyPr vert="horz" lIns="0" tIns="0" rIns="0" bIns="0" rtlCol="0" anchor="ctr"/>
          <a:lstStyle>
            <a:lvl1pPr>
              <a:defRPr lang="en-US" sz="1050" b="0" smtClean="0">
                <a:solidFill>
                  <a:schemeClr val="bg1"/>
                </a:solidFill>
              </a:defRPr>
            </a:lvl1pPr>
          </a:lstStyle>
          <a:p>
            <a:pPr algn="r"/>
            <a:r>
              <a:rPr lang="en-IN"/>
              <a:t>Colliers</a:t>
            </a:r>
            <a:endParaRPr lang="en-IN" dirty="0"/>
          </a:p>
        </p:txBody>
      </p:sp>
      <p:sp>
        <p:nvSpPr>
          <p:cNvPr id="5" name="Slide Number Placeholder 8">
            <a:extLst>
              <a:ext uri="{FF2B5EF4-FFF2-40B4-BE49-F238E27FC236}">
                <a16:creationId xmlns:a16="http://schemas.microsoft.com/office/drawing/2014/main" id="{9AB01506-88B1-3460-204F-7A7EC49CB78E}"/>
              </a:ext>
            </a:extLst>
          </p:cNvPr>
          <p:cNvSpPr>
            <a:spLocks noGrp="1"/>
          </p:cNvSpPr>
          <p:nvPr>
            <p:ph type="sldNum" sz="quarter" idx="4"/>
          </p:nvPr>
        </p:nvSpPr>
        <p:spPr>
          <a:xfrm>
            <a:off x="11167200" y="248400"/>
            <a:ext cx="374400" cy="180000"/>
          </a:xfrm>
          <a:prstGeom prst="rect">
            <a:avLst/>
          </a:prstGeom>
        </p:spPr>
        <p:txBody>
          <a:bodyPr vert="horz" lIns="0" tIns="0" rIns="0" bIns="0" rtlCol="0" anchor="ctr"/>
          <a:lstStyle>
            <a:lvl1pPr algn="ctr">
              <a:defRPr sz="1050" b="1">
                <a:solidFill>
                  <a:schemeClr val="bg1"/>
                </a:solidFill>
              </a:defRPr>
            </a:lvl1pPr>
          </a:lstStyle>
          <a:p>
            <a:fld id="{23AA811B-2EBD-4900-905E-5BE206449611}" type="slidenum">
              <a:rPr lang="en-US" smtClean="0"/>
              <a:pPr/>
              <a:t>‹#›</a:t>
            </a:fld>
            <a:endParaRPr lang="en-US" dirty="0"/>
          </a:p>
        </p:txBody>
      </p:sp>
      <p:cxnSp>
        <p:nvCxnSpPr>
          <p:cNvPr id="6" name="Straight Connector 5">
            <a:extLst>
              <a:ext uri="{FF2B5EF4-FFF2-40B4-BE49-F238E27FC236}">
                <a16:creationId xmlns:a16="http://schemas.microsoft.com/office/drawing/2014/main" id="{832D92A6-96EB-E997-3557-D44DC130B48B}"/>
              </a:ext>
            </a:extLst>
          </p:cNvPr>
          <p:cNvCxnSpPr>
            <a:cxnSpLocks/>
          </p:cNvCxnSpPr>
          <p:nvPr userDrawn="1"/>
        </p:nvCxnSpPr>
        <p:spPr>
          <a:xfrm>
            <a:off x="11076552" y="275642"/>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FE1849E-709D-7EFB-B014-43DB532FE485}"/>
              </a:ext>
            </a:extLst>
          </p:cNvPr>
          <p:cNvSpPr txBox="1"/>
          <p:nvPr userDrawn="1"/>
        </p:nvSpPr>
        <p:spPr>
          <a:xfrm>
            <a:off x="648000" y="6485950"/>
            <a:ext cx="3125856" cy="161583"/>
          </a:xfrm>
          <a:prstGeom prst="rect">
            <a:avLst/>
          </a:prstGeom>
          <a:noFill/>
        </p:spPr>
        <p:txBody>
          <a:bodyPr wrap="none" lIns="0" tIns="0" rIns="0" bIns="0" rtlCol="0">
            <a:spAutoFit/>
          </a:bodyPr>
          <a:lstStyle/>
          <a:p>
            <a:r>
              <a:rPr lang="en-IN" sz="1050" dirty="0">
                <a:solidFill>
                  <a:schemeClr val="bg1"/>
                </a:solidFill>
              </a:rPr>
              <a:t>The Analytics Age | Transforming Delta into Alpha</a:t>
            </a:r>
          </a:p>
        </p:txBody>
      </p:sp>
    </p:spTree>
    <p:extLst>
      <p:ext uri="{BB962C8B-B14F-4D97-AF65-F5344CB8AC3E}">
        <p14:creationId xmlns:p14="http://schemas.microsoft.com/office/powerpoint/2010/main" val="177794861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1" name="Text Placeholder 10" descr="{&quot;templafy&quot;:{&quot;id&quot;:&quot;9812d617-615a-41a4-9845-3c6721131294&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525" y="669600"/>
            <a:ext cx="10893425" cy="326512"/>
          </a:xfrm>
        </p:spPr>
        <p:txBody>
          <a:bodyPr/>
          <a:lstStyle>
            <a:lvl1pPr marL="0" indent="0">
              <a:buNone/>
              <a:defRPr sz="1400" spc="300">
                <a:solidFill>
                  <a:schemeClr val="accent5"/>
                </a:solidFill>
                <a:latin typeface="+mn-lt"/>
              </a:defRPr>
            </a:lvl1pPr>
          </a:lstStyle>
          <a:p>
            <a:pPr lvl="0"/>
            <a:r>
              <a:rPr lang="en-US" dirty="0"/>
              <a:t>Click to add header</a:t>
            </a:r>
            <a:endParaRPr lang="en-US"/>
          </a:p>
        </p:txBody>
      </p:sp>
      <p:sp>
        <p:nvSpPr>
          <p:cNvPr id="2" name="Title 1" descr="{&quot;templafy&quot;:{&quot;id&quot;:&quot;4e00c031-b88e-4349-a1c2-5709c0aa8b0c&quot;}}"/>
          <p:cNvSpPr>
            <a:spLocks noGrp="1"/>
          </p:cNvSpPr>
          <p:nvPr>
            <p:ph type="title" hasCustomPrompt="1"/>
          </p:nvPr>
        </p:nvSpPr>
        <p:spPr>
          <a:xfrm>
            <a:off x="648000" y="991962"/>
            <a:ext cx="10893600" cy="835200"/>
          </a:xfrm>
        </p:spPr>
        <p:txBody>
          <a:bodyPr/>
          <a:lstStyle>
            <a:lvl1pPr>
              <a:defRPr sz="3200">
                <a:solidFill>
                  <a:schemeClr val="accent1"/>
                </a:solidFill>
              </a:defRPr>
            </a:lvl1pPr>
          </a:lstStyle>
          <a:p>
            <a:r>
              <a:rPr lang="en-US" noProof="0" dirty="0"/>
              <a:t>Click to add title</a:t>
            </a:r>
            <a:endParaRPr lang="en-US"/>
          </a:p>
        </p:txBody>
      </p:sp>
      <p:sp>
        <p:nvSpPr>
          <p:cNvPr id="4" name="Footer Placeholder 7">
            <a:extLst>
              <a:ext uri="{FF2B5EF4-FFF2-40B4-BE49-F238E27FC236}">
                <a16:creationId xmlns:a16="http://schemas.microsoft.com/office/drawing/2014/main" id="{2B6FF4EE-B990-A228-D882-7A39833FAE7E}"/>
              </a:ext>
            </a:extLst>
          </p:cNvPr>
          <p:cNvSpPr>
            <a:spLocks noGrp="1"/>
          </p:cNvSpPr>
          <p:nvPr>
            <p:ph type="ftr" sz="quarter" idx="3"/>
          </p:nvPr>
        </p:nvSpPr>
        <p:spPr>
          <a:xfrm>
            <a:off x="6349104" y="248400"/>
            <a:ext cx="4636800" cy="180000"/>
          </a:xfrm>
          <a:prstGeom prst="rect">
            <a:avLst/>
          </a:prstGeom>
        </p:spPr>
        <p:txBody>
          <a:bodyPr vert="horz" lIns="0" tIns="0" rIns="0" bIns="0" rtlCol="0" anchor="ctr"/>
          <a:lstStyle>
            <a:lvl1pPr>
              <a:defRPr lang="en-US" sz="1050" b="0" smtClean="0">
                <a:solidFill>
                  <a:schemeClr val="bg2">
                    <a:lumMod val="50000"/>
                  </a:schemeClr>
                </a:solidFill>
              </a:defRPr>
            </a:lvl1pPr>
          </a:lstStyle>
          <a:p>
            <a:pPr algn="r"/>
            <a:r>
              <a:rPr lang="en-IN"/>
              <a:t>Colliers</a:t>
            </a:r>
            <a:endParaRPr lang="en-IN" dirty="0"/>
          </a:p>
        </p:txBody>
      </p:sp>
      <p:sp>
        <p:nvSpPr>
          <p:cNvPr id="5" name="Slide Number Placeholder 8">
            <a:extLst>
              <a:ext uri="{FF2B5EF4-FFF2-40B4-BE49-F238E27FC236}">
                <a16:creationId xmlns:a16="http://schemas.microsoft.com/office/drawing/2014/main" id="{9AB01506-88B1-3460-204F-7A7EC49CB78E}"/>
              </a:ext>
            </a:extLst>
          </p:cNvPr>
          <p:cNvSpPr>
            <a:spLocks noGrp="1"/>
          </p:cNvSpPr>
          <p:nvPr>
            <p:ph type="sldNum" sz="quarter" idx="4"/>
          </p:nvPr>
        </p:nvSpPr>
        <p:spPr>
          <a:xfrm>
            <a:off x="11167200" y="248400"/>
            <a:ext cx="374400" cy="180000"/>
          </a:xfrm>
          <a:prstGeom prst="rect">
            <a:avLst/>
          </a:prstGeom>
        </p:spPr>
        <p:txBody>
          <a:bodyPr vert="horz" lIns="0" tIns="0" rIns="0" bIns="0" rtlCol="0" anchor="ctr"/>
          <a:lstStyle>
            <a:lvl1pPr algn="ctr">
              <a:defRPr sz="1050" b="1">
                <a:solidFill>
                  <a:schemeClr val="accent1"/>
                </a:solidFill>
              </a:defRPr>
            </a:lvl1pPr>
          </a:lstStyle>
          <a:p>
            <a:fld id="{23AA811B-2EBD-4900-905E-5BE206449611}" type="slidenum">
              <a:rPr lang="en-US" smtClean="0"/>
              <a:pPr/>
              <a:t>‹#›</a:t>
            </a:fld>
            <a:endParaRPr lang="en-US" dirty="0"/>
          </a:p>
        </p:txBody>
      </p:sp>
      <p:sp>
        <p:nvSpPr>
          <p:cNvPr id="3" name="TextBox 2">
            <a:extLst>
              <a:ext uri="{FF2B5EF4-FFF2-40B4-BE49-F238E27FC236}">
                <a16:creationId xmlns:a16="http://schemas.microsoft.com/office/drawing/2014/main" id="{0F56AC34-651D-7B74-F613-0B2B650A52C1}"/>
              </a:ext>
            </a:extLst>
          </p:cNvPr>
          <p:cNvSpPr txBox="1"/>
          <p:nvPr userDrawn="1"/>
        </p:nvSpPr>
        <p:spPr>
          <a:xfrm>
            <a:off x="648000" y="6485950"/>
            <a:ext cx="3125856" cy="161583"/>
          </a:xfrm>
          <a:prstGeom prst="rect">
            <a:avLst/>
          </a:prstGeom>
          <a:noFill/>
        </p:spPr>
        <p:txBody>
          <a:bodyPr wrap="none" lIns="0" tIns="0" rIns="0" bIns="0" rtlCol="0">
            <a:spAutoFit/>
          </a:bodyPr>
          <a:lstStyle/>
          <a:p>
            <a:r>
              <a:rPr lang="en-IN" sz="1050" dirty="0"/>
              <a:t>The Analytics Age | Transforming Delta into Alpha</a:t>
            </a:r>
          </a:p>
        </p:txBody>
      </p:sp>
    </p:spTree>
    <p:extLst>
      <p:ext uri="{BB962C8B-B14F-4D97-AF65-F5344CB8AC3E}">
        <p14:creationId xmlns:p14="http://schemas.microsoft.com/office/powerpoint/2010/main" val="367122107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age 2">
    <p:spTree>
      <p:nvGrpSpPr>
        <p:cNvPr id="1" name=""/>
        <p:cNvGrpSpPr/>
        <p:nvPr/>
      </p:nvGrpSpPr>
      <p:grpSpPr>
        <a:xfrm>
          <a:off x="0" y="0"/>
          <a:ext cx="0" cy="0"/>
          <a:chOff x="0" y="0"/>
          <a:chExt cx="0" cy="0"/>
        </a:xfrm>
      </p:grpSpPr>
      <p:sp>
        <p:nvSpPr>
          <p:cNvPr id="2" name="Title 1" descr="{&quot;templafy&quot;:{&quot;id&quot;:&quot;4e00c031-b88e-4349-a1c2-5709c0aa8b0c&quot;}}"/>
          <p:cNvSpPr>
            <a:spLocks noGrp="1"/>
          </p:cNvSpPr>
          <p:nvPr>
            <p:ph type="title" hasCustomPrompt="1"/>
          </p:nvPr>
        </p:nvSpPr>
        <p:spPr>
          <a:xfrm>
            <a:off x="648000" y="669600"/>
            <a:ext cx="10893600" cy="835200"/>
          </a:xfrm>
        </p:spPr>
        <p:txBody>
          <a:bodyPr/>
          <a:lstStyle>
            <a:lvl1pPr>
              <a:defRPr sz="3200">
                <a:solidFill>
                  <a:schemeClr val="accent1"/>
                </a:solidFill>
              </a:defRPr>
            </a:lvl1pPr>
          </a:lstStyle>
          <a:p>
            <a:r>
              <a:rPr lang="en-US" noProof="0" dirty="0"/>
              <a:t>Click to add title</a:t>
            </a:r>
            <a:endParaRPr lang="en-US"/>
          </a:p>
        </p:txBody>
      </p:sp>
      <p:sp>
        <p:nvSpPr>
          <p:cNvPr id="4" name="Footer Placeholder 7">
            <a:extLst>
              <a:ext uri="{FF2B5EF4-FFF2-40B4-BE49-F238E27FC236}">
                <a16:creationId xmlns:a16="http://schemas.microsoft.com/office/drawing/2014/main" id="{2B6FF4EE-B990-A228-D882-7A39833FAE7E}"/>
              </a:ext>
            </a:extLst>
          </p:cNvPr>
          <p:cNvSpPr>
            <a:spLocks noGrp="1"/>
          </p:cNvSpPr>
          <p:nvPr>
            <p:ph type="ftr" sz="quarter" idx="3"/>
          </p:nvPr>
        </p:nvSpPr>
        <p:spPr>
          <a:xfrm>
            <a:off x="6349104" y="248400"/>
            <a:ext cx="4636800" cy="180000"/>
          </a:xfrm>
          <a:prstGeom prst="rect">
            <a:avLst/>
          </a:prstGeom>
        </p:spPr>
        <p:txBody>
          <a:bodyPr vert="horz" lIns="0" tIns="0" rIns="0" bIns="0" rtlCol="0" anchor="ctr"/>
          <a:lstStyle>
            <a:lvl1pPr>
              <a:defRPr lang="en-US" sz="1050" b="0" smtClean="0">
                <a:solidFill>
                  <a:schemeClr val="bg2">
                    <a:lumMod val="50000"/>
                  </a:schemeClr>
                </a:solidFill>
              </a:defRPr>
            </a:lvl1pPr>
          </a:lstStyle>
          <a:p>
            <a:pPr algn="r"/>
            <a:r>
              <a:rPr lang="en-IN"/>
              <a:t>Colliers</a:t>
            </a:r>
            <a:endParaRPr lang="en-IN" dirty="0"/>
          </a:p>
        </p:txBody>
      </p:sp>
      <p:sp>
        <p:nvSpPr>
          <p:cNvPr id="5" name="Slide Number Placeholder 8">
            <a:extLst>
              <a:ext uri="{FF2B5EF4-FFF2-40B4-BE49-F238E27FC236}">
                <a16:creationId xmlns:a16="http://schemas.microsoft.com/office/drawing/2014/main" id="{9AB01506-88B1-3460-204F-7A7EC49CB78E}"/>
              </a:ext>
            </a:extLst>
          </p:cNvPr>
          <p:cNvSpPr>
            <a:spLocks noGrp="1"/>
          </p:cNvSpPr>
          <p:nvPr>
            <p:ph type="sldNum" sz="quarter" idx="4"/>
          </p:nvPr>
        </p:nvSpPr>
        <p:spPr>
          <a:xfrm>
            <a:off x="11167200" y="248400"/>
            <a:ext cx="374400" cy="180000"/>
          </a:xfrm>
          <a:prstGeom prst="rect">
            <a:avLst/>
          </a:prstGeom>
        </p:spPr>
        <p:txBody>
          <a:bodyPr vert="horz" lIns="0" tIns="0" rIns="0" bIns="0" rtlCol="0" anchor="ctr"/>
          <a:lstStyle>
            <a:lvl1pPr algn="ctr">
              <a:defRPr sz="1050" b="1">
                <a:solidFill>
                  <a:schemeClr val="accent1"/>
                </a:solidFill>
              </a:defRPr>
            </a:lvl1pPr>
          </a:lstStyle>
          <a:p>
            <a:fld id="{23AA811B-2EBD-4900-905E-5BE206449611}" type="slidenum">
              <a:rPr lang="en-US" smtClean="0"/>
              <a:pPr/>
              <a:t>‹#›</a:t>
            </a:fld>
            <a:endParaRPr lang="en-US" dirty="0"/>
          </a:p>
        </p:txBody>
      </p:sp>
      <p:sp>
        <p:nvSpPr>
          <p:cNvPr id="6" name="TextBox 5">
            <a:extLst>
              <a:ext uri="{FF2B5EF4-FFF2-40B4-BE49-F238E27FC236}">
                <a16:creationId xmlns:a16="http://schemas.microsoft.com/office/drawing/2014/main" id="{914B58E2-FEE5-BD75-AF0B-5A3EC5EFAF3B}"/>
              </a:ext>
            </a:extLst>
          </p:cNvPr>
          <p:cNvSpPr txBox="1"/>
          <p:nvPr userDrawn="1"/>
        </p:nvSpPr>
        <p:spPr>
          <a:xfrm>
            <a:off x="648000" y="6485950"/>
            <a:ext cx="3125856" cy="161583"/>
          </a:xfrm>
          <a:prstGeom prst="rect">
            <a:avLst/>
          </a:prstGeom>
          <a:noFill/>
        </p:spPr>
        <p:txBody>
          <a:bodyPr wrap="none" lIns="0" tIns="0" rIns="0" bIns="0" rtlCol="0">
            <a:spAutoFit/>
          </a:bodyPr>
          <a:lstStyle/>
          <a:p>
            <a:r>
              <a:rPr lang="en-IN" sz="1050" dirty="0"/>
              <a:t>The Analytics Age | Transforming Delta into Alpha</a:t>
            </a:r>
          </a:p>
        </p:txBody>
      </p:sp>
    </p:spTree>
    <p:extLst>
      <p:ext uri="{BB962C8B-B14F-4D97-AF65-F5344CB8AC3E}">
        <p14:creationId xmlns:p14="http://schemas.microsoft.com/office/powerpoint/2010/main" val="318411613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pic>
        <p:nvPicPr>
          <p:cNvPr id="7" name="Picture 6" descr="A person standing on a ledge looking at a city&#10;&#10;Description automatically generated">
            <a:extLst>
              <a:ext uri="{FF2B5EF4-FFF2-40B4-BE49-F238E27FC236}">
                <a16:creationId xmlns:a16="http://schemas.microsoft.com/office/drawing/2014/main" id="{D53EE496-40DE-5D9D-45EB-59BAABC701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32879"/>
          </a:xfrm>
          <a:prstGeom prst="rect">
            <a:avLst/>
          </a:prstGeom>
        </p:spPr>
      </p:pic>
      <p:sp>
        <p:nvSpPr>
          <p:cNvPr id="3" name="Rectangle 2">
            <a:extLst>
              <a:ext uri="{FF2B5EF4-FFF2-40B4-BE49-F238E27FC236}">
                <a16:creationId xmlns:a16="http://schemas.microsoft.com/office/drawing/2014/main" id="{E0C68FBF-B972-2761-B613-0EE74C516080}"/>
              </a:ext>
            </a:extLst>
          </p:cNvPr>
          <p:cNvSpPr/>
          <p:nvPr userDrawn="1"/>
        </p:nvSpPr>
        <p:spPr>
          <a:xfrm>
            <a:off x="0" y="5400040"/>
            <a:ext cx="12192000" cy="1457960"/>
          </a:xfrm>
          <a:prstGeom prst="rect">
            <a:avLst/>
          </a:prstGeom>
          <a:solidFill>
            <a:srgbClr val="1C54F4">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N" sz="2000" spc="600" noProof="0" dirty="0" err="1">
              <a:latin typeface="+mj-lt"/>
            </a:endParaRPr>
          </a:p>
        </p:txBody>
      </p:sp>
      <p:sp>
        <p:nvSpPr>
          <p:cNvPr id="4" name="Footer Placeholder 7">
            <a:extLst>
              <a:ext uri="{FF2B5EF4-FFF2-40B4-BE49-F238E27FC236}">
                <a16:creationId xmlns:a16="http://schemas.microsoft.com/office/drawing/2014/main" id="{2B6FF4EE-B990-A228-D882-7A39833FAE7E}"/>
              </a:ext>
            </a:extLst>
          </p:cNvPr>
          <p:cNvSpPr>
            <a:spLocks noGrp="1"/>
          </p:cNvSpPr>
          <p:nvPr>
            <p:ph type="ftr" sz="quarter" idx="3"/>
          </p:nvPr>
        </p:nvSpPr>
        <p:spPr>
          <a:xfrm>
            <a:off x="6349104" y="248400"/>
            <a:ext cx="4636800" cy="180000"/>
          </a:xfrm>
          <a:prstGeom prst="rect">
            <a:avLst/>
          </a:prstGeom>
        </p:spPr>
        <p:txBody>
          <a:bodyPr vert="horz" lIns="0" tIns="0" rIns="0" bIns="0" rtlCol="0" anchor="ctr"/>
          <a:lstStyle>
            <a:lvl1pPr>
              <a:defRPr lang="en-US" sz="1050" b="0" smtClean="0">
                <a:solidFill>
                  <a:schemeClr val="bg1"/>
                </a:solidFill>
              </a:defRPr>
            </a:lvl1pPr>
          </a:lstStyle>
          <a:p>
            <a:pPr algn="r"/>
            <a:r>
              <a:rPr lang="en-IN"/>
              <a:t>Colliers</a:t>
            </a:r>
            <a:endParaRPr lang="en-IN" dirty="0"/>
          </a:p>
        </p:txBody>
      </p:sp>
      <p:sp>
        <p:nvSpPr>
          <p:cNvPr id="5" name="Slide Number Placeholder 8">
            <a:extLst>
              <a:ext uri="{FF2B5EF4-FFF2-40B4-BE49-F238E27FC236}">
                <a16:creationId xmlns:a16="http://schemas.microsoft.com/office/drawing/2014/main" id="{9AB01506-88B1-3460-204F-7A7EC49CB78E}"/>
              </a:ext>
            </a:extLst>
          </p:cNvPr>
          <p:cNvSpPr>
            <a:spLocks noGrp="1"/>
          </p:cNvSpPr>
          <p:nvPr>
            <p:ph type="sldNum" sz="quarter" idx="4"/>
          </p:nvPr>
        </p:nvSpPr>
        <p:spPr>
          <a:xfrm>
            <a:off x="11167200" y="248400"/>
            <a:ext cx="374400" cy="180000"/>
          </a:xfrm>
          <a:prstGeom prst="rect">
            <a:avLst/>
          </a:prstGeom>
        </p:spPr>
        <p:txBody>
          <a:bodyPr vert="horz" lIns="0" tIns="0" rIns="0" bIns="0" rtlCol="0" anchor="ctr"/>
          <a:lstStyle>
            <a:lvl1pPr algn="ctr">
              <a:defRPr sz="1050" b="1">
                <a:solidFill>
                  <a:schemeClr val="bg1"/>
                </a:solidFill>
              </a:defRPr>
            </a:lvl1pPr>
          </a:lstStyle>
          <a:p>
            <a:fld id="{23AA811B-2EBD-4900-905E-5BE206449611}" type="slidenum">
              <a:rPr lang="en-US" smtClean="0"/>
              <a:pPr/>
              <a:t>‹#›</a:t>
            </a:fld>
            <a:endParaRPr lang="en-US" dirty="0"/>
          </a:p>
        </p:txBody>
      </p:sp>
      <p:cxnSp>
        <p:nvCxnSpPr>
          <p:cNvPr id="6" name="Straight Connector 5">
            <a:extLst>
              <a:ext uri="{FF2B5EF4-FFF2-40B4-BE49-F238E27FC236}">
                <a16:creationId xmlns:a16="http://schemas.microsoft.com/office/drawing/2014/main" id="{832D92A6-96EB-E997-3557-D44DC130B48B}"/>
              </a:ext>
            </a:extLst>
          </p:cNvPr>
          <p:cNvCxnSpPr>
            <a:cxnSpLocks/>
          </p:cNvCxnSpPr>
          <p:nvPr userDrawn="1"/>
        </p:nvCxnSpPr>
        <p:spPr>
          <a:xfrm>
            <a:off x="11076552" y="275642"/>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10" descr="{&quot;templafy&quot;:{&quot;id&quot;:&quot;9812d617-615a-41a4-9845-3c6721131294&quot;}}">
            <a:extLst>
              <a:ext uri="{FF2B5EF4-FFF2-40B4-BE49-F238E27FC236}">
                <a16:creationId xmlns:a16="http://schemas.microsoft.com/office/drawing/2014/main" id="{625A26B7-A33A-8366-D16A-2D4C65A93BA0}"/>
              </a:ext>
            </a:extLst>
          </p:cNvPr>
          <p:cNvSpPr>
            <a:spLocks noGrp="1"/>
          </p:cNvSpPr>
          <p:nvPr>
            <p:ph type="body" sz="quarter" idx="13" hasCustomPrompt="1"/>
          </p:nvPr>
        </p:nvSpPr>
        <p:spPr>
          <a:xfrm>
            <a:off x="649288" y="5884224"/>
            <a:ext cx="10893425" cy="489593"/>
          </a:xfrm>
        </p:spPr>
        <p:txBody>
          <a:bodyPr anchor="ctr"/>
          <a:lstStyle>
            <a:lvl1pPr marL="0" indent="0" algn="ctr">
              <a:buNone/>
              <a:defRPr sz="1800" spc="600">
                <a:solidFill>
                  <a:schemeClr val="bg1"/>
                </a:solidFill>
                <a:latin typeface="+mj-lt"/>
              </a:defRPr>
            </a:lvl1pPr>
          </a:lstStyle>
          <a:p>
            <a:pPr lvl="0"/>
            <a:r>
              <a:rPr lang="en-US" dirty="0"/>
              <a:t>Click to add header</a:t>
            </a:r>
          </a:p>
        </p:txBody>
      </p:sp>
      <p:sp>
        <p:nvSpPr>
          <p:cNvPr id="2" name="TextBox 1">
            <a:extLst>
              <a:ext uri="{FF2B5EF4-FFF2-40B4-BE49-F238E27FC236}">
                <a16:creationId xmlns:a16="http://schemas.microsoft.com/office/drawing/2014/main" id="{5816D3C1-5E32-EE22-5AAD-5697469E8488}"/>
              </a:ext>
            </a:extLst>
          </p:cNvPr>
          <p:cNvSpPr txBox="1"/>
          <p:nvPr userDrawn="1"/>
        </p:nvSpPr>
        <p:spPr>
          <a:xfrm>
            <a:off x="648000" y="6485950"/>
            <a:ext cx="3125856" cy="161583"/>
          </a:xfrm>
          <a:prstGeom prst="rect">
            <a:avLst/>
          </a:prstGeom>
          <a:noFill/>
        </p:spPr>
        <p:txBody>
          <a:bodyPr wrap="none" lIns="0" tIns="0" rIns="0" bIns="0" rtlCol="0">
            <a:spAutoFit/>
          </a:bodyPr>
          <a:lstStyle/>
          <a:p>
            <a:r>
              <a:rPr lang="en-IN" sz="1050" dirty="0"/>
              <a:t>The Analytics Age | Transforming Delta into Alpha</a:t>
            </a:r>
          </a:p>
        </p:txBody>
      </p:sp>
    </p:spTree>
    <p:extLst>
      <p:ext uri="{BB962C8B-B14F-4D97-AF65-F5344CB8AC3E}">
        <p14:creationId xmlns:p14="http://schemas.microsoft.com/office/powerpoint/2010/main" val="411173367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ivider P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3EE496-40DE-5D9D-45EB-59BAABC701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019" b="7724"/>
          <a:stretch/>
        </p:blipFill>
        <p:spPr>
          <a:xfrm>
            <a:off x="0" y="0"/>
            <a:ext cx="12193625" cy="6858000"/>
          </a:xfrm>
          <a:prstGeom prst="rect">
            <a:avLst/>
          </a:prstGeom>
        </p:spPr>
      </p:pic>
      <p:sp>
        <p:nvSpPr>
          <p:cNvPr id="3" name="Rectangle 2">
            <a:extLst>
              <a:ext uri="{FF2B5EF4-FFF2-40B4-BE49-F238E27FC236}">
                <a16:creationId xmlns:a16="http://schemas.microsoft.com/office/drawing/2014/main" id="{E0C68FBF-B972-2761-B613-0EE74C516080}"/>
              </a:ext>
            </a:extLst>
          </p:cNvPr>
          <p:cNvSpPr/>
          <p:nvPr userDrawn="1"/>
        </p:nvSpPr>
        <p:spPr>
          <a:xfrm>
            <a:off x="0" y="5400040"/>
            <a:ext cx="12192000" cy="1457960"/>
          </a:xfrm>
          <a:prstGeom prst="rect">
            <a:avLst/>
          </a:prstGeom>
          <a:solidFill>
            <a:srgbClr val="1C54F4">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N" sz="2000" spc="600" noProof="0" dirty="0" err="1">
              <a:latin typeface="+mj-lt"/>
            </a:endParaRPr>
          </a:p>
        </p:txBody>
      </p:sp>
      <p:sp>
        <p:nvSpPr>
          <p:cNvPr id="8" name="Text Placeholder 10" descr="{&quot;templafy&quot;:{&quot;id&quot;:&quot;9812d617-615a-41a4-9845-3c6721131294&quot;}}">
            <a:extLst>
              <a:ext uri="{FF2B5EF4-FFF2-40B4-BE49-F238E27FC236}">
                <a16:creationId xmlns:a16="http://schemas.microsoft.com/office/drawing/2014/main" id="{625A26B7-A33A-8366-D16A-2D4C65A93BA0}"/>
              </a:ext>
            </a:extLst>
          </p:cNvPr>
          <p:cNvSpPr>
            <a:spLocks noGrp="1"/>
          </p:cNvSpPr>
          <p:nvPr>
            <p:ph type="body" sz="quarter" idx="13" hasCustomPrompt="1"/>
          </p:nvPr>
        </p:nvSpPr>
        <p:spPr>
          <a:xfrm>
            <a:off x="649288" y="5884224"/>
            <a:ext cx="10893425" cy="489593"/>
          </a:xfrm>
        </p:spPr>
        <p:txBody>
          <a:bodyPr anchor="ctr"/>
          <a:lstStyle>
            <a:lvl1pPr marL="0" indent="0" algn="ctr">
              <a:buNone/>
              <a:defRPr sz="1800" spc="600">
                <a:solidFill>
                  <a:schemeClr val="bg1"/>
                </a:solidFill>
                <a:latin typeface="+mj-lt"/>
              </a:defRPr>
            </a:lvl1pPr>
          </a:lstStyle>
          <a:p>
            <a:pPr lvl="0"/>
            <a:r>
              <a:rPr lang="en-US" dirty="0"/>
              <a:t>Click to add header</a:t>
            </a:r>
          </a:p>
        </p:txBody>
      </p:sp>
      <p:sp>
        <p:nvSpPr>
          <p:cNvPr id="2" name="Footer Placeholder 7">
            <a:extLst>
              <a:ext uri="{FF2B5EF4-FFF2-40B4-BE49-F238E27FC236}">
                <a16:creationId xmlns:a16="http://schemas.microsoft.com/office/drawing/2014/main" id="{1E226ABE-84A1-91D8-6EF1-7047B15AD8A9}"/>
              </a:ext>
            </a:extLst>
          </p:cNvPr>
          <p:cNvSpPr>
            <a:spLocks noGrp="1"/>
          </p:cNvSpPr>
          <p:nvPr>
            <p:ph type="ftr" sz="quarter" idx="3"/>
          </p:nvPr>
        </p:nvSpPr>
        <p:spPr>
          <a:xfrm>
            <a:off x="6349104" y="248400"/>
            <a:ext cx="4636800" cy="180000"/>
          </a:xfrm>
          <a:prstGeom prst="rect">
            <a:avLst/>
          </a:prstGeom>
          <a:ln>
            <a:noFill/>
          </a:ln>
        </p:spPr>
        <p:txBody>
          <a:bodyPr vert="horz" lIns="0" tIns="0" rIns="0" bIns="0" rtlCol="0" anchor="ctr"/>
          <a:lstStyle>
            <a:lvl1pPr>
              <a:defRPr lang="en-US" sz="1050" b="0" smtClean="0">
                <a:solidFill>
                  <a:schemeClr val="tx1"/>
                </a:solidFill>
              </a:defRPr>
            </a:lvl1pPr>
          </a:lstStyle>
          <a:p>
            <a:pPr algn="r"/>
            <a:r>
              <a:rPr lang="en-IN"/>
              <a:t>Colliers</a:t>
            </a:r>
            <a:endParaRPr lang="en-IN" dirty="0"/>
          </a:p>
        </p:txBody>
      </p:sp>
      <p:sp>
        <p:nvSpPr>
          <p:cNvPr id="9" name="Slide Number Placeholder 8">
            <a:extLst>
              <a:ext uri="{FF2B5EF4-FFF2-40B4-BE49-F238E27FC236}">
                <a16:creationId xmlns:a16="http://schemas.microsoft.com/office/drawing/2014/main" id="{8A95C0F8-B852-60AA-BAD8-DDC1EB01A7A1}"/>
              </a:ext>
            </a:extLst>
          </p:cNvPr>
          <p:cNvSpPr>
            <a:spLocks noGrp="1"/>
          </p:cNvSpPr>
          <p:nvPr>
            <p:ph type="sldNum" sz="quarter" idx="4"/>
          </p:nvPr>
        </p:nvSpPr>
        <p:spPr>
          <a:xfrm>
            <a:off x="11167200" y="248400"/>
            <a:ext cx="374400" cy="180000"/>
          </a:xfrm>
          <a:prstGeom prst="rect">
            <a:avLst/>
          </a:prstGeom>
          <a:ln>
            <a:noFill/>
          </a:ln>
        </p:spPr>
        <p:txBody>
          <a:bodyPr vert="horz" lIns="0" tIns="0" rIns="0" bIns="0" rtlCol="0" anchor="ctr"/>
          <a:lstStyle>
            <a:lvl1pPr algn="ctr">
              <a:defRPr sz="1050" b="1">
                <a:solidFill>
                  <a:schemeClr val="accent1"/>
                </a:solidFill>
              </a:defRPr>
            </a:lvl1pPr>
          </a:lstStyle>
          <a:p>
            <a:fld id="{23AA811B-2EBD-4900-905E-5BE206449611}" type="slidenum">
              <a:rPr lang="en-US" smtClean="0"/>
              <a:pPr/>
              <a:t>‹#›</a:t>
            </a:fld>
            <a:endParaRPr lang="en-US" dirty="0"/>
          </a:p>
        </p:txBody>
      </p:sp>
      <p:cxnSp>
        <p:nvCxnSpPr>
          <p:cNvPr id="10" name="Straight Connector 9">
            <a:extLst>
              <a:ext uri="{FF2B5EF4-FFF2-40B4-BE49-F238E27FC236}">
                <a16:creationId xmlns:a16="http://schemas.microsoft.com/office/drawing/2014/main" id="{83686C3B-72E3-2B07-520D-F4599473C678}"/>
              </a:ext>
            </a:extLst>
          </p:cNvPr>
          <p:cNvCxnSpPr>
            <a:cxnSpLocks/>
          </p:cNvCxnSpPr>
          <p:nvPr userDrawn="1"/>
        </p:nvCxnSpPr>
        <p:spPr>
          <a:xfrm>
            <a:off x="11076552" y="275642"/>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CDDE77-A8DB-19D5-C64D-2D63921F1F0E}"/>
              </a:ext>
            </a:extLst>
          </p:cNvPr>
          <p:cNvSpPr txBox="1"/>
          <p:nvPr userDrawn="1"/>
        </p:nvSpPr>
        <p:spPr>
          <a:xfrm>
            <a:off x="648000" y="6485950"/>
            <a:ext cx="3125856" cy="161583"/>
          </a:xfrm>
          <a:prstGeom prst="rect">
            <a:avLst/>
          </a:prstGeom>
          <a:noFill/>
        </p:spPr>
        <p:txBody>
          <a:bodyPr wrap="none" lIns="0" tIns="0" rIns="0" bIns="0" rtlCol="0">
            <a:spAutoFit/>
          </a:bodyPr>
          <a:lstStyle/>
          <a:p>
            <a:r>
              <a:rPr lang="en-IN" sz="1050" dirty="0"/>
              <a:t>The Analytics Age | Transforming Delta into Alpha</a:t>
            </a:r>
          </a:p>
        </p:txBody>
      </p:sp>
    </p:spTree>
    <p:extLst>
      <p:ext uri="{BB962C8B-B14F-4D97-AF65-F5344CB8AC3E}">
        <p14:creationId xmlns:p14="http://schemas.microsoft.com/office/powerpoint/2010/main" val="63624812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tags" Target="../tags/tag4.xml"/><Relationship Id="rId26" Type="http://schemas.openxmlformats.org/officeDocument/2006/relationships/tags" Target="../tags/tag12.xml"/><Relationship Id="rId3" Type="http://schemas.openxmlformats.org/officeDocument/2006/relationships/slideLayout" Target="../slideLayouts/slideLayout3.xml"/><Relationship Id="rId21" Type="http://schemas.openxmlformats.org/officeDocument/2006/relationships/tags" Target="../tags/tag7.xml"/><Relationship Id="rId34" Type="http://schemas.openxmlformats.org/officeDocument/2006/relationships/tags" Target="../tags/tag2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5" Type="http://schemas.openxmlformats.org/officeDocument/2006/relationships/tags" Target="../tags/tag11.xml"/><Relationship Id="rId33" Type="http://schemas.openxmlformats.org/officeDocument/2006/relationships/tags" Target="../tags/tag19.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tags" Target="../tags/tag6.xml"/><Relationship Id="rId29" Type="http://schemas.openxmlformats.org/officeDocument/2006/relationships/tags" Target="../tags/tag1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0.xml"/><Relationship Id="rId32" Type="http://schemas.openxmlformats.org/officeDocument/2006/relationships/tags" Target="../tags/tag18.xml"/><Relationship Id="rId5" Type="http://schemas.openxmlformats.org/officeDocument/2006/relationships/slideLayout" Target="../slideLayouts/slideLayout5.xml"/><Relationship Id="rId15" Type="http://schemas.openxmlformats.org/officeDocument/2006/relationships/tags" Target="../tags/tag1.xml"/><Relationship Id="rId23" Type="http://schemas.openxmlformats.org/officeDocument/2006/relationships/tags" Target="../tags/tag9.xml"/><Relationship Id="rId28" Type="http://schemas.openxmlformats.org/officeDocument/2006/relationships/tags" Target="../tags/tag14.xml"/><Relationship Id="rId10" Type="http://schemas.openxmlformats.org/officeDocument/2006/relationships/slideLayout" Target="../slideLayouts/slideLayout10.xml"/><Relationship Id="rId19" Type="http://schemas.openxmlformats.org/officeDocument/2006/relationships/tags" Target="../tags/tag5.xml"/><Relationship Id="rId31" Type="http://schemas.openxmlformats.org/officeDocument/2006/relationships/tags" Target="../tags/tag1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tags" Target="../tags/tag8.xml"/><Relationship Id="rId27" Type="http://schemas.openxmlformats.org/officeDocument/2006/relationships/tags" Target="../tags/tag13.xml"/><Relationship Id="rId30" Type="http://schemas.openxmlformats.org/officeDocument/2006/relationships/tags" Target="../tags/tag16.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8000" y="2044800"/>
            <a:ext cx="10893600" cy="4161600"/>
          </a:xfrm>
          <a:prstGeom prst="rect">
            <a:avLst/>
          </a:prstGeom>
        </p:spPr>
        <p:txBody>
          <a:bodyPr vert="horz" lIns="0" tIns="0" rIns="0" bIns="0" rtlCol="0">
            <a:noAutofit/>
          </a:bodyPr>
          <a:lstStyle/>
          <a:p>
            <a:pPr lvl="0"/>
            <a:r>
              <a:rPr lang="en-US" noProof="0" dirty="0"/>
              <a:t>Level 1</a:t>
            </a:r>
            <a:endParaRPr lang="en-US"/>
          </a:p>
          <a:p>
            <a:pPr lvl="1"/>
            <a:r>
              <a:rPr lang="en-US" noProof="0" dirty="0"/>
              <a:t>Level 2</a:t>
            </a:r>
            <a:endParaRPr lang="en-US"/>
          </a:p>
          <a:p>
            <a:pPr lvl="2"/>
            <a:r>
              <a:rPr lang="en-US" noProof="0" dirty="0"/>
              <a:t>Level 3</a:t>
            </a:r>
            <a:endParaRPr lang="en-US"/>
          </a:p>
          <a:p>
            <a:pPr lvl="3"/>
            <a:r>
              <a:rPr lang="en-US" noProof="0" dirty="0"/>
              <a:t>Level 4, Header</a:t>
            </a:r>
            <a:endParaRPr lang="en-US"/>
          </a:p>
          <a:p>
            <a:pPr lvl="4"/>
            <a:r>
              <a:rPr lang="en-US" noProof="0" dirty="0"/>
              <a:t>Level 5, Body</a:t>
            </a:r>
            <a:endParaRPr lang="en-US"/>
          </a:p>
          <a:p>
            <a:pPr lvl="5"/>
            <a:r>
              <a:rPr lang="en-US" noProof="0" dirty="0"/>
              <a:t>Level 6</a:t>
            </a:r>
            <a:endParaRPr lang="en-US"/>
          </a:p>
          <a:p>
            <a:pPr lvl="6"/>
            <a:r>
              <a:rPr lang="en-US" noProof="0" dirty="0"/>
              <a:t>Level 7, Small Header</a:t>
            </a:r>
            <a:endParaRPr lang="en-US"/>
          </a:p>
          <a:p>
            <a:pPr lvl="7"/>
            <a:r>
              <a:rPr lang="en-US" noProof="0" dirty="0"/>
              <a:t>LEVEL 8, SMALL HEADER</a:t>
            </a:r>
            <a:endParaRPr lang="en-US"/>
          </a:p>
          <a:p>
            <a:pPr lvl="7"/>
            <a:endParaRPr lang="en-US" noProof="0" dirty="0"/>
          </a:p>
          <a:p>
            <a:pPr lvl="8"/>
            <a:r>
              <a:rPr lang="en-US" noProof="0" dirty="0"/>
              <a:t>Level 9, Infographic</a:t>
            </a:r>
            <a:endParaRPr lang="en-US"/>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48000" y="1062000"/>
            <a:ext cx="10893600" cy="835200"/>
          </a:xfrm>
          <a:prstGeom prst="rect">
            <a:avLst/>
          </a:prstGeom>
        </p:spPr>
        <p:txBody>
          <a:bodyPr vert="horz" lIns="0" tIns="0" rIns="0" bIns="0" rtlCol="0" anchor="t" anchorCtr="0">
            <a:noAutofit/>
          </a:bodyPr>
          <a:lstStyle/>
          <a:p>
            <a:r>
              <a:rPr lang="en-US"/>
              <a:t>Click to edit Master title style</a:t>
            </a:r>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6349104" y="248400"/>
            <a:ext cx="4636800" cy="180000"/>
          </a:xfrm>
          <a:prstGeom prst="rect">
            <a:avLst/>
          </a:prstGeom>
        </p:spPr>
        <p:txBody>
          <a:bodyPr vert="horz" lIns="0" tIns="0" rIns="0" bIns="0" rtlCol="0" anchor="ctr"/>
          <a:lstStyle>
            <a:lvl1pPr>
              <a:defRPr lang="en-US" sz="1050" b="0" smtClean="0">
                <a:solidFill>
                  <a:schemeClr val="bg2">
                    <a:lumMod val="50000"/>
                  </a:schemeClr>
                </a:solidFill>
              </a:defRPr>
            </a:lvl1pPr>
          </a:lstStyle>
          <a:p>
            <a:pPr algn="r"/>
            <a:r>
              <a:rPr lang="en-IN"/>
              <a:t>Colliers</a:t>
            </a:r>
            <a:endParaRPr lang="en-IN" dirty="0"/>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1167200" y="248400"/>
            <a:ext cx="374400" cy="180000"/>
          </a:xfrm>
          <a:prstGeom prst="rect">
            <a:avLst/>
          </a:prstGeom>
        </p:spPr>
        <p:txBody>
          <a:bodyPr vert="horz" lIns="0" tIns="0" rIns="0" bIns="0" rtlCol="0" anchor="ctr"/>
          <a:lstStyle>
            <a:lvl1pPr algn="ctr">
              <a:defRPr sz="1050" b="1">
                <a:solidFill>
                  <a:schemeClr val="accent1"/>
                </a:solidFill>
              </a:defRPr>
            </a:lvl1pPr>
          </a:lstStyle>
          <a:p>
            <a:fld id="{23AA811B-2EBD-4900-905E-5BE206449611}" type="slidenum">
              <a:rPr lang="en-US" smtClean="0"/>
              <a:pPr/>
              <a:t>‹#›</a:t>
            </a:fld>
            <a:endParaRPr lang="en-US" dirty="0"/>
          </a:p>
        </p:txBody>
      </p:sp>
      <p:sp>
        <p:nvSpPr>
          <p:cNvPr id="4" name="Rectangle 3" hidden="1">
            <a:extLst>
              <a:ext uri="{FF2B5EF4-FFF2-40B4-BE49-F238E27FC236}">
                <a16:creationId xmlns:a16="http://schemas.microsoft.com/office/drawing/2014/main" id="{48481018-5A2B-4092-B1D6-9A5FDD8E0EFF}"/>
              </a:ext>
            </a:extLst>
          </p:cNvPr>
          <p:cNvSpPr/>
          <p:nvPr>
            <p:custDataLst>
              <p:tags r:id="rId15"/>
            </p:custDataLst>
          </p:nvPr>
        </p:nvSpPr>
        <p:spPr>
          <a:xfrm>
            <a:off x="648000" y="648000"/>
            <a:ext cx="10896000" cy="1246964"/>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5" name="Rectangle 4" hidden="1">
            <a:extLst>
              <a:ext uri="{FF2B5EF4-FFF2-40B4-BE49-F238E27FC236}">
                <a16:creationId xmlns:a16="http://schemas.microsoft.com/office/drawing/2014/main" id="{E71856E2-F020-49FF-A54D-049EB30BEDAB}"/>
              </a:ext>
            </a:extLst>
          </p:cNvPr>
          <p:cNvSpPr/>
          <p:nvPr>
            <p:custDataLst>
              <p:tags r:id="rId16"/>
            </p:custDataLst>
          </p:nvPr>
        </p:nvSpPr>
        <p:spPr>
          <a:xfrm>
            <a:off x="648000" y="2044699"/>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6" name="Rectangle 5" hidden="1">
            <a:extLst>
              <a:ext uri="{FF2B5EF4-FFF2-40B4-BE49-F238E27FC236}">
                <a16:creationId xmlns:a16="http://schemas.microsoft.com/office/drawing/2014/main" id="{830E4EAE-C9B8-4A85-82D0-DDC95712D1B3}"/>
              </a:ext>
            </a:extLst>
          </p:cNvPr>
          <p:cNvSpPr/>
          <p:nvPr>
            <p:custDataLst>
              <p:tags r:id="rId17"/>
            </p:custDataLst>
          </p:nvPr>
        </p:nvSpPr>
        <p:spPr>
          <a:xfrm>
            <a:off x="1574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1" name="Rectangle 10" hidden="1">
            <a:extLst>
              <a:ext uri="{FF2B5EF4-FFF2-40B4-BE49-F238E27FC236}">
                <a16:creationId xmlns:a16="http://schemas.microsoft.com/office/drawing/2014/main" id="{1A083474-478F-42C6-8180-CFB3495AD762}"/>
              </a:ext>
            </a:extLst>
          </p:cNvPr>
          <p:cNvSpPr/>
          <p:nvPr>
            <p:custDataLst>
              <p:tags r:id="rId18"/>
            </p:custDataLst>
          </p:nvPr>
        </p:nvSpPr>
        <p:spPr>
          <a:xfrm>
            <a:off x="2500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2" name="Rectangle 11" hidden="1">
            <a:extLst>
              <a:ext uri="{FF2B5EF4-FFF2-40B4-BE49-F238E27FC236}">
                <a16:creationId xmlns:a16="http://schemas.microsoft.com/office/drawing/2014/main" id="{61E88A6D-11DA-46CC-83E3-D577ED0A94AE}"/>
              </a:ext>
            </a:extLst>
          </p:cNvPr>
          <p:cNvSpPr/>
          <p:nvPr>
            <p:custDataLst>
              <p:tags r:id="rId19"/>
            </p:custDataLst>
          </p:nvPr>
        </p:nvSpPr>
        <p:spPr>
          <a:xfrm>
            <a:off x="3426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3" name="Rectangle 12" hidden="1">
            <a:extLst>
              <a:ext uri="{FF2B5EF4-FFF2-40B4-BE49-F238E27FC236}">
                <a16:creationId xmlns:a16="http://schemas.microsoft.com/office/drawing/2014/main" id="{0EDC2FD0-CA18-4DB9-A51F-8FAA5B48F255}"/>
              </a:ext>
            </a:extLst>
          </p:cNvPr>
          <p:cNvSpPr/>
          <p:nvPr>
            <p:custDataLst>
              <p:tags r:id="rId20"/>
            </p:custDataLst>
          </p:nvPr>
        </p:nvSpPr>
        <p:spPr>
          <a:xfrm>
            <a:off x="4352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5" name="Rectangle 14" hidden="1">
            <a:extLst>
              <a:ext uri="{FF2B5EF4-FFF2-40B4-BE49-F238E27FC236}">
                <a16:creationId xmlns:a16="http://schemas.microsoft.com/office/drawing/2014/main" id="{EFC664E2-0D4D-48CF-BE80-BE1F32C218F8}"/>
              </a:ext>
            </a:extLst>
          </p:cNvPr>
          <p:cNvSpPr/>
          <p:nvPr>
            <p:custDataLst>
              <p:tags r:id="rId21"/>
            </p:custDataLst>
          </p:nvPr>
        </p:nvSpPr>
        <p:spPr>
          <a:xfrm>
            <a:off x="6204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6" name="Rectangle 15" hidden="1">
            <a:extLst>
              <a:ext uri="{FF2B5EF4-FFF2-40B4-BE49-F238E27FC236}">
                <a16:creationId xmlns:a16="http://schemas.microsoft.com/office/drawing/2014/main" id="{2D72954E-870D-4FF9-93C1-B4A3E0E8F3D9}"/>
              </a:ext>
            </a:extLst>
          </p:cNvPr>
          <p:cNvSpPr/>
          <p:nvPr>
            <p:custDataLst>
              <p:tags r:id="rId22"/>
            </p:custDataLst>
          </p:nvPr>
        </p:nvSpPr>
        <p:spPr>
          <a:xfrm>
            <a:off x="7130002"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7" name="Rectangle 16" hidden="1">
            <a:extLst>
              <a:ext uri="{FF2B5EF4-FFF2-40B4-BE49-F238E27FC236}">
                <a16:creationId xmlns:a16="http://schemas.microsoft.com/office/drawing/2014/main" id="{49A5D3DB-7DE4-4E3A-8096-6272FAE8D355}"/>
              </a:ext>
            </a:extLst>
          </p:cNvPr>
          <p:cNvSpPr/>
          <p:nvPr>
            <p:custDataLst>
              <p:tags r:id="rId23"/>
            </p:custDataLst>
          </p:nvPr>
        </p:nvSpPr>
        <p:spPr>
          <a:xfrm>
            <a:off x="8056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8" name="Rectangle 17" hidden="1">
            <a:extLst>
              <a:ext uri="{FF2B5EF4-FFF2-40B4-BE49-F238E27FC236}">
                <a16:creationId xmlns:a16="http://schemas.microsoft.com/office/drawing/2014/main" id="{1416A425-33B4-4430-A431-9ACE70E88B95}"/>
              </a:ext>
            </a:extLst>
          </p:cNvPr>
          <p:cNvSpPr/>
          <p:nvPr>
            <p:custDataLst>
              <p:tags r:id="rId24"/>
            </p:custDataLst>
          </p:nvPr>
        </p:nvSpPr>
        <p:spPr>
          <a:xfrm>
            <a:off x="8982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cxnSp>
        <p:nvCxnSpPr>
          <p:cNvPr id="2" name="Straight Connector 1">
            <a:extLst>
              <a:ext uri="{FF2B5EF4-FFF2-40B4-BE49-F238E27FC236}">
                <a16:creationId xmlns:a16="http://schemas.microsoft.com/office/drawing/2014/main" id="{91A2A2D7-B90C-3126-F95B-0BF2E7CEE33D}"/>
              </a:ext>
            </a:extLst>
          </p:cNvPr>
          <p:cNvCxnSpPr>
            <a:cxnSpLocks/>
          </p:cNvCxnSpPr>
          <p:nvPr userDrawn="1"/>
        </p:nvCxnSpPr>
        <p:spPr>
          <a:xfrm>
            <a:off x="11076552" y="275642"/>
            <a:ext cx="0" cy="12551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13" hidden="1">
            <a:extLst>
              <a:ext uri="{FF2B5EF4-FFF2-40B4-BE49-F238E27FC236}">
                <a16:creationId xmlns:a16="http://schemas.microsoft.com/office/drawing/2014/main" id="{338CC631-9E77-D0AE-D22B-2929CB8E65D7}"/>
              </a:ext>
            </a:extLst>
          </p:cNvPr>
          <p:cNvSpPr/>
          <p:nvPr userDrawn="1">
            <p:custDataLst>
              <p:tags r:id="rId25"/>
            </p:custDataLst>
          </p:nvPr>
        </p:nvSpPr>
        <p:spPr>
          <a:xfrm>
            <a:off x="648000" y="648000"/>
            <a:ext cx="10896000" cy="1246964"/>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9" name="Rectangle 18" hidden="1">
            <a:extLst>
              <a:ext uri="{FF2B5EF4-FFF2-40B4-BE49-F238E27FC236}">
                <a16:creationId xmlns:a16="http://schemas.microsoft.com/office/drawing/2014/main" id="{684DE17A-448A-1824-ED9E-7ADF05FBEA1F}"/>
              </a:ext>
            </a:extLst>
          </p:cNvPr>
          <p:cNvSpPr/>
          <p:nvPr userDrawn="1">
            <p:custDataLst>
              <p:tags r:id="rId26"/>
            </p:custDataLst>
          </p:nvPr>
        </p:nvSpPr>
        <p:spPr>
          <a:xfrm>
            <a:off x="648000" y="2044699"/>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0" name="Rectangle 19" hidden="1">
            <a:extLst>
              <a:ext uri="{FF2B5EF4-FFF2-40B4-BE49-F238E27FC236}">
                <a16:creationId xmlns:a16="http://schemas.microsoft.com/office/drawing/2014/main" id="{4FA33281-067C-A5D6-C357-D0BD10EBF462}"/>
              </a:ext>
            </a:extLst>
          </p:cNvPr>
          <p:cNvSpPr/>
          <p:nvPr userDrawn="1">
            <p:custDataLst>
              <p:tags r:id="rId27"/>
            </p:custDataLst>
          </p:nvPr>
        </p:nvSpPr>
        <p:spPr>
          <a:xfrm>
            <a:off x="1574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1" name="Rectangle 20" hidden="1">
            <a:extLst>
              <a:ext uri="{FF2B5EF4-FFF2-40B4-BE49-F238E27FC236}">
                <a16:creationId xmlns:a16="http://schemas.microsoft.com/office/drawing/2014/main" id="{FA8E7199-C7BC-EAB2-57B3-1E8692E95A33}"/>
              </a:ext>
            </a:extLst>
          </p:cNvPr>
          <p:cNvSpPr/>
          <p:nvPr userDrawn="1">
            <p:custDataLst>
              <p:tags r:id="rId28"/>
            </p:custDataLst>
          </p:nvPr>
        </p:nvSpPr>
        <p:spPr>
          <a:xfrm>
            <a:off x="2500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2" name="Rectangle 21" hidden="1">
            <a:extLst>
              <a:ext uri="{FF2B5EF4-FFF2-40B4-BE49-F238E27FC236}">
                <a16:creationId xmlns:a16="http://schemas.microsoft.com/office/drawing/2014/main" id="{713D0164-6B91-91DE-06AE-DF35982FE0D7}"/>
              </a:ext>
            </a:extLst>
          </p:cNvPr>
          <p:cNvSpPr/>
          <p:nvPr userDrawn="1">
            <p:custDataLst>
              <p:tags r:id="rId29"/>
            </p:custDataLst>
          </p:nvPr>
        </p:nvSpPr>
        <p:spPr>
          <a:xfrm>
            <a:off x="3426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3" name="Rectangle 22" hidden="1">
            <a:extLst>
              <a:ext uri="{FF2B5EF4-FFF2-40B4-BE49-F238E27FC236}">
                <a16:creationId xmlns:a16="http://schemas.microsoft.com/office/drawing/2014/main" id="{62236CED-7644-279F-3D34-0713444BE256}"/>
              </a:ext>
            </a:extLst>
          </p:cNvPr>
          <p:cNvSpPr/>
          <p:nvPr userDrawn="1">
            <p:custDataLst>
              <p:tags r:id="rId30"/>
            </p:custDataLst>
          </p:nvPr>
        </p:nvSpPr>
        <p:spPr>
          <a:xfrm>
            <a:off x="4352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4" name="Rectangle 23" hidden="1">
            <a:extLst>
              <a:ext uri="{FF2B5EF4-FFF2-40B4-BE49-F238E27FC236}">
                <a16:creationId xmlns:a16="http://schemas.microsoft.com/office/drawing/2014/main" id="{0C100C55-31CF-F4B4-E047-EE80A0D35CA3}"/>
              </a:ext>
            </a:extLst>
          </p:cNvPr>
          <p:cNvSpPr/>
          <p:nvPr userDrawn="1">
            <p:custDataLst>
              <p:tags r:id="rId31"/>
            </p:custDataLst>
          </p:nvPr>
        </p:nvSpPr>
        <p:spPr>
          <a:xfrm>
            <a:off x="6204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5" name="Rectangle 24" hidden="1">
            <a:extLst>
              <a:ext uri="{FF2B5EF4-FFF2-40B4-BE49-F238E27FC236}">
                <a16:creationId xmlns:a16="http://schemas.microsoft.com/office/drawing/2014/main" id="{A9738D45-F5FB-9CA5-56FA-F52A5E8FC668}"/>
              </a:ext>
            </a:extLst>
          </p:cNvPr>
          <p:cNvSpPr/>
          <p:nvPr userDrawn="1">
            <p:custDataLst>
              <p:tags r:id="rId32"/>
            </p:custDataLst>
          </p:nvPr>
        </p:nvSpPr>
        <p:spPr>
          <a:xfrm>
            <a:off x="7130002"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6" name="Rectangle 25" hidden="1">
            <a:extLst>
              <a:ext uri="{FF2B5EF4-FFF2-40B4-BE49-F238E27FC236}">
                <a16:creationId xmlns:a16="http://schemas.microsoft.com/office/drawing/2014/main" id="{64555A04-D3C7-7F3D-101B-7A21FF0AF881}"/>
              </a:ext>
            </a:extLst>
          </p:cNvPr>
          <p:cNvSpPr/>
          <p:nvPr userDrawn="1">
            <p:custDataLst>
              <p:tags r:id="rId33"/>
            </p:custDataLst>
          </p:nvPr>
        </p:nvSpPr>
        <p:spPr>
          <a:xfrm>
            <a:off x="8056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7" name="Rectangle 26" hidden="1">
            <a:extLst>
              <a:ext uri="{FF2B5EF4-FFF2-40B4-BE49-F238E27FC236}">
                <a16:creationId xmlns:a16="http://schemas.microsoft.com/office/drawing/2014/main" id="{9F8C10B5-B3D5-0E90-411F-BEA5AFE2E68B}"/>
              </a:ext>
            </a:extLst>
          </p:cNvPr>
          <p:cNvSpPr/>
          <p:nvPr userDrawn="1">
            <p:custDataLst>
              <p:tags r:id="rId34"/>
            </p:custDataLst>
          </p:nvPr>
        </p:nvSpPr>
        <p:spPr>
          <a:xfrm>
            <a:off x="8982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Tree>
    <p:extLst>
      <p:ext uri="{BB962C8B-B14F-4D97-AF65-F5344CB8AC3E}">
        <p14:creationId xmlns:p14="http://schemas.microsoft.com/office/powerpoint/2010/main" val="3504445099"/>
      </p:ext>
    </p:extLst>
  </p:cSld>
  <p:clrMap bg1="lt1" tx1="dk1" bg2="lt2" tx2="dk2" accent1="accent1" accent2="accent2" accent3="accent3" accent4="accent4" accent5="accent5" accent6="accent6" hlink="hlink" folHlink="folHlink"/>
  <p:sldLayoutIdLst>
    <p:sldLayoutId id="2147483973" r:id="rId1"/>
    <p:sldLayoutId id="2147484146" r:id="rId2"/>
    <p:sldLayoutId id="2147484015" r:id="rId3"/>
    <p:sldLayoutId id="2147484143" r:id="rId4"/>
    <p:sldLayoutId id="2147484014" r:id="rId5"/>
    <p:sldLayoutId id="2147483974" r:id="rId6"/>
    <p:sldLayoutId id="2147484013" r:id="rId7"/>
    <p:sldLayoutId id="2147484016" r:id="rId8"/>
    <p:sldLayoutId id="2147484024" r:id="rId9"/>
    <p:sldLayoutId id="2147484017" r:id="rId10"/>
    <p:sldLayoutId id="2147484003" r:id="rId11"/>
    <p:sldLayoutId id="2147484147" r:id="rId12"/>
    <p:sldLayoutId id="2147484148" r:id="rId13"/>
  </p:sldLayoutIdLst>
  <p:transition spd="slow">
    <p:push dir="u"/>
  </p:transition>
  <p:hf hdr="0" dt="0"/>
  <p:txStyles>
    <p:titleStyle>
      <a:lvl1pPr algn="l" defTabSz="914400" rtl="0" eaLnBrk="1" latinLnBrk="0" hangingPunct="1">
        <a:lnSpc>
          <a:spcPct val="83000"/>
        </a:lnSpc>
        <a:spcBef>
          <a:spcPct val="0"/>
        </a:spcBef>
        <a:buNone/>
        <a:defRPr sz="44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300"/>
        </a:spcBef>
        <a:spcAft>
          <a:spcPts val="600"/>
        </a:spcAft>
        <a:buFontTx/>
        <a:buNone/>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None/>
        <a:defRPr sz="1400" kern="1200" spc="300">
          <a:solidFill>
            <a:schemeClr val="accent3"/>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p15:clr>
            <a:srgbClr val="F26B43"/>
          </p15:clr>
        </p15:guide>
        <p15:guide id="2" pos="7271">
          <p15:clr>
            <a:srgbClr val="F26B43"/>
          </p15:clr>
        </p15:guide>
        <p15:guide id="3" orient="horz" pos="408">
          <p15:clr>
            <a:srgbClr val="F26B43"/>
          </p15:clr>
        </p15:guide>
        <p15:guide id="4" orient="horz" pos="1193">
          <p15:clr>
            <a:srgbClr val="F26B43"/>
          </p15:clr>
        </p15:guide>
        <p15:guide id="6" orient="horz" pos="1287">
          <p15:clr>
            <a:srgbClr val="F26B43"/>
          </p15:clr>
        </p15:guide>
        <p15:guide id="7" orient="horz" pos="391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chart" Target="../charts/chart2.xml"/><Relationship Id="rId2" Type="http://schemas.openxmlformats.org/officeDocument/2006/relationships/customXml" Target="../../customXml/item23.xml"/><Relationship Id="rId1" Type="http://schemas.openxmlformats.org/officeDocument/2006/relationships/customXml" Target="../../customXml/item22.xml"/><Relationship Id="rId6" Type="http://schemas.openxmlformats.org/officeDocument/2006/relationships/chart" Target="../charts/chart1.xml"/><Relationship Id="rId5" Type="http://schemas.microsoft.com/office/2018/10/relationships/comments" Target="../comments/modernComment_7FFFFA52_1A59411F.xml"/><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25.xml"/><Relationship Id="rId1" Type="http://schemas.openxmlformats.org/officeDocument/2006/relationships/customXml" Target="../../customXml/item24.xml"/><Relationship Id="rId6" Type="http://schemas.openxmlformats.org/officeDocument/2006/relationships/image" Target="../media/image29.png"/><Relationship Id="rId5" Type="http://schemas.microsoft.com/office/2018/10/relationships/comments" Target="../comments/modernComment_7FFFFA55_C3235A39.xml"/><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27.xml"/><Relationship Id="rId1" Type="http://schemas.openxmlformats.org/officeDocument/2006/relationships/customXml" Target="../../customXml/item26.xml"/><Relationship Id="rId6" Type="http://schemas.openxmlformats.org/officeDocument/2006/relationships/image" Target="../media/image30.png"/><Relationship Id="rId5" Type="http://schemas.microsoft.com/office/2018/10/relationships/comments" Target="../comments/modernComment_7FFFC8E0_765A6024.xml"/><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customXml" Target="../../customXml/item29.xml"/><Relationship Id="rId1" Type="http://schemas.openxmlformats.org/officeDocument/2006/relationships/customXml" Target="../../customXml/item28.xml"/><Relationship Id="rId6" Type="http://schemas.openxmlformats.org/officeDocument/2006/relationships/image" Target="../media/image31.png"/><Relationship Id="rId5" Type="http://schemas.microsoft.com/office/2018/10/relationships/comments" Target="../comments/modernComment_7FFFC8D4_BEED3E09.xml"/><Relationship Id="rId4" Type="http://schemas.openxmlformats.org/officeDocument/2006/relationships/notesSlide" Target="../notesSlides/notesSlide6.xml"/><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31.xml"/><Relationship Id="rId1" Type="http://schemas.openxmlformats.org/officeDocument/2006/relationships/customXml" Target="../../customXml/item30.xml"/><Relationship Id="rId6" Type="http://schemas.openxmlformats.org/officeDocument/2006/relationships/image" Target="../media/image37.png"/><Relationship Id="rId5" Type="http://schemas.microsoft.com/office/2018/10/relationships/comments" Target="../comments/modernComment_7FFFC8DE_7E23691A.xml"/><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chart" Target="../charts/chart3.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ustomXml" Target="../../customXml/item33.xml"/><Relationship Id="rId1" Type="http://schemas.openxmlformats.org/officeDocument/2006/relationships/customXml" Target="../../customXml/item32.xml"/><Relationship Id="rId5" Type="http://schemas.microsoft.com/office/2007/relationships/hdphoto" Target="../media/hdphoto6.wdp"/><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ustomXml" Target="../../customXml/item35.xml"/><Relationship Id="rId1" Type="http://schemas.openxmlformats.org/officeDocument/2006/relationships/customXml" Target="../../customXml/item34.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ustomXml" Target="../../customXml/item37.xml"/><Relationship Id="rId1" Type="http://schemas.openxmlformats.org/officeDocument/2006/relationships/customXml" Target="../../customXml/item3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 Id="rId4" Type="http://schemas.openxmlformats.org/officeDocument/2006/relationships/image" Target="../media/image61.svg"/></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microsoft.com/office/2018/10/relationships/comments" Target="../comments/modernComment_7FFFC828_A9CB461A.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39.xml"/><Relationship Id="rId1" Type="http://schemas.openxmlformats.org/officeDocument/2006/relationships/customXml" Target="../../customXml/item38.xml"/><Relationship Id="rId4" Type="http://schemas.openxmlformats.org/officeDocument/2006/relationships/chart" Target="../charts/chart5.xml"/></Relationships>
</file>

<file path=ppt/slides/_rels/slide3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image" Target="../media/image70.sv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41.xml"/><Relationship Id="rId1" Type="http://schemas.openxmlformats.org/officeDocument/2006/relationships/customXml" Target="../../customXml/item40.xml"/><Relationship Id="rId6" Type="http://schemas.openxmlformats.org/officeDocument/2006/relationships/image" Target="../media/image72.png"/><Relationship Id="rId5" Type="http://schemas.microsoft.com/office/2018/10/relationships/comments" Target="../comments/modernComment_7FFFFA4E_5A35C74E.xml"/><Relationship Id="rId4" Type="http://schemas.openxmlformats.org/officeDocument/2006/relationships/notesSlide" Target="../notesSlides/notesSlide11.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customXml" Target="../../customXml/item19.xml"/><Relationship Id="rId1" Type="http://schemas.openxmlformats.org/officeDocument/2006/relationships/customXml" Target="../../customXml/item18.xml"/><Relationship Id="rId6" Type="http://schemas.openxmlformats.org/officeDocument/2006/relationships/image" Target="../media/image11.png"/><Relationship Id="rId5" Type="http://schemas.microsoft.com/office/2018/10/relationships/comments" Target="../comments/modernComment_7FFFFA4F_B94A14F.xml"/><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7FFFC878_986A3C69.xm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83.emf"/><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svg"/><Relationship Id="rId3" Type="http://schemas.microsoft.com/office/2018/10/relationships/comments" Target="../comments/modernComment_7FFFC8CD_C2C7964F.xml"/><Relationship Id="rId7" Type="http://schemas.openxmlformats.org/officeDocument/2006/relationships/image" Target="../media/image89.svg"/><Relationship Id="rId12"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87.svg"/><Relationship Id="rId15" Type="http://schemas.openxmlformats.org/officeDocument/2006/relationships/image" Target="../media/image9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customXml" Target="../../customXml/item21.xml"/><Relationship Id="rId1" Type="http://schemas.openxmlformats.org/officeDocument/2006/relationships/customXml" Target="../../customXml/item20.xml"/><Relationship Id="rId6" Type="http://schemas.openxmlformats.org/officeDocument/2006/relationships/image" Target="../media/image12.png"/><Relationship Id="rId5" Type="http://schemas.microsoft.com/office/2018/10/relationships/comments" Target="../comments/modernComment_7FFFFA4C_2BD22B4E.xml"/><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microsoft.com/office/2018/10/relationships/comments" Target="../comments/modernComment_7FFFC813_B9F039AF.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DE3435-AA28-2733-A9C2-43C9CEE5AEEE}"/>
              </a:ext>
            </a:extLst>
          </p:cNvPr>
          <p:cNvSpPr txBox="1"/>
          <p:nvPr/>
        </p:nvSpPr>
        <p:spPr>
          <a:xfrm>
            <a:off x="647699" y="5133191"/>
            <a:ext cx="5120640" cy="469359"/>
          </a:xfrm>
          <a:prstGeom prst="rect">
            <a:avLst/>
          </a:prstGeom>
          <a:noFill/>
        </p:spPr>
        <p:txBody>
          <a:bodyPr wrap="square" lIns="91440" tIns="0" rIns="91440" bIns="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schemeClr val="accent1"/>
                </a:solidFill>
                <a:effectLst/>
                <a:uLnTx/>
                <a:uFillTx/>
                <a:ea typeface="Open Sans Semibold" panose="020B0606030504020204" pitchFamily="34" charset="0"/>
                <a:cs typeface="Open Sans Semibold" panose="020B0606030504020204" pitchFamily="34" charset="0"/>
              </a:rPr>
              <a:t>Bret Swango, CFA</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400" dirty="0">
                <a:solidFill>
                  <a:schemeClr val="accent1"/>
                </a:solidFill>
              </a:rPr>
              <a:t>SVP –</a:t>
            </a:r>
            <a:r>
              <a:rPr kumimoji="0" lang="en-US" sz="1400" b="0" i="0" u="none" strike="noStrike" kern="1200" cap="none" spc="0" normalizeH="0" baseline="0" noProof="0" dirty="0">
                <a:ln>
                  <a:noFill/>
                </a:ln>
                <a:solidFill>
                  <a:schemeClr val="accent1"/>
                </a:solidFill>
                <a:effectLst/>
                <a:uLnTx/>
                <a:uFillTx/>
                <a:ea typeface="+mn-ea"/>
                <a:cs typeface="+mn-cs"/>
              </a:rPr>
              <a:t> Head </a:t>
            </a:r>
            <a:r>
              <a:rPr lang="en-US" sz="1400" dirty="0">
                <a:solidFill>
                  <a:schemeClr val="accent1"/>
                </a:solidFill>
              </a:rPr>
              <a:t>of </a:t>
            </a:r>
            <a:r>
              <a:rPr kumimoji="0" lang="en-US" sz="1400" b="0" i="0" u="none" strike="noStrike" kern="1200" cap="none" spc="0" normalizeH="0" baseline="0" noProof="0" dirty="0">
                <a:ln>
                  <a:noFill/>
                </a:ln>
                <a:solidFill>
                  <a:schemeClr val="accent1"/>
                </a:solidFill>
                <a:effectLst/>
                <a:uLnTx/>
                <a:uFillTx/>
                <a:ea typeface="+mn-ea"/>
                <a:cs typeface="+mn-cs"/>
              </a:rPr>
              <a:t>Location Intelligence &amp; Workforce Analytics</a:t>
            </a:r>
          </a:p>
        </p:txBody>
      </p:sp>
      <p:sp>
        <p:nvSpPr>
          <p:cNvPr id="7" name="TextBox 6">
            <a:extLst>
              <a:ext uri="{FF2B5EF4-FFF2-40B4-BE49-F238E27FC236}">
                <a16:creationId xmlns:a16="http://schemas.microsoft.com/office/drawing/2014/main" id="{F450EBA0-0CE7-9508-778A-87C5E60DA376}"/>
              </a:ext>
            </a:extLst>
          </p:cNvPr>
          <p:cNvSpPr txBox="1"/>
          <p:nvPr/>
        </p:nvSpPr>
        <p:spPr>
          <a:xfrm>
            <a:off x="647699" y="2234692"/>
            <a:ext cx="4122421" cy="2617326"/>
          </a:xfrm>
          <a:prstGeom prst="rect">
            <a:avLst/>
          </a:prstGeom>
          <a:noFill/>
        </p:spPr>
        <p:txBody>
          <a:bodyPr wrap="square" lIns="91440" tIns="0" rIns="91440" bIns="0" anchor="t">
            <a:noAutofit/>
          </a:bodyPr>
          <a:lstStyle/>
          <a:p>
            <a:r>
              <a:rPr lang="en-US" sz="2800" dirty="0">
                <a:solidFill>
                  <a:schemeClr val="accent3"/>
                </a:solidFill>
                <a:effectLst/>
                <a:latin typeface="+mj-lt"/>
                <a:ea typeface="Open Sans ExtraBold"/>
                <a:cs typeface="Open Sans ExtraBold"/>
              </a:rPr>
              <a:t>Transforming ∆ into </a:t>
            </a:r>
            <a:r>
              <a:rPr lang="el-GR" sz="2800" b="1" dirty="0">
                <a:solidFill>
                  <a:srgbClr val="C00000"/>
                </a:solidFill>
                <a:latin typeface="+mj-lt"/>
                <a:ea typeface="Open Sans ExtraBold"/>
                <a:cs typeface="Open Sans ExtraBold"/>
              </a:rPr>
              <a:t>α</a:t>
            </a:r>
            <a:r>
              <a:rPr lang="en-US" sz="2800" b="1" dirty="0">
                <a:solidFill>
                  <a:schemeClr val="accent3"/>
                </a:solidFill>
                <a:latin typeface="+mj-lt"/>
                <a:ea typeface="Open Sans ExtraBold"/>
                <a:cs typeface="Open Sans ExtraBold"/>
              </a:rPr>
              <a:t>:</a:t>
            </a:r>
            <a:r>
              <a:rPr lang="en-US" sz="2800" dirty="0">
                <a:solidFill>
                  <a:schemeClr val="accent3"/>
                </a:solidFill>
                <a:latin typeface="Open Sans ExtraBold"/>
                <a:ea typeface="Open Sans ExtraBold"/>
                <a:cs typeface="Open Sans ExtraBold"/>
              </a:rPr>
              <a:t> </a:t>
            </a:r>
            <a:endParaRPr lang="en-US" sz="2800" dirty="0">
              <a:solidFill>
                <a:schemeClr val="accent3"/>
              </a:solidFill>
              <a:effectLst/>
              <a:latin typeface="Open Sans ExtraBold" panose="020B0906030804020204" pitchFamily="34" charset="0"/>
              <a:ea typeface="Open Sans ExtraBold" panose="020B0906030804020204" pitchFamily="34" charset="0"/>
              <a:cs typeface="Open Sans ExtraBold" panose="020B0906030804020204" pitchFamily="34" charset="0"/>
            </a:endParaRPr>
          </a:p>
          <a:p>
            <a:pPr>
              <a:spcBef>
                <a:spcPts val="600"/>
              </a:spcBef>
            </a:pPr>
            <a:r>
              <a:rPr lang="en-US" sz="2800" dirty="0">
                <a:solidFill>
                  <a:schemeClr val="bg1"/>
                </a:solidFill>
                <a:ea typeface="Open Sans bold" panose="020B0806030504020204" pitchFamily="34" charset="0"/>
                <a:cs typeface="Open Sans bold" panose="020B0806030504020204" pitchFamily="34" charset="0"/>
              </a:rPr>
              <a:t>The Macro Trends Shaping the Future of Business &amp; Real Estate</a:t>
            </a:r>
            <a:endParaRPr lang="en-US" sz="2800" dirty="0">
              <a:solidFill>
                <a:schemeClr val="bg1"/>
              </a:solidFill>
              <a:effectLst/>
              <a:ea typeface="Open Sans bold" panose="020B0806030504020204" pitchFamily="34" charset="0"/>
              <a:cs typeface="Open Sans bold" panose="020B0806030504020204" pitchFamily="34" charset="0"/>
            </a:endParaRPr>
          </a:p>
        </p:txBody>
      </p:sp>
      <p:sp>
        <p:nvSpPr>
          <p:cNvPr id="8" name="TextBox 7">
            <a:extLst>
              <a:ext uri="{FF2B5EF4-FFF2-40B4-BE49-F238E27FC236}">
                <a16:creationId xmlns:a16="http://schemas.microsoft.com/office/drawing/2014/main" id="{9AC16BE1-F857-C4F2-900B-461B11FC763A}"/>
              </a:ext>
            </a:extLst>
          </p:cNvPr>
          <p:cNvSpPr txBox="1"/>
          <p:nvPr/>
        </p:nvSpPr>
        <p:spPr>
          <a:xfrm>
            <a:off x="647699" y="4560034"/>
            <a:ext cx="5120640" cy="480131"/>
          </a:xfrm>
          <a:prstGeom prst="rect">
            <a:avLst/>
          </a:prstGeom>
          <a:noFill/>
        </p:spPr>
        <p:txBody>
          <a:bodyPr wrap="square" lIns="91440" tIns="0" rIns="91440" bIns="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800" b="0" i="0" u="none" strike="noStrike" kern="1200" cap="none" spc="0" normalizeH="0" baseline="0" noProof="0" dirty="0">
              <a:ln>
                <a:noFill/>
              </a:ln>
              <a:solidFill>
                <a:schemeClr val="accent1"/>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1"/>
                </a:solidFill>
                <a:ea typeface="Open Sans Semibold" panose="020B0606030504020204" pitchFamily="34" charset="0"/>
                <a:cs typeface="Open Sans Semibold" panose="020B0606030504020204" pitchFamily="34" charset="0"/>
              </a:rPr>
              <a:t>March 18</a:t>
            </a:r>
            <a:r>
              <a:rPr kumimoji="0" lang="en-US" b="1" i="0" u="none" strike="noStrike" kern="1200" cap="none" spc="0" normalizeH="0" baseline="0" noProof="0" dirty="0">
                <a:ln>
                  <a:noFill/>
                </a:ln>
                <a:solidFill>
                  <a:schemeClr val="accent1"/>
                </a:solidFill>
                <a:effectLst/>
                <a:uLnTx/>
                <a:uFillTx/>
                <a:ea typeface="Open Sans Semibold" panose="020B0606030504020204" pitchFamily="34" charset="0"/>
                <a:cs typeface="Open Sans Semibold" panose="020B0606030504020204" pitchFamily="34" charset="0"/>
              </a:rPr>
              <a:t> | Detroit</a:t>
            </a:r>
          </a:p>
        </p:txBody>
      </p:sp>
    </p:spTree>
    <p:extLst>
      <p:ext uri="{BB962C8B-B14F-4D97-AF65-F5344CB8AC3E}">
        <p14:creationId xmlns:p14="http://schemas.microsoft.com/office/powerpoint/2010/main" val="262760039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12E4B-4792-038E-BD2C-445443E7225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A7AB1E9-C310-3350-7872-931B60FC7904}"/>
              </a:ext>
            </a:extLst>
          </p:cNvPr>
          <p:cNvSpPr>
            <a:spLocks noGrp="1"/>
          </p:cNvSpPr>
          <p:nvPr>
            <p:ph type="title"/>
          </p:nvPr>
        </p:nvSpPr>
        <p:spPr/>
        <p:txBody>
          <a:bodyPr/>
          <a:lstStyle/>
          <a:p>
            <a:r>
              <a:rPr lang="en-US" sz="3000" dirty="0">
                <a:solidFill>
                  <a:srgbClr val="1C54F4"/>
                </a:solidFill>
              </a:rPr>
              <a:t>The pace of scaling in AI in historically unprecedented</a:t>
            </a:r>
          </a:p>
        </p:txBody>
      </p:sp>
      <p:sp>
        <p:nvSpPr>
          <p:cNvPr id="6" name="Footer Placeholder 5">
            <a:extLst>
              <a:ext uri="{FF2B5EF4-FFF2-40B4-BE49-F238E27FC236}">
                <a16:creationId xmlns:a16="http://schemas.microsoft.com/office/drawing/2014/main" id="{81E1AC40-A39C-8CC1-9384-9DB93E94C786}"/>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CCCDD5">
                    <a:lumMod val="50000"/>
                  </a:srgbClr>
                </a:solidFill>
                <a:effectLst/>
                <a:uLnTx/>
                <a:uFillTx/>
                <a:latin typeface="Open Sans"/>
                <a:ea typeface="+mn-ea"/>
                <a:cs typeface="+mn-cs"/>
              </a:rPr>
              <a:t>Colliers</a:t>
            </a:r>
          </a:p>
        </p:txBody>
      </p:sp>
      <p:sp>
        <p:nvSpPr>
          <p:cNvPr id="7" name="Slide Number Placeholder 6">
            <a:extLst>
              <a:ext uri="{FF2B5EF4-FFF2-40B4-BE49-F238E27FC236}">
                <a16:creationId xmlns:a16="http://schemas.microsoft.com/office/drawing/2014/main" id="{505B49B9-7C66-3011-4059-4B89B0C37311}"/>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US" sz="1050" b="1" i="0" u="none" strike="noStrike" kern="1200" cap="none" spc="0" normalizeH="0" baseline="0" noProof="0" smtClean="0">
                <a:ln>
                  <a:noFill/>
                </a:ln>
                <a:solidFill>
                  <a:srgbClr val="1C54F4"/>
                </a:solidFill>
                <a:effectLst/>
                <a:uLnTx/>
                <a:uFillTx/>
                <a:latin typeface="Open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050" b="1" i="0" u="none" strike="noStrike" kern="1200" cap="none" spc="0" normalizeH="0" baseline="0" noProof="0">
              <a:ln>
                <a:noFill/>
              </a:ln>
              <a:solidFill>
                <a:srgbClr val="1C54F4"/>
              </a:solidFill>
              <a:effectLst/>
              <a:uLnTx/>
              <a:uFillTx/>
              <a:latin typeface="Open Sans"/>
              <a:ea typeface="+mn-ea"/>
              <a:cs typeface="+mn-cs"/>
            </a:endParaRPr>
          </a:p>
        </p:txBody>
      </p:sp>
      <p:sp>
        <p:nvSpPr>
          <p:cNvPr id="5" name="Text Placeholder 4">
            <a:extLst>
              <a:ext uri="{FF2B5EF4-FFF2-40B4-BE49-F238E27FC236}">
                <a16:creationId xmlns:a16="http://schemas.microsoft.com/office/drawing/2014/main" id="{45CC345C-2533-81A0-5EF3-971B378F6F3A}"/>
              </a:ext>
            </a:extLst>
          </p:cNvPr>
          <p:cNvSpPr>
            <a:spLocks noGrp="1"/>
          </p:cNvSpPr>
          <p:nvPr>
            <p:ph type="body" sz="quarter" idx="4294967295"/>
          </p:nvPr>
        </p:nvSpPr>
        <p:spPr>
          <a:xfrm>
            <a:off x="10367858" y="6532922"/>
            <a:ext cx="2101287" cy="153355"/>
          </a:xfrm>
        </p:spPr>
        <p:txBody>
          <a:bodyPr/>
          <a:lstStyle/>
          <a:p>
            <a:r>
              <a:rPr lang="en-US" sz="800" i="1" dirty="0">
                <a:latin typeface="Open Sans Light"/>
              </a:rPr>
              <a:t>Source: Ark Invest</a:t>
            </a:r>
          </a:p>
        </p:txBody>
      </p:sp>
      <p:sp>
        <p:nvSpPr>
          <p:cNvPr id="14" name="TextBox 13">
            <a:extLst>
              <a:ext uri="{FF2B5EF4-FFF2-40B4-BE49-F238E27FC236}">
                <a16:creationId xmlns:a16="http://schemas.microsoft.com/office/drawing/2014/main" id="{D59B09E9-9700-7953-CA25-B378582EA98F}"/>
              </a:ext>
            </a:extLst>
          </p:cNvPr>
          <p:cNvSpPr txBox="1"/>
          <p:nvPr/>
        </p:nvSpPr>
        <p:spPr>
          <a:xfrm>
            <a:off x="1209174" y="1858879"/>
            <a:ext cx="3561348" cy="3645569"/>
          </a:xfrm>
          <a:prstGeom prst="rect">
            <a:avLst/>
          </a:prstGeom>
          <a:solidFill>
            <a:schemeClr val="accent1"/>
          </a:solidFill>
        </p:spPr>
        <p:txBody>
          <a:bodyPr wrap="square" anchor="ctr">
            <a:noAutofit/>
          </a:bodyPr>
          <a:lstStyle/>
          <a:p>
            <a:pPr algn="ctr"/>
            <a:endParaRPr lang="en-US" sz="2000" dirty="0">
              <a:solidFill>
                <a:schemeClr val="bg1"/>
              </a:solidFill>
            </a:endParaRPr>
          </a:p>
        </p:txBody>
      </p:sp>
      <p:sp>
        <p:nvSpPr>
          <p:cNvPr id="15" name="TextBox 14">
            <a:extLst>
              <a:ext uri="{FF2B5EF4-FFF2-40B4-BE49-F238E27FC236}">
                <a16:creationId xmlns:a16="http://schemas.microsoft.com/office/drawing/2014/main" id="{A4F84E1A-6A9C-0D08-BAD7-0D8EC036FE6E}"/>
              </a:ext>
            </a:extLst>
          </p:cNvPr>
          <p:cNvSpPr txBox="1"/>
          <p:nvPr/>
        </p:nvSpPr>
        <p:spPr>
          <a:xfrm>
            <a:off x="7064542" y="1858878"/>
            <a:ext cx="3561348" cy="3645569"/>
          </a:xfrm>
          <a:prstGeom prst="rect">
            <a:avLst/>
          </a:prstGeom>
          <a:solidFill>
            <a:schemeClr val="accent1"/>
          </a:solidFill>
        </p:spPr>
        <p:txBody>
          <a:bodyPr wrap="square" anchor="ctr">
            <a:noAutofit/>
          </a:bodyPr>
          <a:lstStyle/>
          <a:p>
            <a:pPr algn="ctr"/>
            <a:endParaRPr lang="en-US" sz="2000" dirty="0">
              <a:solidFill>
                <a:schemeClr val="bg1"/>
              </a:solidFill>
            </a:endParaRPr>
          </a:p>
        </p:txBody>
      </p:sp>
      <p:sp>
        <p:nvSpPr>
          <p:cNvPr id="17" name="TextBox 16">
            <a:extLst>
              <a:ext uri="{FF2B5EF4-FFF2-40B4-BE49-F238E27FC236}">
                <a16:creationId xmlns:a16="http://schemas.microsoft.com/office/drawing/2014/main" id="{B6E1B89D-1942-71A0-77C3-186FAE008CF4}"/>
              </a:ext>
            </a:extLst>
          </p:cNvPr>
          <p:cNvSpPr txBox="1"/>
          <p:nvPr/>
        </p:nvSpPr>
        <p:spPr>
          <a:xfrm>
            <a:off x="1261814" y="1914844"/>
            <a:ext cx="3508708" cy="369332"/>
          </a:xfrm>
          <a:prstGeom prst="rect">
            <a:avLst/>
          </a:prstGeom>
          <a:noFill/>
        </p:spPr>
        <p:txBody>
          <a:bodyPr wrap="square">
            <a:spAutoFit/>
          </a:bodyPr>
          <a:lstStyle/>
          <a:p>
            <a:pPr algn="ctr"/>
            <a:r>
              <a:rPr kumimoji="0" lang="en-US" altLang="en-US" sz="1800" b="0" i="0" u="none" strike="noStrike" cap="none" normalizeH="0" baseline="0" dirty="0">
                <a:ln>
                  <a:noFill/>
                </a:ln>
                <a:solidFill>
                  <a:schemeClr val="bg1"/>
                </a:solidFill>
                <a:effectLst/>
                <a:latin typeface="Arial" panose="020B0604020202020204" pitchFamily="34" charset="0"/>
              </a:rPr>
              <a:t>AI's coding ability increase </a:t>
            </a:r>
            <a:endParaRPr lang="en-US" dirty="0"/>
          </a:p>
        </p:txBody>
      </p:sp>
      <p:sp>
        <p:nvSpPr>
          <p:cNvPr id="19" name="TextBox 18">
            <a:extLst>
              <a:ext uri="{FF2B5EF4-FFF2-40B4-BE49-F238E27FC236}">
                <a16:creationId xmlns:a16="http://schemas.microsoft.com/office/drawing/2014/main" id="{9A5650D3-E52C-A114-0CB5-7021AFE45B64}"/>
              </a:ext>
            </a:extLst>
          </p:cNvPr>
          <p:cNvSpPr txBox="1"/>
          <p:nvPr/>
        </p:nvSpPr>
        <p:spPr>
          <a:xfrm>
            <a:off x="7301664" y="1914844"/>
            <a:ext cx="6253412" cy="369332"/>
          </a:xfrm>
          <a:prstGeom prst="rect">
            <a:avLst/>
          </a:prstGeom>
          <a:noFill/>
        </p:spPr>
        <p:txBody>
          <a:bodyPr wrap="square">
            <a:spAutoFit/>
          </a:bodyPr>
          <a:lstStyle/>
          <a:p>
            <a:r>
              <a:rPr kumimoji="0" lang="en-US" altLang="en-US" sz="1800" b="0" i="0" u="none" strike="noStrike" cap="none" normalizeH="0" baseline="0" dirty="0">
                <a:ln>
                  <a:noFill/>
                </a:ln>
                <a:solidFill>
                  <a:schemeClr val="bg1"/>
                </a:solidFill>
                <a:effectLst/>
                <a:latin typeface="Arial" panose="020B0604020202020204" pitchFamily="34" charset="0"/>
              </a:rPr>
              <a:t>Drug target hypothesis testing </a:t>
            </a:r>
            <a:endParaRPr lang="en-US" dirty="0"/>
          </a:p>
        </p:txBody>
      </p:sp>
      <p:graphicFrame>
        <p:nvGraphicFramePr>
          <p:cNvPr id="20" name="Chart 19">
            <a:extLst>
              <a:ext uri="{FF2B5EF4-FFF2-40B4-BE49-F238E27FC236}">
                <a16:creationId xmlns:a16="http://schemas.microsoft.com/office/drawing/2014/main" id="{9B88B3BD-A01F-08BF-438E-3EFAAC499D78}"/>
              </a:ext>
            </a:extLst>
          </p:cNvPr>
          <p:cNvGraphicFramePr>
            <a:graphicFrameLocks/>
          </p:cNvGraphicFramePr>
          <p:nvPr>
            <p:extLst>
              <p:ext uri="{D42A27DB-BD31-4B8C-83A1-F6EECF244321}">
                <p14:modId xmlns:p14="http://schemas.microsoft.com/office/powerpoint/2010/main" val="1241218472"/>
              </p:ext>
            </p:extLst>
          </p:nvPr>
        </p:nvGraphicFramePr>
        <p:xfrm>
          <a:off x="1566110" y="2406316"/>
          <a:ext cx="2672237"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Chart 21">
            <a:extLst>
              <a:ext uri="{FF2B5EF4-FFF2-40B4-BE49-F238E27FC236}">
                <a16:creationId xmlns:a16="http://schemas.microsoft.com/office/drawing/2014/main" id="{9B88B3BD-A01F-08BF-438E-3EFAAC499D78}"/>
              </a:ext>
            </a:extLst>
          </p:cNvPr>
          <p:cNvGraphicFramePr>
            <a:graphicFrameLocks/>
          </p:cNvGraphicFramePr>
          <p:nvPr>
            <p:extLst>
              <p:ext uri="{D42A27DB-BD31-4B8C-83A1-F6EECF244321}">
                <p14:modId xmlns:p14="http://schemas.microsoft.com/office/powerpoint/2010/main" val="3387744642"/>
              </p:ext>
            </p:extLst>
          </p:nvPr>
        </p:nvGraphicFramePr>
        <p:xfrm>
          <a:off x="7581286" y="2315167"/>
          <a:ext cx="2672237"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24" name="TextBox 23">
            <a:extLst>
              <a:ext uri="{FF2B5EF4-FFF2-40B4-BE49-F238E27FC236}">
                <a16:creationId xmlns:a16="http://schemas.microsoft.com/office/drawing/2014/main" id="{01B206B7-EDA4-C01F-3427-11AAF7F61AC8}"/>
              </a:ext>
            </a:extLst>
          </p:cNvPr>
          <p:cNvSpPr txBox="1"/>
          <p:nvPr/>
        </p:nvSpPr>
        <p:spPr>
          <a:xfrm>
            <a:off x="5279111" y="6188400"/>
            <a:ext cx="6776786" cy="230832"/>
          </a:xfrm>
          <a:prstGeom prst="rect">
            <a:avLst/>
          </a:prstGeom>
          <a:noFill/>
        </p:spPr>
        <p:txBody>
          <a:bodyPr wrap="square">
            <a:spAutoFit/>
          </a:bodyPr>
          <a:lstStyle/>
          <a:p>
            <a:pPr algn="r"/>
            <a:r>
              <a:rPr lang="en-US" sz="900" i="1" dirty="0">
                <a:solidFill>
                  <a:schemeClr val="accent1"/>
                </a:solidFill>
                <a:latin typeface="Open Sans Light"/>
              </a:rPr>
              <a:t>Source: Ark Invest</a:t>
            </a:r>
          </a:p>
        </p:txBody>
      </p:sp>
    </p:spTree>
    <p:custDataLst>
      <p:custData r:id="rId1"/>
      <p:custData r:id="rId2"/>
    </p:custDataLst>
    <p:extLst>
      <p:ext uri="{BB962C8B-B14F-4D97-AF65-F5344CB8AC3E}">
        <p14:creationId xmlns:p14="http://schemas.microsoft.com/office/powerpoint/2010/main" val="442056991"/>
      </p:ext>
    </p:extLst>
  </p:cSld>
  <p:clrMapOvr>
    <a:masterClrMapping/>
  </p:clrMapOvr>
  <p:transition spd="slow">
    <p:push dir="u"/>
  </p:transition>
  <p:extLst>
    <p:ext uri="{6950BFC3-D8DA-4A85-94F7-54DA5524770B}">
      <p188:commentRel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E0F30-0680-2567-4175-6E73585707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933E2B-AB96-3434-0DC0-B6A1929A4139}"/>
              </a:ext>
            </a:extLst>
          </p:cNvPr>
          <p:cNvSpPr>
            <a:spLocks noGrp="1"/>
          </p:cNvSpPr>
          <p:nvPr>
            <p:ph type="title"/>
          </p:nvPr>
        </p:nvSpPr>
        <p:spPr/>
        <p:txBody>
          <a:bodyPr/>
          <a:lstStyle/>
          <a:p>
            <a:r>
              <a:rPr lang="en-US" sz="3000" dirty="0">
                <a:solidFill>
                  <a:srgbClr val="1C54F4"/>
                </a:solidFill>
              </a:rPr>
              <a:t>The pace of scaling in AI in historically unprecedented</a:t>
            </a:r>
          </a:p>
        </p:txBody>
      </p:sp>
      <p:sp>
        <p:nvSpPr>
          <p:cNvPr id="6" name="Footer Placeholder 5">
            <a:extLst>
              <a:ext uri="{FF2B5EF4-FFF2-40B4-BE49-F238E27FC236}">
                <a16:creationId xmlns:a16="http://schemas.microsoft.com/office/drawing/2014/main" id="{C0EC5F19-50D2-F81E-9DE5-DC3659F2CCF0}"/>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CCCDD5">
                    <a:lumMod val="50000"/>
                  </a:srgbClr>
                </a:solidFill>
                <a:effectLst/>
                <a:uLnTx/>
                <a:uFillTx/>
                <a:latin typeface="Open Sans"/>
                <a:ea typeface="+mn-ea"/>
                <a:cs typeface="+mn-cs"/>
              </a:rPr>
              <a:t>Colliers</a:t>
            </a:r>
          </a:p>
        </p:txBody>
      </p:sp>
      <p:sp>
        <p:nvSpPr>
          <p:cNvPr id="7" name="Slide Number Placeholder 6">
            <a:extLst>
              <a:ext uri="{FF2B5EF4-FFF2-40B4-BE49-F238E27FC236}">
                <a16:creationId xmlns:a16="http://schemas.microsoft.com/office/drawing/2014/main" id="{CAE0564A-5F71-1198-59B2-2ABC13927FF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US" sz="1050" b="1" i="0" u="none" strike="noStrike" kern="1200" cap="none" spc="0" normalizeH="0" baseline="0" noProof="0" smtClean="0">
                <a:ln>
                  <a:noFill/>
                </a:ln>
                <a:solidFill>
                  <a:srgbClr val="1C54F4"/>
                </a:solidFill>
                <a:effectLst/>
                <a:uLnTx/>
                <a:uFillTx/>
                <a:latin typeface="Open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050" b="1" i="0" u="none" strike="noStrike" kern="1200" cap="none" spc="0" normalizeH="0" baseline="0" noProof="0">
              <a:ln>
                <a:noFill/>
              </a:ln>
              <a:solidFill>
                <a:srgbClr val="1C54F4"/>
              </a:solidFill>
              <a:effectLst/>
              <a:uLnTx/>
              <a:uFillTx/>
              <a:latin typeface="Open Sans"/>
              <a:ea typeface="+mn-ea"/>
              <a:cs typeface="+mn-cs"/>
            </a:endParaRPr>
          </a:p>
        </p:txBody>
      </p:sp>
      <p:sp>
        <p:nvSpPr>
          <p:cNvPr id="5" name="Text Placeholder 4">
            <a:extLst>
              <a:ext uri="{FF2B5EF4-FFF2-40B4-BE49-F238E27FC236}">
                <a16:creationId xmlns:a16="http://schemas.microsoft.com/office/drawing/2014/main" id="{A344F05F-E0FC-3D20-5905-A50A5292A470}"/>
              </a:ext>
            </a:extLst>
          </p:cNvPr>
          <p:cNvSpPr>
            <a:spLocks noGrp="1"/>
          </p:cNvSpPr>
          <p:nvPr>
            <p:ph type="body" sz="quarter" idx="4294967295"/>
          </p:nvPr>
        </p:nvSpPr>
        <p:spPr>
          <a:xfrm>
            <a:off x="10367858" y="6532922"/>
            <a:ext cx="2101287" cy="153355"/>
          </a:xfrm>
        </p:spPr>
        <p:txBody>
          <a:bodyPr/>
          <a:lstStyle/>
          <a:p>
            <a:r>
              <a:rPr lang="en-US" sz="800" i="1" dirty="0">
                <a:latin typeface="Open Sans Light"/>
              </a:rPr>
              <a:t>Source: Ark Invest</a:t>
            </a:r>
          </a:p>
        </p:txBody>
      </p:sp>
      <p:pic>
        <p:nvPicPr>
          <p:cNvPr id="11" name="Picture 10">
            <a:extLst>
              <a:ext uri="{FF2B5EF4-FFF2-40B4-BE49-F238E27FC236}">
                <a16:creationId xmlns:a16="http://schemas.microsoft.com/office/drawing/2014/main" id="{6CFA1E32-2611-8BCF-E9DC-8501C32C0880}"/>
              </a:ext>
            </a:extLst>
          </p:cNvPr>
          <p:cNvPicPr>
            <a:picLocks noChangeAspect="1"/>
          </p:cNvPicPr>
          <p:nvPr/>
        </p:nvPicPr>
        <p:blipFill>
          <a:blip r:embed="rId6"/>
          <a:stretch>
            <a:fillRect/>
          </a:stretch>
        </p:blipFill>
        <p:spPr>
          <a:xfrm>
            <a:off x="3120489" y="1504800"/>
            <a:ext cx="5764831" cy="4412338"/>
          </a:xfrm>
          <a:prstGeom prst="rect">
            <a:avLst/>
          </a:prstGeom>
          <a:solidFill>
            <a:schemeClr val="accent1"/>
          </a:solidFill>
          <a:ln w="19050">
            <a:solidFill>
              <a:schemeClr val="accent1"/>
            </a:solidFill>
          </a:ln>
        </p:spPr>
      </p:pic>
    </p:spTree>
    <p:custDataLst>
      <p:custData r:id="rId1"/>
      <p:custData r:id="rId2"/>
    </p:custDataLst>
    <p:extLst>
      <p:ext uri="{BB962C8B-B14F-4D97-AF65-F5344CB8AC3E}">
        <p14:creationId xmlns:p14="http://schemas.microsoft.com/office/powerpoint/2010/main" val="3273873977"/>
      </p:ext>
    </p:extLst>
  </p:cSld>
  <p:clrMapOvr>
    <a:masterClrMapping/>
  </p:clrMapOvr>
  <p:transition spd="slow">
    <p:push dir="u"/>
  </p:transition>
  <p:extLst>
    <p:ext uri="{6950BFC3-D8DA-4A85-94F7-54DA5524770B}">
      <p188:commentRel xmlns:p188="http://schemas.microsoft.com/office/powerpoint/2018/8/main" r:id="rId5"/>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8381D-158D-F4FC-D9F5-8C653A7F2F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78C8588-E3D7-F820-3C7F-3CED48CA31DF}"/>
              </a:ext>
            </a:extLst>
          </p:cNvPr>
          <p:cNvSpPr>
            <a:spLocks noGrp="1"/>
          </p:cNvSpPr>
          <p:nvPr>
            <p:ph type="title"/>
          </p:nvPr>
        </p:nvSpPr>
        <p:spPr/>
        <p:txBody>
          <a:bodyPr/>
          <a:lstStyle/>
          <a:p>
            <a:r>
              <a:rPr lang="en-US" sz="3000" dirty="0">
                <a:solidFill>
                  <a:srgbClr val="1C54F4"/>
                </a:solidFill>
              </a:rPr>
              <a:t>The global market for AI is exploding</a:t>
            </a:r>
          </a:p>
        </p:txBody>
      </p:sp>
      <p:sp>
        <p:nvSpPr>
          <p:cNvPr id="6" name="Footer Placeholder 5">
            <a:extLst>
              <a:ext uri="{FF2B5EF4-FFF2-40B4-BE49-F238E27FC236}">
                <a16:creationId xmlns:a16="http://schemas.microsoft.com/office/drawing/2014/main" id="{6AA3C446-6E2A-622A-FFDF-336795B34A92}"/>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CCCDD5">
                    <a:lumMod val="50000"/>
                  </a:srgbClr>
                </a:solidFill>
                <a:effectLst/>
                <a:uLnTx/>
                <a:uFillTx/>
                <a:latin typeface="Open Sans"/>
                <a:ea typeface="+mn-ea"/>
                <a:cs typeface="+mn-cs"/>
              </a:rPr>
              <a:t>Colliers</a:t>
            </a:r>
          </a:p>
        </p:txBody>
      </p:sp>
      <p:sp>
        <p:nvSpPr>
          <p:cNvPr id="7" name="Slide Number Placeholder 6">
            <a:extLst>
              <a:ext uri="{FF2B5EF4-FFF2-40B4-BE49-F238E27FC236}">
                <a16:creationId xmlns:a16="http://schemas.microsoft.com/office/drawing/2014/main" id="{DC5FA51B-1123-CFEA-F675-A8B46D5BEAF9}"/>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US" sz="1050" b="1" i="0" u="none" strike="noStrike" kern="1200" cap="none" spc="0" normalizeH="0" baseline="0" noProof="0" smtClean="0">
                <a:ln>
                  <a:noFill/>
                </a:ln>
                <a:solidFill>
                  <a:srgbClr val="1C54F4"/>
                </a:solidFill>
                <a:effectLst/>
                <a:uLnTx/>
                <a:uFillTx/>
                <a:latin typeface="Open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050" b="1" i="0" u="none" strike="noStrike" kern="1200" cap="none" spc="0" normalizeH="0" baseline="0" noProof="0">
              <a:ln>
                <a:noFill/>
              </a:ln>
              <a:solidFill>
                <a:srgbClr val="1C54F4"/>
              </a:solidFill>
              <a:effectLst/>
              <a:uLnTx/>
              <a:uFillTx/>
              <a:latin typeface="Open Sans"/>
              <a:ea typeface="+mn-ea"/>
              <a:cs typeface="+mn-cs"/>
            </a:endParaRPr>
          </a:p>
        </p:txBody>
      </p:sp>
      <p:sp>
        <p:nvSpPr>
          <p:cNvPr id="5" name="Text Placeholder 4">
            <a:extLst>
              <a:ext uri="{FF2B5EF4-FFF2-40B4-BE49-F238E27FC236}">
                <a16:creationId xmlns:a16="http://schemas.microsoft.com/office/drawing/2014/main" id="{B70B0EFC-D764-4E09-9553-01CEA4BE570B}"/>
              </a:ext>
            </a:extLst>
          </p:cNvPr>
          <p:cNvSpPr>
            <a:spLocks noGrp="1"/>
          </p:cNvSpPr>
          <p:nvPr>
            <p:ph type="body" sz="quarter" idx="4294967295"/>
          </p:nvPr>
        </p:nvSpPr>
        <p:spPr>
          <a:xfrm>
            <a:off x="9441426" y="6437313"/>
            <a:ext cx="2101287" cy="153355"/>
          </a:xfrm>
        </p:spPr>
        <p:txBody>
          <a:bodyPr/>
          <a:lstStyle/>
          <a:p>
            <a:r>
              <a:rPr lang="en-US" sz="800" i="1" dirty="0">
                <a:latin typeface="Open Sans Light"/>
              </a:rPr>
              <a:t>Source: Statista</a:t>
            </a:r>
          </a:p>
        </p:txBody>
      </p:sp>
      <p:pic>
        <p:nvPicPr>
          <p:cNvPr id="4" name="Picture 3">
            <a:extLst>
              <a:ext uri="{FF2B5EF4-FFF2-40B4-BE49-F238E27FC236}">
                <a16:creationId xmlns:a16="http://schemas.microsoft.com/office/drawing/2014/main" id="{CA76A853-D2DA-6722-D70A-B1FB9189F1E8}"/>
              </a:ext>
            </a:extLst>
          </p:cNvPr>
          <p:cNvPicPr>
            <a:picLocks noChangeAspect="1"/>
          </p:cNvPicPr>
          <p:nvPr/>
        </p:nvPicPr>
        <p:blipFill>
          <a:blip r:embed="rId6"/>
          <a:stretch>
            <a:fillRect/>
          </a:stretch>
        </p:blipFill>
        <p:spPr>
          <a:xfrm>
            <a:off x="2009274" y="1453652"/>
            <a:ext cx="7539980" cy="4811983"/>
          </a:xfrm>
          <a:prstGeom prst="rect">
            <a:avLst/>
          </a:prstGeom>
        </p:spPr>
      </p:pic>
      <p:sp>
        <p:nvSpPr>
          <p:cNvPr id="9" name="TextBox 8">
            <a:extLst>
              <a:ext uri="{FF2B5EF4-FFF2-40B4-BE49-F238E27FC236}">
                <a16:creationId xmlns:a16="http://schemas.microsoft.com/office/drawing/2014/main" id="{42C8FEA1-6748-834B-5AEF-772607BD0F75}"/>
              </a:ext>
            </a:extLst>
          </p:cNvPr>
          <p:cNvSpPr txBox="1"/>
          <p:nvPr/>
        </p:nvSpPr>
        <p:spPr>
          <a:xfrm>
            <a:off x="4094343" y="1938539"/>
            <a:ext cx="319782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1C54F4"/>
                </a:solidFill>
                <a:latin typeface="Open Sans"/>
              </a:rPr>
              <a:t>Value of the Global AI Market in $ Billions</a:t>
            </a:r>
            <a:endParaRPr kumimoji="0" lang="en-US" sz="1200" b="1" i="0" u="none" strike="noStrike" kern="1200" cap="none" spc="0" normalizeH="0" baseline="0" noProof="0" dirty="0">
              <a:ln>
                <a:noFill/>
              </a:ln>
              <a:solidFill>
                <a:srgbClr val="1C54F4"/>
              </a:solidFill>
              <a:effectLst/>
              <a:uLnTx/>
              <a:uFillTx/>
              <a:latin typeface="Open Sans"/>
              <a:ea typeface="+mn-ea"/>
              <a:cs typeface="+mn-cs"/>
            </a:endParaRPr>
          </a:p>
        </p:txBody>
      </p:sp>
    </p:spTree>
    <p:custDataLst>
      <p:custData r:id="rId1"/>
      <p:custData r:id="rId2"/>
    </p:custDataLst>
    <p:extLst>
      <p:ext uri="{BB962C8B-B14F-4D97-AF65-F5344CB8AC3E}">
        <p14:creationId xmlns:p14="http://schemas.microsoft.com/office/powerpoint/2010/main" val="1985634340"/>
      </p:ext>
    </p:extLst>
  </p:cSld>
  <p:clrMapOvr>
    <a:masterClrMapping/>
  </p:clrMapOvr>
  <p:transition spd="slow">
    <p:push dir="u"/>
  </p:transition>
  <p:extLst>
    <p:ext uri="{6950BFC3-D8DA-4A85-94F7-54DA5524770B}">
      <p188:commentRel xmlns:p188="http://schemas.microsoft.com/office/powerpoint/2018/8/main" r:id="rId5"/>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0C0B56-135F-D992-42E4-B8FC9D55483E}"/>
              </a:ext>
            </a:extLst>
          </p:cNvPr>
          <p:cNvSpPr>
            <a:spLocks noGrp="1"/>
          </p:cNvSpPr>
          <p:nvPr>
            <p:ph type="title"/>
          </p:nvPr>
        </p:nvSpPr>
        <p:spPr/>
        <p:txBody>
          <a:bodyPr/>
          <a:lstStyle/>
          <a:p>
            <a:r>
              <a:rPr lang="en-US" sz="3000" dirty="0">
                <a:solidFill>
                  <a:srgbClr val="1C54F4"/>
                </a:solidFill>
              </a:rPr>
              <a:t>Power demand is expected to grow between 3-6x over the next 6 years relative to what it has since 2000</a:t>
            </a:r>
          </a:p>
        </p:txBody>
      </p:sp>
      <p:sp>
        <p:nvSpPr>
          <p:cNvPr id="6" name="Footer Placeholder 5">
            <a:extLst>
              <a:ext uri="{FF2B5EF4-FFF2-40B4-BE49-F238E27FC236}">
                <a16:creationId xmlns:a16="http://schemas.microsoft.com/office/drawing/2014/main" id="{87380245-6B21-6962-86AB-4FCEF07CEBD5}"/>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CCCDD5">
                    <a:lumMod val="50000"/>
                  </a:srgbClr>
                </a:solidFill>
                <a:effectLst/>
                <a:uLnTx/>
                <a:uFillTx/>
                <a:latin typeface="Open Sans"/>
                <a:ea typeface="+mn-ea"/>
                <a:cs typeface="+mn-cs"/>
              </a:rPr>
              <a:t>Colliers</a:t>
            </a:r>
          </a:p>
        </p:txBody>
      </p:sp>
      <p:sp>
        <p:nvSpPr>
          <p:cNvPr id="7" name="Slide Number Placeholder 6">
            <a:extLst>
              <a:ext uri="{FF2B5EF4-FFF2-40B4-BE49-F238E27FC236}">
                <a16:creationId xmlns:a16="http://schemas.microsoft.com/office/drawing/2014/main" id="{38278047-1F18-31D8-A1F9-63FEC241352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US" sz="1050" b="1" i="0" u="none" strike="noStrike" kern="1200" cap="none" spc="0" normalizeH="0" baseline="0" noProof="0" smtClean="0">
                <a:ln>
                  <a:noFill/>
                </a:ln>
                <a:solidFill>
                  <a:srgbClr val="1C54F4"/>
                </a:solidFill>
                <a:effectLst/>
                <a:uLnTx/>
                <a:uFillTx/>
                <a:latin typeface="Open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050" b="1" i="0" u="none" strike="noStrike" kern="1200" cap="none" spc="0" normalizeH="0" baseline="0" noProof="0">
              <a:ln>
                <a:noFill/>
              </a:ln>
              <a:solidFill>
                <a:srgbClr val="1C54F4"/>
              </a:solidFill>
              <a:effectLst/>
              <a:uLnTx/>
              <a:uFillTx/>
              <a:latin typeface="Open Sans"/>
              <a:ea typeface="+mn-ea"/>
              <a:cs typeface="+mn-cs"/>
            </a:endParaRPr>
          </a:p>
        </p:txBody>
      </p:sp>
      <p:sp>
        <p:nvSpPr>
          <p:cNvPr id="5" name="Text Placeholder 4">
            <a:extLst>
              <a:ext uri="{FF2B5EF4-FFF2-40B4-BE49-F238E27FC236}">
                <a16:creationId xmlns:a16="http://schemas.microsoft.com/office/drawing/2014/main" id="{0DCF96DA-F97F-1EDF-F825-A59F9BB78E67}"/>
              </a:ext>
            </a:extLst>
          </p:cNvPr>
          <p:cNvSpPr>
            <a:spLocks noGrp="1"/>
          </p:cNvSpPr>
          <p:nvPr>
            <p:ph type="body" sz="quarter" idx="4294967295"/>
          </p:nvPr>
        </p:nvSpPr>
        <p:spPr>
          <a:xfrm>
            <a:off x="9441426" y="6437313"/>
            <a:ext cx="2101287" cy="153355"/>
          </a:xfrm>
        </p:spPr>
        <p:txBody>
          <a:bodyPr/>
          <a:lstStyle/>
          <a:p>
            <a:r>
              <a:rPr lang="en-US" sz="800" i="1">
                <a:latin typeface="Open Sans Light"/>
              </a:rPr>
              <a:t>Source: U.S. Energy Information Administration </a:t>
            </a:r>
          </a:p>
        </p:txBody>
      </p:sp>
      <p:pic>
        <p:nvPicPr>
          <p:cNvPr id="21" name="Picture 20">
            <a:extLst>
              <a:ext uri="{FF2B5EF4-FFF2-40B4-BE49-F238E27FC236}">
                <a16:creationId xmlns:a16="http://schemas.microsoft.com/office/drawing/2014/main" id="{10619B67-F9F6-4596-698D-F2F8D73A9A89}"/>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t="19625"/>
          <a:stretch/>
        </p:blipFill>
        <p:spPr>
          <a:xfrm>
            <a:off x="737535" y="2000300"/>
            <a:ext cx="4778011" cy="3556889"/>
          </a:xfrm>
          <a:prstGeom prst="rect">
            <a:avLst/>
          </a:prstGeom>
        </p:spPr>
      </p:pic>
      <p:pic>
        <p:nvPicPr>
          <p:cNvPr id="11" name="Picture 10">
            <a:extLst>
              <a:ext uri="{FF2B5EF4-FFF2-40B4-BE49-F238E27FC236}">
                <a16:creationId xmlns:a16="http://schemas.microsoft.com/office/drawing/2014/main" id="{3AE92C9F-F3C8-32E5-791B-45D96EEC166D}"/>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4700"/>
                    </a14:imgEffect>
                    <a14:imgEffect>
                      <a14:saturation sat="0"/>
                    </a14:imgEffect>
                  </a14:imgLayer>
                </a14:imgProps>
              </a:ext>
            </a:extLst>
          </a:blip>
          <a:stretch>
            <a:fillRect/>
          </a:stretch>
        </p:blipFill>
        <p:spPr>
          <a:xfrm>
            <a:off x="5650666" y="2161611"/>
            <a:ext cx="5703734" cy="3104564"/>
          </a:xfrm>
          <a:prstGeom prst="rect">
            <a:avLst/>
          </a:prstGeom>
        </p:spPr>
      </p:pic>
    </p:spTree>
    <p:custDataLst>
      <p:custData r:id="rId1"/>
      <p:custData r:id="rId2"/>
    </p:custDataLst>
    <p:extLst>
      <p:ext uri="{BB962C8B-B14F-4D97-AF65-F5344CB8AC3E}">
        <p14:creationId xmlns:p14="http://schemas.microsoft.com/office/powerpoint/2010/main" val="3203218953"/>
      </p:ext>
    </p:extLst>
  </p:cSld>
  <p:clrMapOvr>
    <a:masterClrMapping/>
  </p:clrMapOvr>
  <p:transition spd="slow">
    <p:push dir="u"/>
  </p:transition>
  <p:extLst>
    <p:ext uri="{6950BFC3-D8DA-4A85-94F7-54DA5524770B}">
      <p188:commentRel xmlns:p188="http://schemas.microsoft.com/office/powerpoint/2018/8/main" r:id="rId5"/>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F86A36-E383-88BE-167D-EE53D2BA4F20}"/>
              </a:ext>
            </a:extLst>
          </p:cNvPr>
          <p:cNvSpPr>
            <a:spLocks noGrp="1"/>
          </p:cNvSpPr>
          <p:nvPr>
            <p:ph type="title"/>
          </p:nvPr>
        </p:nvSpPr>
        <p:spPr/>
        <p:txBody>
          <a:bodyPr/>
          <a:lstStyle/>
          <a:p>
            <a:r>
              <a:rPr lang="en-US" dirty="0"/>
              <a:t>National Peak Demand Forecasted Growth has Tripled </a:t>
            </a:r>
          </a:p>
        </p:txBody>
      </p:sp>
      <p:sp>
        <p:nvSpPr>
          <p:cNvPr id="5" name="Text Placeholder 4">
            <a:extLst>
              <a:ext uri="{FF2B5EF4-FFF2-40B4-BE49-F238E27FC236}">
                <a16:creationId xmlns:a16="http://schemas.microsoft.com/office/drawing/2014/main" id="{24F7F26B-6D7C-A043-4823-79DEB01FCAB2}"/>
              </a:ext>
            </a:extLst>
          </p:cNvPr>
          <p:cNvSpPr>
            <a:spLocks noGrp="1"/>
          </p:cNvSpPr>
          <p:nvPr>
            <p:ph type="body" sz="quarter" idx="4294967295"/>
          </p:nvPr>
        </p:nvSpPr>
        <p:spPr>
          <a:xfrm>
            <a:off x="10266262" y="6342325"/>
            <a:ext cx="1319996" cy="180010"/>
          </a:xfrm>
        </p:spPr>
        <p:txBody>
          <a:bodyPr/>
          <a:lstStyle/>
          <a:p>
            <a:r>
              <a:rPr lang="en-US" sz="800" i="1">
                <a:latin typeface="Open Sans Light"/>
              </a:rPr>
              <a:t>Source: Grid Strategies, EIA	</a:t>
            </a:r>
          </a:p>
        </p:txBody>
      </p:sp>
      <p:sp>
        <p:nvSpPr>
          <p:cNvPr id="9" name="Footer Placeholder 2">
            <a:extLst>
              <a:ext uri="{FF2B5EF4-FFF2-40B4-BE49-F238E27FC236}">
                <a16:creationId xmlns:a16="http://schemas.microsoft.com/office/drawing/2014/main" id="{6BE1F5CF-9F62-12DF-4751-0FEE4B2DD11E}"/>
              </a:ext>
            </a:extLst>
          </p:cNvPr>
          <p:cNvSpPr>
            <a:spLocks noGrp="1"/>
          </p:cNvSpPr>
          <p:nvPr>
            <p:ph type="ftr" sz="quarter" idx="3"/>
          </p:nvPr>
        </p:nvSpPr>
        <p:spPr>
          <a:xfrm>
            <a:off x="6349104" y="248400"/>
            <a:ext cx="4636800" cy="180000"/>
          </a:xfrm>
        </p:spPr>
        <p:txBody>
          <a:bodyPr/>
          <a:lstStyle/>
          <a:p>
            <a:pPr algn="r"/>
            <a:r>
              <a:rPr lang="en-US"/>
              <a:t>Colliers</a:t>
            </a:r>
          </a:p>
        </p:txBody>
      </p:sp>
      <p:sp>
        <p:nvSpPr>
          <p:cNvPr id="10" name="Slide Number Placeholder 26">
            <a:extLst>
              <a:ext uri="{FF2B5EF4-FFF2-40B4-BE49-F238E27FC236}">
                <a16:creationId xmlns:a16="http://schemas.microsoft.com/office/drawing/2014/main" id="{7C4BBCF9-EA41-911D-D061-5E629AF4ACEE}"/>
              </a:ext>
            </a:extLst>
          </p:cNvPr>
          <p:cNvSpPr>
            <a:spLocks noGrp="1"/>
          </p:cNvSpPr>
          <p:nvPr>
            <p:ph type="sldNum" sz="quarter" idx="4"/>
          </p:nvPr>
        </p:nvSpPr>
        <p:spPr>
          <a:xfrm>
            <a:off x="11167200" y="248400"/>
            <a:ext cx="374400" cy="180000"/>
          </a:xfrm>
        </p:spPr>
        <p:txBody>
          <a:bodyPr/>
          <a:lstStyle/>
          <a:p>
            <a:fld id="{23AA811B-2EBD-4900-905E-5BE206449611}" type="slidenum">
              <a:rPr lang="en-US" smtClean="0"/>
              <a:pPr/>
              <a:t>14</a:t>
            </a:fld>
            <a:endParaRPr lang="en-US"/>
          </a:p>
        </p:txBody>
      </p:sp>
      <p:sp>
        <p:nvSpPr>
          <p:cNvPr id="4" name="TextBox 3">
            <a:extLst>
              <a:ext uri="{FF2B5EF4-FFF2-40B4-BE49-F238E27FC236}">
                <a16:creationId xmlns:a16="http://schemas.microsoft.com/office/drawing/2014/main" id="{FF8B0812-16A1-65A3-8E01-4BEB0BD90B6E}"/>
              </a:ext>
            </a:extLst>
          </p:cNvPr>
          <p:cNvSpPr txBox="1"/>
          <p:nvPr/>
        </p:nvSpPr>
        <p:spPr>
          <a:xfrm>
            <a:off x="6943346" y="2929689"/>
            <a:ext cx="3601560" cy="1835859"/>
          </a:xfrm>
          <a:prstGeom prst="rect">
            <a:avLst/>
          </a:prstGeom>
          <a:solidFill>
            <a:schemeClr val="accent1"/>
          </a:solidFill>
        </p:spPr>
        <p:txBody>
          <a:bodyPr wrap="square" anchor="ctr">
            <a:noAutofit/>
          </a:bodyPr>
          <a:lstStyle/>
          <a:p>
            <a:pPr algn="ctr"/>
            <a:r>
              <a:rPr lang="en-US" sz="2000" dirty="0">
                <a:solidFill>
                  <a:schemeClr val="bg1"/>
                </a:solidFill>
              </a:rPr>
              <a:t>“Power is the new labor.”</a:t>
            </a:r>
          </a:p>
        </p:txBody>
      </p:sp>
      <p:pic>
        <p:nvPicPr>
          <p:cNvPr id="6" name="Picture 5">
            <a:extLst>
              <a:ext uri="{FF2B5EF4-FFF2-40B4-BE49-F238E27FC236}">
                <a16:creationId xmlns:a16="http://schemas.microsoft.com/office/drawing/2014/main" id="{21FC8047-450D-F02C-7138-0B4011C2A4D0}"/>
              </a:ext>
            </a:extLst>
          </p:cNvPr>
          <p:cNvPicPr>
            <a:picLocks noChangeAspect="1"/>
          </p:cNvPicPr>
          <p:nvPr/>
        </p:nvPicPr>
        <p:blipFill>
          <a:blip r:embed="rId3"/>
          <a:stretch>
            <a:fillRect/>
          </a:stretch>
        </p:blipFill>
        <p:spPr>
          <a:xfrm>
            <a:off x="722300" y="1504800"/>
            <a:ext cx="5466687" cy="4434090"/>
          </a:xfrm>
          <a:prstGeom prst="rect">
            <a:avLst/>
          </a:prstGeom>
        </p:spPr>
      </p:pic>
    </p:spTree>
    <p:extLst>
      <p:ext uri="{BB962C8B-B14F-4D97-AF65-F5344CB8AC3E}">
        <p14:creationId xmlns:p14="http://schemas.microsoft.com/office/powerpoint/2010/main" val="417004639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61CB4-B84E-2738-C4EB-02EF4386950E}"/>
              </a:ext>
            </a:extLst>
          </p:cNvPr>
          <p:cNvSpPr>
            <a:spLocks noGrp="1"/>
          </p:cNvSpPr>
          <p:nvPr>
            <p:ph type="title"/>
          </p:nvPr>
        </p:nvSpPr>
        <p:spPr/>
        <p:txBody>
          <a:bodyPr/>
          <a:lstStyle/>
          <a:p>
            <a:r>
              <a:rPr lang="en-US" dirty="0"/>
              <a:t>Data Center activity is concentrated in a few core markets but increasingly flowing to anywhere with power</a:t>
            </a:r>
          </a:p>
        </p:txBody>
      </p:sp>
      <p:sp>
        <p:nvSpPr>
          <p:cNvPr id="3" name="Footer Placeholder 2">
            <a:extLst>
              <a:ext uri="{FF2B5EF4-FFF2-40B4-BE49-F238E27FC236}">
                <a16:creationId xmlns:a16="http://schemas.microsoft.com/office/drawing/2014/main" id="{89F8B2E4-2B35-742A-1788-3D0A34F742BE}"/>
              </a:ext>
            </a:extLst>
          </p:cNvPr>
          <p:cNvSpPr>
            <a:spLocks noGrp="1"/>
          </p:cNvSpPr>
          <p:nvPr>
            <p:ph type="ftr" sz="quarter" idx="3"/>
          </p:nvPr>
        </p:nvSpPr>
        <p:spPr/>
        <p:txBody>
          <a:bodyPr/>
          <a:lstStyle/>
          <a:p>
            <a:pPr algn="r"/>
            <a:r>
              <a:rPr lang="en-IN"/>
              <a:t>Colliers</a:t>
            </a:r>
            <a:endParaRPr lang="en-IN" dirty="0"/>
          </a:p>
        </p:txBody>
      </p:sp>
      <p:sp>
        <p:nvSpPr>
          <p:cNvPr id="4" name="Slide Number Placeholder 3">
            <a:extLst>
              <a:ext uri="{FF2B5EF4-FFF2-40B4-BE49-F238E27FC236}">
                <a16:creationId xmlns:a16="http://schemas.microsoft.com/office/drawing/2014/main" id="{DA6E9173-D855-7D18-1BB8-A6C64223632F}"/>
              </a:ext>
            </a:extLst>
          </p:cNvPr>
          <p:cNvSpPr>
            <a:spLocks noGrp="1"/>
          </p:cNvSpPr>
          <p:nvPr>
            <p:ph type="sldNum" sz="quarter" idx="4"/>
          </p:nvPr>
        </p:nvSpPr>
        <p:spPr/>
        <p:txBody>
          <a:bodyPr/>
          <a:lstStyle/>
          <a:p>
            <a:fld id="{23AA811B-2EBD-4900-905E-5BE206449611}" type="slidenum">
              <a:rPr lang="en-US" smtClean="0"/>
              <a:pPr/>
              <a:t>15</a:t>
            </a:fld>
            <a:endParaRPr lang="en-US" dirty="0"/>
          </a:p>
        </p:txBody>
      </p:sp>
      <p:pic>
        <p:nvPicPr>
          <p:cNvPr id="6" name="Picture 5">
            <a:extLst>
              <a:ext uri="{FF2B5EF4-FFF2-40B4-BE49-F238E27FC236}">
                <a16:creationId xmlns:a16="http://schemas.microsoft.com/office/drawing/2014/main" id="{8EE12535-7ACC-DF78-9649-C4789D3EC3A4}"/>
              </a:ext>
            </a:extLst>
          </p:cNvPr>
          <p:cNvPicPr>
            <a:picLocks noChangeAspect="1"/>
          </p:cNvPicPr>
          <p:nvPr/>
        </p:nvPicPr>
        <p:blipFill>
          <a:blip r:embed="rId2"/>
          <a:stretch>
            <a:fillRect/>
          </a:stretch>
        </p:blipFill>
        <p:spPr>
          <a:xfrm>
            <a:off x="5773697" y="1504800"/>
            <a:ext cx="6418303" cy="4442298"/>
          </a:xfrm>
          <a:prstGeom prst="rect">
            <a:avLst/>
          </a:prstGeom>
        </p:spPr>
      </p:pic>
      <p:pic>
        <p:nvPicPr>
          <p:cNvPr id="7" name="Picture 6">
            <a:extLst>
              <a:ext uri="{FF2B5EF4-FFF2-40B4-BE49-F238E27FC236}">
                <a16:creationId xmlns:a16="http://schemas.microsoft.com/office/drawing/2014/main" id="{564182E6-2D48-9E0F-2812-9ABA0AE3FE53}"/>
              </a:ext>
            </a:extLst>
          </p:cNvPr>
          <p:cNvPicPr>
            <a:picLocks noChangeAspect="1"/>
          </p:cNvPicPr>
          <p:nvPr/>
        </p:nvPicPr>
        <p:blipFill>
          <a:blip r:embed="rId3"/>
          <a:stretch>
            <a:fillRect/>
          </a:stretch>
        </p:blipFill>
        <p:spPr>
          <a:xfrm>
            <a:off x="570689" y="1845468"/>
            <a:ext cx="5724635" cy="3033907"/>
          </a:xfrm>
          <a:prstGeom prst="rect">
            <a:avLst/>
          </a:prstGeom>
        </p:spPr>
      </p:pic>
      <p:pic>
        <p:nvPicPr>
          <p:cNvPr id="9" name="Picture 8">
            <a:extLst>
              <a:ext uri="{FF2B5EF4-FFF2-40B4-BE49-F238E27FC236}">
                <a16:creationId xmlns:a16="http://schemas.microsoft.com/office/drawing/2014/main" id="{8C74B447-E004-545D-DEC2-A1830A88156B}"/>
              </a:ext>
            </a:extLst>
          </p:cNvPr>
          <p:cNvPicPr>
            <a:picLocks noChangeAspect="1"/>
          </p:cNvPicPr>
          <p:nvPr/>
        </p:nvPicPr>
        <p:blipFill>
          <a:blip r:embed="rId4"/>
          <a:stretch>
            <a:fillRect/>
          </a:stretch>
        </p:blipFill>
        <p:spPr>
          <a:xfrm>
            <a:off x="1024647" y="5109523"/>
            <a:ext cx="4331746" cy="946808"/>
          </a:xfrm>
          <a:prstGeom prst="rect">
            <a:avLst/>
          </a:prstGeom>
        </p:spPr>
      </p:pic>
    </p:spTree>
    <p:extLst>
      <p:ext uri="{BB962C8B-B14F-4D97-AF65-F5344CB8AC3E}">
        <p14:creationId xmlns:p14="http://schemas.microsoft.com/office/powerpoint/2010/main" val="380346834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0C0B56-135F-D992-42E4-B8FC9D55483E}"/>
              </a:ext>
            </a:extLst>
          </p:cNvPr>
          <p:cNvSpPr>
            <a:spLocks noGrp="1"/>
          </p:cNvSpPr>
          <p:nvPr>
            <p:ph type="title"/>
          </p:nvPr>
        </p:nvSpPr>
        <p:spPr/>
        <p:txBody>
          <a:bodyPr/>
          <a:lstStyle/>
          <a:p>
            <a:r>
              <a:rPr lang="en-US" sz="3000" dirty="0">
                <a:solidFill>
                  <a:srgbClr val="1C54F4"/>
                </a:solidFill>
              </a:rPr>
              <a:t>Dallas, Northern Virginia, Pennsylvania and Atlanta are Driving Growth in Demand</a:t>
            </a:r>
          </a:p>
        </p:txBody>
      </p:sp>
      <p:sp>
        <p:nvSpPr>
          <p:cNvPr id="6" name="Footer Placeholder 5">
            <a:extLst>
              <a:ext uri="{FF2B5EF4-FFF2-40B4-BE49-F238E27FC236}">
                <a16:creationId xmlns:a16="http://schemas.microsoft.com/office/drawing/2014/main" id="{87380245-6B21-6962-86AB-4FCEF07CEBD5}"/>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CCCDD5">
                    <a:lumMod val="50000"/>
                  </a:srgbClr>
                </a:solidFill>
                <a:effectLst/>
                <a:uLnTx/>
                <a:uFillTx/>
                <a:latin typeface="Open Sans"/>
                <a:ea typeface="+mn-ea"/>
                <a:cs typeface="+mn-cs"/>
              </a:rPr>
              <a:t>Colliers</a:t>
            </a:r>
          </a:p>
        </p:txBody>
      </p:sp>
      <p:sp>
        <p:nvSpPr>
          <p:cNvPr id="7" name="Slide Number Placeholder 6">
            <a:extLst>
              <a:ext uri="{FF2B5EF4-FFF2-40B4-BE49-F238E27FC236}">
                <a16:creationId xmlns:a16="http://schemas.microsoft.com/office/drawing/2014/main" id="{38278047-1F18-31D8-A1F9-63FEC241352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US" sz="1050" b="1" i="0" u="none" strike="noStrike" kern="1200" cap="none" spc="0" normalizeH="0" baseline="0" noProof="0" smtClean="0">
                <a:ln>
                  <a:noFill/>
                </a:ln>
                <a:solidFill>
                  <a:srgbClr val="1C54F4"/>
                </a:solidFill>
                <a:effectLst/>
                <a:uLnTx/>
                <a:uFillTx/>
                <a:latin typeface="Open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050" b="1" i="0" u="none" strike="noStrike" kern="1200" cap="none" spc="0" normalizeH="0" baseline="0" noProof="0">
              <a:ln>
                <a:noFill/>
              </a:ln>
              <a:solidFill>
                <a:srgbClr val="1C54F4"/>
              </a:solidFill>
              <a:effectLst/>
              <a:uLnTx/>
              <a:uFillTx/>
              <a:latin typeface="Open Sans"/>
              <a:ea typeface="+mn-ea"/>
              <a:cs typeface="+mn-cs"/>
            </a:endParaRPr>
          </a:p>
        </p:txBody>
      </p:sp>
      <p:sp>
        <p:nvSpPr>
          <p:cNvPr id="5" name="Text Placeholder 4">
            <a:extLst>
              <a:ext uri="{FF2B5EF4-FFF2-40B4-BE49-F238E27FC236}">
                <a16:creationId xmlns:a16="http://schemas.microsoft.com/office/drawing/2014/main" id="{0DCF96DA-F97F-1EDF-F825-A59F9BB78E67}"/>
              </a:ext>
            </a:extLst>
          </p:cNvPr>
          <p:cNvSpPr>
            <a:spLocks noGrp="1"/>
          </p:cNvSpPr>
          <p:nvPr>
            <p:ph type="body" sz="quarter" idx="4294967295"/>
          </p:nvPr>
        </p:nvSpPr>
        <p:spPr>
          <a:xfrm>
            <a:off x="9441426" y="6437313"/>
            <a:ext cx="2101287" cy="153355"/>
          </a:xfrm>
        </p:spPr>
        <p:txBody>
          <a:bodyPr/>
          <a:lstStyle/>
          <a:p>
            <a:r>
              <a:rPr lang="en-US" sz="800" i="1">
                <a:latin typeface="Open Sans Light"/>
              </a:rPr>
              <a:t>Source: U.S. Energy Information Administration </a:t>
            </a:r>
          </a:p>
        </p:txBody>
      </p:sp>
      <p:pic>
        <p:nvPicPr>
          <p:cNvPr id="4" name="Picture 3">
            <a:extLst>
              <a:ext uri="{FF2B5EF4-FFF2-40B4-BE49-F238E27FC236}">
                <a16:creationId xmlns:a16="http://schemas.microsoft.com/office/drawing/2014/main" id="{C962CAF3-4CCC-3A02-8D01-E42B60199E99}"/>
              </a:ext>
            </a:extLst>
          </p:cNvPr>
          <p:cNvPicPr>
            <a:picLocks noChangeAspect="1"/>
          </p:cNvPicPr>
          <p:nvPr/>
        </p:nvPicPr>
        <p:blipFill>
          <a:blip r:embed="rId6"/>
          <a:srcRect l="26967"/>
          <a:stretch/>
        </p:blipFill>
        <p:spPr>
          <a:xfrm>
            <a:off x="2182090" y="1504800"/>
            <a:ext cx="7178446" cy="4832432"/>
          </a:xfrm>
          <a:prstGeom prst="rect">
            <a:avLst/>
          </a:prstGeom>
        </p:spPr>
      </p:pic>
    </p:spTree>
    <p:custDataLst>
      <p:custData r:id="rId1"/>
      <p:custData r:id="rId2"/>
    </p:custDataLst>
    <p:extLst>
      <p:ext uri="{BB962C8B-B14F-4D97-AF65-F5344CB8AC3E}">
        <p14:creationId xmlns:p14="http://schemas.microsoft.com/office/powerpoint/2010/main" val="2116249882"/>
      </p:ext>
    </p:extLst>
  </p:cSld>
  <p:clrMapOvr>
    <a:masterClrMapping/>
  </p:clrMapOvr>
  <p:transition spd="slow">
    <p:push dir="u"/>
  </p:transition>
  <p:extLst>
    <p:ext uri="{6950BFC3-D8DA-4A85-94F7-54DA5524770B}">
      <p188:commentRel xmlns:p188="http://schemas.microsoft.com/office/powerpoint/2018/8/main" r:id="rId5"/>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056B0-32BD-7E3A-3014-F2790A7B62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15B3F3-575A-AFB2-4AAC-FFE12B26A442}"/>
              </a:ext>
            </a:extLst>
          </p:cNvPr>
          <p:cNvSpPr>
            <a:spLocks noGrp="1"/>
          </p:cNvSpPr>
          <p:nvPr>
            <p:ph type="title"/>
          </p:nvPr>
        </p:nvSpPr>
        <p:spPr/>
        <p:txBody>
          <a:bodyPr/>
          <a:lstStyle/>
          <a:p>
            <a:r>
              <a:rPr lang="en-US"/>
              <a:t>Industrial has new competition</a:t>
            </a:r>
          </a:p>
        </p:txBody>
      </p:sp>
      <p:sp>
        <p:nvSpPr>
          <p:cNvPr id="3" name="Footer Placeholder 2">
            <a:extLst>
              <a:ext uri="{FF2B5EF4-FFF2-40B4-BE49-F238E27FC236}">
                <a16:creationId xmlns:a16="http://schemas.microsoft.com/office/drawing/2014/main" id="{2F38593B-37A1-EE05-A0C2-48B8C7714E3E}"/>
              </a:ext>
            </a:extLst>
          </p:cNvPr>
          <p:cNvSpPr>
            <a:spLocks noGrp="1"/>
          </p:cNvSpPr>
          <p:nvPr>
            <p:ph type="ftr" sz="quarter" idx="3"/>
          </p:nvPr>
        </p:nvSpPr>
        <p:spPr/>
        <p:txBody>
          <a:bodyPr/>
          <a:lstStyle/>
          <a:p>
            <a:pPr algn="r"/>
            <a:r>
              <a:rPr lang="en-IN"/>
              <a:t>Colliers</a:t>
            </a:r>
          </a:p>
        </p:txBody>
      </p:sp>
      <p:sp>
        <p:nvSpPr>
          <p:cNvPr id="4" name="Slide Number Placeholder 3">
            <a:extLst>
              <a:ext uri="{FF2B5EF4-FFF2-40B4-BE49-F238E27FC236}">
                <a16:creationId xmlns:a16="http://schemas.microsoft.com/office/drawing/2014/main" id="{DC0295CB-7564-8574-D59F-711A5FC68C97}"/>
              </a:ext>
            </a:extLst>
          </p:cNvPr>
          <p:cNvSpPr>
            <a:spLocks noGrp="1"/>
          </p:cNvSpPr>
          <p:nvPr>
            <p:ph type="sldNum" sz="quarter" idx="4"/>
          </p:nvPr>
        </p:nvSpPr>
        <p:spPr/>
        <p:txBody>
          <a:bodyPr/>
          <a:lstStyle/>
          <a:p>
            <a:fld id="{23AA811B-2EBD-4900-905E-5BE206449611}" type="slidenum">
              <a:rPr lang="en-US" smtClean="0"/>
              <a:pPr/>
              <a:t>17</a:t>
            </a:fld>
            <a:endParaRPr lang="en-US"/>
          </a:p>
        </p:txBody>
      </p:sp>
      <p:pic>
        <p:nvPicPr>
          <p:cNvPr id="8" name="Picture 7">
            <a:extLst>
              <a:ext uri="{FF2B5EF4-FFF2-40B4-BE49-F238E27FC236}">
                <a16:creationId xmlns:a16="http://schemas.microsoft.com/office/drawing/2014/main" id="{20F88FD5-7048-270E-1CD9-6B0050D3611E}"/>
              </a:ext>
            </a:extLst>
          </p:cNvPr>
          <p:cNvPicPr>
            <a:picLocks noChangeAspect="1"/>
          </p:cNvPicPr>
          <p:nvPr/>
        </p:nvPicPr>
        <p:blipFill>
          <a:blip r:embed="rId2"/>
          <a:srcRect r="13626"/>
          <a:stretch/>
        </p:blipFill>
        <p:spPr>
          <a:xfrm>
            <a:off x="6157227" y="2005374"/>
            <a:ext cx="5257008" cy="3994525"/>
          </a:xfrm>
          <a:prstGeom prst="rect">
            <a:avLst/>
          </a:prstGeom>
        </p:spPr>
      </p:pic>
      <p:pic>
        <p:nvPicPr>
          <p:cNvPr id="10" name="Picture 9">
            <a:extLst>
              <a:ext uri="{FF2B5EF4-FFF2-40B4-BE49-F238E27FC236}">
                <a16:creationId xmlns:a16="http://schemas.microsoft.com/office/drawing/2014/main" id="{07FE55C5-CBC6-414D-DD6B-81CE0DE764C0}"/>
              </a:ext>
            </a:extLst>
          </p:cNvPr>
          <p:cNvPicPr>
            <a:picLocks noChangeAspect="1"/>
          </p:cNvPicPr>
          <p:nvPr/>
        </p:nvPicPr>
        <p:blipFill>
          <a:blip r:embed="rId3"/>
          <a:stretch>
            <a:fillRect/>
          </a:stretch>
        </p:blipFill>
        <p:spPr>
          <a:xfrm>
            <a:off x="7730926" y="4476778"/>
            <a:ext cx="1232226" cy="1337545"/>
          </a:xfrm>
          <a:prstGeom prst="rect">
            <a:avLst/>
          </a:prstGeom>
        </p:spPr>
      </p:pic>
      <p:pic>
        <p:nvPicPr>
          <p:cNvPr id="7" name="Picture 6">
            <a:extLst>
              <a:ext uri="{FF2B5EF4-FFF2-40B4-BE49-F238E27FC236}">
                <a16:creationId xmlns:a16="http://schemas.microsoft.com/office/drawing/2014/main" id="{BE6F477E-E285-4536-28D6-8B39A48060EB}"/>
              </a:ext>
            </a:extLst>
          </p:cNvPr>
          <p:cNvPicPr>
            <a:picLocks noChangeAspect="1"/>
          </p:cNvPicPr>
          <p:nvPr/>
        </p:nvPicPr>
        <p:blipFill>
          <a:blip r:embed="rId4"/>
          <a:stretch>
            <a:fillRect/>
          </a:stretch>
        </p:blipFill>
        <p:spPr>
          <a:xfrm>
            <a:off x="487295" y="2005373"/>
            <a:ext cx="5184580" cy="3994525"/>
          </a:xfrm>
          <a:prstGeom prst="rect">
            <a:avLst/>
          </a:prstGeom>
        </p:spPr>
      </p:pic>
      <p:sp>
        <p:nvSpPr>
          <p:cNvPr id="11" name="TextBox 10">
            <a:extLst>
              <a:ext uri="{FF2B5EF4-FFF2-40B4-BE49-F238E27FC236}">
                <a16:creationId xmlns:a16="http://schemas.microsoft.com/office/drawing/2014/main" id="{44DE8C60-72A8-DE1B-263D-BB2D2F947EB0}"/>
              </a:ext>
            </a:extLst>
          </p:cNvPr>
          <p:cNvSpPr txBox="1"/>
          <p:nvPr/>
        </p:nvSpPr>
        <p:spPr>
          <a:xfrm>
            <a:off x="1711364" y="1636041"/>
            <a:ext cx="6094948" cy="369332"/>
          </a:xfrm>
          <a:prstGeom prst="rect">
            <a:avLst/>
          </a:prstGeom>
          <a:noFill/>
        </p:spPr>
        <p:txBody>
          <a:bodyPr wrap="square">
            <a:spAutoFit/>
          </a:bodyPr>
          <a:lstStyle/>
          <a:p>
            <a:r>
              <a:rPr lang="en-US" sz="1800" dirty="0">
                <a:solidFill>
                  <a:schemeClr val="accent1"/>
                </a:solidFill>
              </a:rPr>
              <a:t>How it started - $35M</a:t>
            </a:r>
            <a:endParaRPr lang="en-US" dirty="0">
              <a:solidFill>
                <a:schemeClr val="accent1"/>
              </a:solidFill>
            </a:endParaRPr>
          </a:p>
        </p:txBody>
      </p:sp>
      <p:sp>
        <p:nvSpPr>
          <p:cNvPr id="12" name="TextBox 11">
            <a:extLst>
              <a:ext uri="{FF2B5EF4-FFF2-40B4-BE49-F238E27FC236}">
                <a16:creationId xmlns:a16="http://schemas.microsoft.com/office/drawing/2014/main" id="{048A6369-4E7F-997D-7E56-D68C3B09C2B3}"/>
              </a:ext>
            </a:extLst>
          </p:cNvPr>
          <p:cNvSpPr txBox="1"/>
          <p:nvPr/>
        </p:nvSpPr>
        <p:spPr>
          <a:xfrm>
            <a:off x="7515288" y="1636041"/>
            <a:ext cx="3419049" cy="369332"/>
          </a:xfrm>
          <a:prstGeom prst="rect">
            <a:avLst/>
          </a:prstGeom>
          <a:noFill/>
        </p:spPr>
        <p:txBody>
          <a:bodyPr wrap="square">
            <a:spAutoFit/>
          </a:bodyPr>
          <a:lstStyle/>
          <a:p>
            <a:r>
              <a:rPr lang="en-US" sz="1800" dirty="0">
                <a:solidFill>
                  <a:schemeClr val="accent1"/>
                </a:solidFill>
              </a:rPr>
              <a:t>How its going - $3B</a:t>
            </a:r>
            <a:endParaRPr lang="en-US" dirty="0">
              <a:solidFill>
                <a:schemeClr val="accent1"/>
              </a:solidFill>
            </a:endParaRPr>
          </a:p>
        </p:txBody>
      </p:sp>
    </p:spTree>
    <p:extLst>
      <p:ext uri="{BB962C8B-B14F-4D97-AF65-F5344CB8AC3E}">
        <p14:creationId xmlns:p14="http://schemas.microsoft.com/office/powerpoint/2010/main" val="324794749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5911A8-7F1C-ECAC-0D99-CFCD05F00145}"/>
              </a:ext>
            </a:extLst>
          </p:cNvPr>
          <p:cNvSpPr>
            <a:spLocks noGrp="1"/>
          </p:cNvSpPr>
          <p:nvPr>
            <p:ph type="title"/>
          </p:nvPr>
        </p:nvSpPr>
        <p:spPr>
          <a:xfrm>
            <a:off x="648000" y="675616"/>
            <a:ext cx="11113912" cy="835200"/>
          </a:xfrm>
        </p:spPr>
        <p:txBody>
          <a:bodyPr/>
          <a:lstStyle/>
          <a:p>
            <a:r>
              <a:rPr lang="en-US" sz="3200" dirty="0"/>
              <a:t>White collar workers are the most likely </a:t>
            </a:r>
            <a:r>
              <a:rPr lang="en-US" dirty="0"/>
              <a:t>to be impacted by AI</a:t>
            </a:r>
            <a:endParaRPr lang="en-US" sz="3200" dirty="0"/>
          </a:p>
        </p:txBody>
      </p:sp>
      <p:sp>
        <p:nvSpPr>
          <p:cNvPr id="6" name="Footer Placeholder 5">
            <a:extLst>
              <a:ext uri="{FF2B5EF4-FFF2-40B4-BE49-F238E27FC236}">
                <a16:creationId xmlns:a16="http://schemas.microsoft.com/office/drawing/2014/main" id="{033E8B64-5E9C-7E13-BFD1-83B2FD86BAEF}"/>
              </a:ext>
            </a:extLst>
          </p:cNvPr>
          <p:cNvSpPr>
            <a:spLocks noGrp="1"/>
          </p:cNvSpPr>
          <p:nvPr>
            <p:ph type="ftr" sz="quarter" idx="3"/>
          </p:nvPr>
        </p:nvSpPr>
        <p:spPr/>
        <p:txBody>
          <a:bodyPr/>
          <a:lstStyle/>
          <a:p>
            <a:pPr algn="r"/>
            <a:r>
              <a:rPr lang="en-US"/>
              <a:t>Colliers</a:t>
            </a:r>
          </a:p>
        </p:txBody>
      </p:sp>
      <p:sp>
        <p:nvSpPr>
          <p:cNvPr id="7" name="Slide Number Placeholder 6">
            <a:extLst>
              <a:ext uri="{FF2B5EF4-FFF2-40B4-BE49-F238E27FC236}">
                <a16:creationId xmlns:a16="http://schemas.microsoft.com/office/drawing/2014/main" id="{8C90F1B0-D4E4-19B5-A971-4704297BFBF0}"/>
              </a:ext>
            </a:extLst>
          </p:cNvPr>
          <p:cNvSpPr>
            <a:spLocks noGrp="1"/>
          </p:cNvSpPr>
          <p:nvPr>
            <p:ph type="sldNum" sz="quarter" idx="4"/>
          </p:nvPr>
        </p:nvSpPr>
        <p:spPr/>
        <p:txBody>
          <a:bodyPr/>
          <a:lstStyle/>
          <a:p>
            <a:fld id="{23AA811B-2EBD-4900-905E-5BE206449611}" type="slidenum">
              <a:rPr lang="en-US" smtClean="0"/>
              <a:pPr/>
              <a:t>18</a:t>
            </a:fld>
            <a:endParaRPr lang="en-US"/>
          </a:p>
        </p:txBody>
      </p:sp>
      <p:sp>
        <p:nvSpPr>
          <p:cNvPr id="5" name="Text Placeholder 4">
            <a:extLst>
              <a:ext uri="{FF2B5EF4-FFF2-40B4-BE49-F238E27FC236}">
                <a16:creationId xmlns:a16="http://schemas.microsoft.com/office/drawing/2014/main" id="{A402FA62-F8EB-1FBB-9008-C1849FEC1864}"/>
              </a:ext>
            </a:extLst>
          </p:cNvPr>
          <p:cNvSpPr>
            <a:spLocks noGrp="1"/>
          </p:cNvSpPr>
          <p:nvPr>
            <p:ph type="body" sz="quarter" idx="4294967295"/>
          </p:nvPr>
        </p:nvSpPr>
        <p:spPr>
          <a:xfrm>
            <a:off x="435427" y="6310461"/>
            <a:ext cx="11113913" cy="217548"/>
          </a:xfrm>
        </p:spPr>
        <p:txBody>
          <a:bodyPr/>
          <a:lstStyle/>
          <a:p>
            <a:pPr marL="216000" lvl="1" indent="0" algn="r">
              <a:buNone/>
            </a:pPr>
            <a:r>
              <a:rPr lang="en-US" sz="800" i="1">
                <a:solidFill>
                  <a:schemeClr val="accent1"/>
                </a:solidFill>
                <a:latin typeface="Open Sans Light"/>
              </a:rPr>
              <a:t>Source: Pew Research Center</a:t>
            </a:r>
          </a:p>
        </p:txBody>
      </p:sp>
      <p:sp>
        <p:nvSpPr>
          <p:cNvPr id="12" name="TextBox 11">
            <a:extLst>
              <a:ext uri="{FF2B5EF4-FFF2-40B4-BE49-F238E27FC236}">
                <a16:creationId xmlns:a16="http://schemas.microsoft.com/office/drawing/2014/main" id="{5FBADE71-FDE1-2350-A48B-34DE6C5103D8}"/>
              </a:ext>
            </a:extLst>
          </p:cNvPr>
          <p:cNvSpPr txBox="1"/>
          <p:nvPr/>
        </p:nvSpPr>
        <p:spPr>
          <a:xfrm>
            <a:off x="10219708" y="2526263"/>
            <a:ext cx="1219851" cy="2239524"/>
          </a:xfrm>
          <a:prstGeom prst="rect">
            <a:avLst/>
          </a:prstGeom>
          <a:noFill/>
        </p:spPr>
        <p:txBody>
          <a:bodyPr wrap="square" lIns="0" tIns="0" rIns="0" bIns="0" rtlCol="0">
            <a:spAutoFit/>
          </a:bodyPr>
          <a:lstStyle/>
          <a:p>
            <a:pPr>
              <a:lnSpc>
                <a:spcPts val="2200"/>
              </a:lnSpc>
            </a:pPr>
            <a:r>
              <a:rPr lang="en-US" sz="1600" b="1">
                <a:solidFill>
                  <a:schemeClr val="bg1"/>
                </a:solidFill>
              </a:rPr>
              <a:t>SW: </a:t>
            </a:r>
            <a:br>
              <a:rPr lang="en-US" sz="1600" b="1">
                <a:solidFill>
                  <a:schemeClr val="bg1"/>
                </a:solidFill>
              </a:rPr>
            </a:br>
            <a:r>
              <a:rPr lang="en-US" sz="1600">
                <a:solidFill>
                  <a:schemeClr val="bg1"/>
                </a:solidFill>
              </a:rPr>
              <a:t>AI’s greatest impact will be seen by white-collar, higher earning employees </a:t>
            </a:r>
          </a:p>
        </p:txBody>
      </p:sp>
      <p:grpSp>
        <p:nvGrpSpPr>
          <p:cNvPr id="15" name="Group 14">
            <a:extLst>
              <a:ext uri="{FF2B5EF4-FFF2-40B4-BE49-F238E27FC236}">
                <a16:creationId xmlns:a16="http://schemas.microsoft.com/office/drawing/2014/main" id="{FF537AC4-2FA8-B4C5-4DDF-9000E7DF2B04}"/>
              </a:ext>
            </a:extLst>
          </p:cNvPr>
          <p:cNvGrpSpPr/>
          <p:nvPr/>
        </p:nvGrpSpPr>
        <p:grpSpPr>
          <a:xfrm>
            <a:off x="1426175" y="2162936"/>
            <a:ext cx="4265202" cy="2887209"/>
            <a:chOff x="542090" y="1939131"/>
            <a:chExt cx="4265202" cy="2887209"/>
          </a:xfrm>
        </p:grpSpPr>
        <p:pic>
          <p:nvPicPr>
            <p:cNvPr id="9" name="Picture 8">
              <a:extLst>
                <a:ext uri="{FF2B5EF4-FFF2-40B4-BE49-F238E27FC236}">
                  <a16:creationId xmlns:a16="http://schemas.microsoft.com/office/drawing/2014/main" id="{B30C9F28-F107-66E1-AE4C-F968E45D5BC5}"/>
                </a:ext>
              </a:extLst>
            </p:cNvPr>
            <p:cNvPicPr>
              <a:picLocks noChangeAspect="1"/>
            </p:cNvPicPr>
            <p:nvPr/>
          </p:nvPicPr>
          <p:blipFill rotWithShape="1">
            <a:blip r:embed="rId2"/>
            <a:srcRect b="76463"/>
            <a:stretch/>
          </p:blipFill>
          <p:spPr>
            <a:xfrm>
              <a:off x="542090" y="1939131"/>
              <a:ext cx="4265202" cy="1397340"/>
            </a:xfrm>
            <a:prstGeom prst="rect">
              <a:avLst/>
            </a:prstGeom>
          </p:spPr>
        </p:pic>
        <p:grpSp>
          <p:nvGrpSpPr>
            <p:cNvPr id="8" name="Group 7">
              <a:extLst>
                <a:ext uri="{FF2B5EF4-FFF2-40B4-BE49-F238E27FC236}">
                  <a16:creationId xmlns:a16="http://schemas.microsoft.com/office/drawing/2014/main" id="{28BA3E03-A268-773B-51B2-F5B37F73EF72}"/>
                </a:ext>
              </a:extLst>
            </p:cNvPr>
            <p:cNvGrpSpPr/>
            <p:nvPr/>
          </p:nvGrpSpPr>
          <p:grpSpPr>
            <a:xfrm>
              <a:off x="647700" y="3429000"/>
              <a:ext cx="3781945" cy="1397340"/>
              <a:chOff x="382922" y="3445951"/>
              <a:chExt cx="3002477" cy="1109345"/>
            </a:xfrm>
          </p:grpSpPr>
          <p:pic>
            <p:nvPicPr>
              <p:cNvPr id="2" name="Picture 1">
                <a:extLst>
                  <a:ext uri="{FF2B5EF4-FFF2-40B4-BE49-F238E27FC236}">
                    <a16:creationId xmlns:a16="http://schemas.microsoft.com/office/drawing/2014/main" id="{C379332F-1FDA-876C-C295-96F085270C02}"/>
                  </a:ext>
                </a:extLst>
              </p:cNvPr>
              <p:cNvPicPr>
                <a:picLocks noChangeAspect="1"/>
              </p:cNvPicPr>
              <p:nvPr/>
            </p:nvPicPr>
            <p:blipFill rotWithShape="1">
              <a:blip r:embed="rId2"/>
              <a:srcRect l="7346" t="76463" r="7538"/>
              <a:stretch/>
            </p:blipFill>
            <p:spPr>
              <a:xfrm>
                <a:off x="382922" y="3445951"/>
                <a:ext cx="2882155" cy="1109345"/>
              </a:xfrm>
              <a:prstGeom prst="rect">
                <a:avLst/>
              </a:prstGeom>
            </p:spPr>
          </p:pic>
          <p:sp>
            <p:nvSpPr>
              <p:cNvPr id="10" name="Rectangle 9">
                <a:extLst>
                  <a:ext uri="{FF2B5EF4-FFF2-40B4-BE49-F238E27FC236}">
                    <a16:creationId xmlns:a16="http://schemas.microsoft.com/office/drawing/2014/main" id="{DD17F3D3-5724-F493-D710-126BD21952F5}"/>
                  </a:ext>
                </a:extLst>
              </p:cNvPr>
              <p:cNvSpPr/>
              <p:nvPr/>
            </p:nvSpPr>
            <p:spPr>
              <a:xfrm>
                <a:off x="382922" y="4243079"/>
                <a:ext cx="3002477" cy="2921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grpSp>
      </p:grpSp>
      <p:grpSp>
        <p:nvGrpSpPr>
          <p:cNvPr id="14" name="Group 13">
            <a:extLst>
              <a:ext uri="{FF2B5EF4-FFF2-40B4-BE49-F238E27FC236}">
                <a16:creationId xmlns:a16="http://schemas.microsoft.com/office/drawing/2014/main" id="{EC8D8E35-ACAC-634D-9428-B2148484C502}"/>
              </a:ext>
            </a:extLst>
          </p:cNvPr>
          <p:cNvGrpSpPr/>
          <p:nvPr/>
        </p:nvGrpSpPr>
        <p:grpSpPr>
          <a:xfrm>
            <a:off x="5647687" y="2092042"/>
            <a:ext cx="5138842" cy="4004823"/>
            <a:chOff x="4806099" y="2218256"/>
            <a:chExt cx="5376126" cy="4189744"/>
          </a:xfrm>
        </p:grpSpPr>
        <p:pic>
          <p:nvPicPr>
            <p:cNvPr id="4" name="Picture 3">
              <a:extLst>
                <a:ext uri="{FF2B5EF4-FFF2-40B4-BE49-F238E27FC236}">
                  <a16:creationId xmlns:a16="http://schemas.microsoft.com/office/drawing/2014/main" id="{D53F163D-499E-EE4E-12EC-D58889077449}"/>
                </a:ext>
              </a:extLst>
            </p:cNvPr>
            <p:cNvPicPr>
              <a:picLocks noChangeAspect="1"/>
            </p:cNvPicPr>
            <p:nvPr/>
          </p:nvPicPr>
          <p:blipFill>
            <a:blip r:embed="rId3"/>
            <a:stretch>
              <a:fillRect/>
            </a:stretch>
          </p:blipFill>
          <p:spPr>
            <a:xfrm>
              <a:off x="4806099" y="2218256"/>
              <a:ext cx="5376126" cy="4189744"/>
            </a:xfrm>
            <a:prstGeom prst="rect">
              <a:avLst/>
            </a:prstGeom>
          </p:spPr>
        </p:pic>
        <p:sp>
          <p:nvSpPr>
            <p:cNvPr id="13" name="Rectangle 12">
              <a:extLst>
                <a:ext uri="{FF2B5EF4-FFF2-40B4-BE49-F238E27FC236}">
                  <a16:creationId xmlns:a16="http://schemas.microsoft.com/office/drawing/2014/main" id="{7C31A145-C660-BC86-844A-AAACAE09E842}"/>
                </a:ext>
              </a:extLst>
            </p:cNvPr>
            <p:cNvSpPr/>
            <p:nvPr/>
          </p:nvSpPr>
          <p:spPr>
            <a:xfrm>
              <a:off x="4965082" y="2639040"/>
              <a:ext cx="5112368" cy="75470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grpSp>
      <p:sp>
        <p:nvSpPr>
          <p:cNvPr id="16" name="Rectangle 15">
            <a:extLst>
              <a:ext uri="{FF2B5EF4-FFF2-40B4-BE49-F238E27FC236}">
                <a16:creationId xmlns:a16="http://schemas.microsoft.com/office/drawing/2014/main" id="{5A9F7CB7-9CC4-D7C7-18B9-EC98F709DE71}"/>
              </a:ext>
            </a:extLst>
          </p:cNvPr>
          <p:cNvSpPr/>
          <p:nvPr/>
        </p:nvSpPr>
        <p:spPr>
          <a:xfrm>
            <a:off x="1421134" y="2095120"/>
            <a:ext cx="4210223" cy="409328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144000" bIns="72000" rtlCol="0" anchor="t" anchorCtr="0"/>
          <a:lstStyle/>
          <a:p>
            <a:pPr>
              <a:lnSpc>
                <a:spcPts val="1700"/>
              </a:lnSpc>
              <a:spcAft>
                <a:spcPts val="600"/>
              </a:spcAft>
            </a:pPr>
            <a:endParaRPr lang="en-IN" sz="1200">
              <a:solidFill>
                <a:schemeClr val="tx1"/>
              </a:solidFill>
            </a:endParaRPr>
          </a:p>
        </p:txBody>
      </p:sp>
      <p:sp>
        <p:nvSpPr>
          <p:cNvPr id="17" name="Rectangle 16">
            <a:extLst>
              <a:ext uri="{FF2B5EF4-FFF2-40B4-BE49-F238E27FC236}">
                <a16:creationId xmlns:a16="http://schemas.microsoft.com/office/drawing/2014/main" id="{E43ACF08-A24E-2BA0-046B-560AA2474B23}"/>
              </a:ext>
            </a:extLst>
          </p:cNvPr>
          <p:cNvSpPr/>
          <p:nvPr/>
        </p:nvSpPr>
        <p:spPr>
          <a:xfrm>
            <a:off x="5701895" y="2095120"/>
            <a:ext cx="5112368" cy="409328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144000" bIns="72000" rtlCol="0" anchor="t" anchorCtr="0"/>
          <a:lstStyle/>
          <a:p>
            <a:pPr>
              <a:lnSpc>
                <a:spcPts val="1700"/>
              </a:lnSpc>
              <a:spcAft>
                <a:spcPts val="600"/>
              </a:spcAft>
            </a:pPr>
            <a:endParaRPr lang="en-IN" sz="1200">
              <a:solidFill>
                <a:schemeClr val="tx1"/>
              </a:solidFill>
            </a:endParaRPr>
          </a:p>
        </p:txBody>
      </p:sp>
      <p:sp>
        <p:nvSpPr>
          <p:cNvPr id="18" name="Rectangle 17">
            <a:extLst>
              <a:ext uri="{FF2B5EF4-FFF2-40B4-BE49-F238E27FC236}">
                <a16:creationId xmlns:a16="http://schemas.microsoft.com/office/drawing/2014/main" id="{B3400083-7180-CA46-3C60-B7D9747FE5C9}"/>
              </a:ext>
            </a:extLst>
          </p:cNvPr>
          <p:cNvSpPr/>
          <p:nvPr/>
        </p:nvSpPr>
        <p:spPr>
          <a:xfrm>
            <a:off x="5799653" y="4979383"/>
            <a:ext cx="4886725" cy="152850"/>
          </a:xfrm>
          <a:prstGeom prst="rect">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Tree>
    <p:extLst>
      <p:ext uri="{BB962C8B-B14F-4D97-AF65-F5344CB8AC3E}">
        <p14:creationId xmlns:p14="http://schemas.microsoft.com/office/powerpoint/2010/main" val="106818226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B85B2-8AA7-ADA7-17E9-4C1AF6CBFDA9}"/>
            </a:ext>
          </a:extLst>
        </p:cNvPr>
        <p:cNvGrpSpPr/>
        <p:nvPr/>
      </p:nvGrpSpPr>
      <p:grpSpPr>
        <a:xfrm>
          <a:off x="0" y="0"/>
          <a:ext cx="0" cy="0"/>
          <a:chOff x="0" y="0"/>
          <a:chExt cx="0" cy="0"/>
        </a:xfrm>
      </p:grpSpPr>
      <p:pic>
        <p:nvPicPr>
          <p:cNvPr id="9" name="Picture 3">
            <a:extLst>
              <a:ext uri="{FF2B5EF4-FFF2-40B4-BE49-F238E27FC236}">
                <a16:creationId xmlns:a16="http://schemas.microsoft.com/office/drawing/2014/main" id="{823352CA-01C6-9517-E753-6787E158EB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62" t="34288" r="83745" b="53014"/>
          <a:stretch/>
        </p:blipFill>
        <p:spPr bwMode="auto">
          <a:xfrm>
            <a:off x="273513" y="1500875"/>
            <a:ext cx="241306" cy="265074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3B376C5-B0A4-AB06-2A16-F5CE6AF491FD}"/>
              </a:ext>
            </a:extLst>
          </p:cNvPr>
          <p:cNvSpPr>
            <a:spLocks noGrp="1"/>
          </p:cNvSpPr>
          <p:nvPr>
            <p:ph type="title"/>
          </p:nvPr>
        </p:nvSpPr>
        <p:spPr>
          <a:xfrm>
            <a:off x="655740" y="552714"/>
            <a:ext cx="10893600" cy="835200"/>
          </a:xfrm>
        </p:spPr>
        <p:txBody>
          <a:bodyPr/>
          <a:lstStyle/>
          <a:p>
            <a:r>
              <a:rPr lang="en-US" sz="3200" dirty="0"/>
              <a:t>The paradoxical </a:t>
            </a:r>
            <a:r>
              <a:rPr lang="en-US" dirty="0"/>
              <a:t>impact of</a:t>
            </a:r>
            <a:r>
              <a:rPr lang="en-US" sz="3200" dirty="0"/>
              <a:t> AI on labor</a:t>
            </a:r>
          </a:p>
        </p:txBody>
      </p:sp>
      <p:sp>
        <p:nvSpPr>
          <p:cNvPr id="6" name="Footer Placeholder 5">
            <a:extLst>
              <a:ext uri="{FF2B5EF4-FFF2-40B4-BE49-F238E27FC236}">
                <a16:creationId xmlns:a16="http://schemas.microsoft.com/office/drawing/2014/main" id="{E22956F3-5B4D-CB94-DA0E-B418CF5F2F50}"/>
              </a:ext>
            </a:extLst>
          </p:cNvPr>
          <p:cNvSpPr>
            <a:spLocks noGrp="1"/>
          </p:cNvSpPr>
          <p:nvPr>
            <p:ph type="ftr" sz="quarter" idx="3"/>
          </p:nvPr>
        </p:nvSpPr>
        <p:spPr/>
        <p:txBody>
          <a:bodyPr/>
          <a:lstStyle/>
          <a:p>
            <a:pPr algn="r"/>
            <a:r>
              <a:rPr lang="en-US"/>
              <a:t>Colliers</a:t>
            </a:r>
          </a:p>
        </p:txBody>
      </p:sp>
      <p:sp>
        <p:nvSpPr>
          <p:cNvPr id="7" name="Slide Number Placeholder 6">
            <a:extLst>
              <a:ext uri="{FF2B5EF4-FFF2-40B4-BE49-F238E27FC236}">
                <a16:creationId xmlns:a16="http://schemas.microsoft.com/office/drawing/2014/main" id="{9360AF62-482E-F5F3-1082-7A8408A9F398}"/>
              </a:ext>
            </a:extLst>
          </p:cNvPr>
          <p:cNvSpPr>
            <a:spLocks noGrp="1"/>
          </p:cNvSpPr>
          <p:nvPr>
            <p:ph type="sldNum" sz="quarter" idx="4"/>
          </p:nvPr>
        </p:nvSpPr>
        <p:spPr/>
        <p:txBody>
          <a:bodyPr/>
          <a:lstStyle/>
          <a:p>
            <a:fld id="{23AA811B-2EBD-4900-905E-5BE206449611}" type="slidenum">
              <a:rPr lang="en-US" smtClean="0"/>
              <a:pPr/>
              <a:t>19</a:t>
            </a:fld>
            <a:endParaRPr lang="en-US"/>
          </a:p>
        </p:txBody>
      </p:sp>
      <p:sp>
        <p:nvSpPr>
          <p:cNvPr id="5" name="Text Placeholder 4">
            <a:extLst>
              <a:ext uri="{FF2B5EF4-FFF2-40B4-BE49-F238E27FC236}">
                <a16:creationId xmlns:a16="http://schemas.microsoft.com/office/drawing/2014/main" id="{E49CDD81-A174-0127-C9E2-D8804FBA51EC}"/>
              </a:ext>
            </a:extLst>
          </p:cNvPr>
          <p:cNvSpPr>
            <a:spLocks noGrp="1"/>
          </p:cNvSpPr>
          <p:nvPr>
            <p:ph type="body" sz="quarter" idx="4294967295"/>
          </p:nvPr>
        </p:nvSpPr>
        <p:spPr>
          <a:xfrm>
            <a:off x="792147" y="6556248"/>
            <a:ext cx="11113913" cy="217548"/>
          </a:xfrm>
        </p:spPr>
        <p:txBody>
          <a:bodyPr/>
          <a:lstStyle/>
          <a:p>
            <a:pPr marL="216000" lvl="1" indent="0" algn="r">
              <a:buNone/>
            </a:pPr>
            <a:r>
              <a:rPr lang="en-US" sz="800" i="1" dirty="0">
                <a:solidFill>
                  <a:schemeClr val="accent1"/>
                </a:solidFill>
                <a:latin typeface="Open Sans Light"/>
              </a:rPr>
              <a:t>Source: World </a:t>
            </a:r>
            <a:r>
              <a:rPr lang="en-US" sz="800" i="1" dirty="0" err="1">
                <a:solidFill>
                  <a:schemeClr val="accent1"/>
                </a:solidFill>
                <a:latin typeface="Open Sans Light"/>
              </a:rPr>
              <a:t>Eonomic</a:t>
            </a:r>
            <a:r>
              <a:rPr lang="en-US" sz="800" i="1" dirty="0">
                <a:solidFill>
                  <a:schemeClr val="accent1"/>
                </a:solidFill>
                <a:latin typeface="Open Sans Light"/>
              </a:rPr>
              <a:t> Forum</a:t>
            </a:r>
          </a:p>
        </p:txBody>
      </p:sp>
      <p:sp>
        <p:nvSpPr>
          <p:cNvPr id="12" name="TextBox 11">
            <a:extLst>
              <a:ext uri="{FF2B5EF4-FFF2-40B4-BE49-F238E27FC236}">
                <a16:creationId xmlns:a16="http://schemas.microsoft.com/office/drawing/2014/main" id="{E2E0E137-E825-7D24-B434-42F44ED23AB5}"/>
              </a:ext>
            </a:extLst>
          </p:cNvPr>
          <p:cNvSpPr txBox="1"/>
          <p:nvPr/>
        </p:nvSpPr>
        <p:spPr>
          <a:xfrm>
            <a:off x="10219708" y="2526263"/>
            <a:ext cx="1219851" cy="2239524"/>
          </a:xfrm>
          <a:prstGeom prst="rect">
            <a:avLst/>
          </a:prstGeom>
          <a:noFill/>
        </p:spPr>
        <p:txBody>
          <a:bodyPr wrap="square" lIns="0" tIns="0" rIns="0" bIns="0" rtlCol="0">
            <a:spAutoFit/>
          </a:bodyPr>
          <a:lstStyle/>
          <a:p>
            <a:pPr>
              <a:lnSpc>
                <a:spcPts val="2200"/>
              </a:lnSpc>
            </a:pPr>
            <a:r>
              <a:rPr lang="en-US" sz="1600" b="1">
                <a:solidFill>
                  <a:schemeClr val="bg1"/>
                </a:solidFill>
              </a:rPr>
              <a:t>SW: </a:t>
            </a:r>
            <a:br>
              <a:rPr lang="en-US" sz="1600" b="1">
                <a:solidFill>
                  <a:schemeClr val="bg1"/>
                </a:solidFill>
              </a:rPr>
            </a:br>
            <a:r>
              <a:rPr lang="en-US" sz="1600">
                <a:solidFill>
                  <a:schemeClr val="bg1"/>
                </a:solidFill>
              </a:rPr>
              <a:t>AI’s greatest impact will be seen by white-collar, higher earning employees </a:t>
            </a:r>
          </a:p>
        </p:txBody>
      </p:sp>
      <p:grpSp>
        <p:nvGrpSpPr>
          <p:cNvPr id="4" name="Group 3">
            <a:extLst>
              <a:ext uri="{FF2B5EF4-FFF2-40B4-BE49-F238E27FC236}">
                <a16:creationId xmlns:a16="http://schemas.microsoft.com/office/drawing/2014/main" id="{AAA39093-AB72-F331-854C-A69EFE5DC259}"/>
              </a:ext>
            </a:extLst>
          </p:cNvPr>
          <p:cNvGrpSpPr/>
          <p:nvPr/>
        </p:nvGrpSpPr>
        <p:grpSpPr>
          <a:xfrm>
            <a:off x="273513" y="1138583"/>
            <a:ext cx="5111258" cy="5348457"/>
            <a:chOff x="6713092" y="1348289"/>
            <a:chExt cx="4823168" cy="4990172"/>
          </a:xfrm>
        </p:grpSpPr>
        <p:pic>
          <p:nvPicPr>
            <p:cNvPr id="1027" name="Picture 3">
              <a:extLst>
                <a:ext uri="{FF2B5EF4-FFF2-40B4-BE49-F238E27FC236}">
                  <a16:creationId xmlns:a16="http://schemas.microsoft.com/office/drawing/2014/main" id="{467F5FBA-BBCB-BA00-F6F3-2342AEF1A0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11" t="54541" b="6663"/>
            <a:stretch/>
          </p:blipFill>
          <p:spPr bwMode="auto">
            <a:xfrm>
              <a:off x="6713092" y="4054093"/>
              <a:ext cx="4823168" cy="2284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a:extLst>
                <a:ext uri="{FF2B5EF4-FFF2-40B4-BE49-F238E27FC236}">
                  <a16:creationId xmlns:a16="http://schemas.microsoft.com/office/drawing/2014/main" id="{7055DCE6-7E35-6ABF-E370-4ED73A6D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71" t="10519" b="53014"/>
            <a:stretch/>
          </p:blipFill>
          <p:spPr bwMode="auto">
            <a:xfrm>
              <a:off x="6913970" y="1686311"/>
              <a:ext cx="4622290" cy="23677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a:extLst>
                <a:ext uri="{FF2B5EF4-FFF2-40B4-BE49-F238E27FC236}">
                  <a16:creationId xmlns:a16="http://schemas.microsoft.com/office/drawing/2014/main" id="{71ECF5B9-16EF-5FD1-90BA-81D8AB8740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484" t="1447" r="31160" b="94307"/>
            <a:stretch/>
          </p:blipFill>
          <p:spPr bwMode="auto">
            <a:xfrm>
              <a:off x="7777793" y="1348289"/>
              <a:ext cx="3256285" cy="348615"/>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a:extLst>
              <a:ext uri="{FF2B5EF4-FFF2-40B4-BE49-F238E27FC236}">
                <a16:creationId xmlns:a16="http://schemas.microsoft.com/office/drawing/2014/main" id="{4A362644-DFBB-5192-C326-1076079058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45" r="7804" b="90299"/>
          <a:stretch/>
        </p:blipFill>
        <p:spPr bwMode="auto">
          <a:xfrm>
            <a:off x="6296765" y="952416"/>
            <a:ext cx="5234288" cy="6364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94B2921C-D191-C367-06B4-B4DE514CAC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759" b="11402"/>
          <a:stretch/>
        </p:blipFill>
        <p:spPr bwMode="auto">
          <a:xfrm>
            <a:off x="5617695" y="1515200"/>
            <a:ext cx="6308412" cy="433588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0104623-F0D7-9A1C-900F-8D20BB07DAD1}"/>
              </a:ext>
            </a:extLst>
          </p:cNvPr>
          <p:cNvSpPr/>
          <p:nvPr/>
        </p:nvSpPr>
        <p:spPr>
          <a:xfrm>
            <a:off x="492183" y="1638621"/>
            <a:ext cx="11113912" cy="12635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pic>
        <p:nvPicPr>
          <p:cNvPr id="15" name="Picture 2">
            <a:extLst>
              <a:ext uri="{FF2B5EF4-FFF2-40B4-BE49-F238E27FC236}">
                <a16:creationId xmlns:a16="http://schemas.microsoft.com/office/drawing/2014/main" id="{919382B6-090B-4A7E-22C6-7A2DEF7FBC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18" t="85862" r="15369" b="11665"/>
          <a:stretch/>
        </p:blipFill>
        <p:spPr bwMode="auto">
          <a:xfrm>
            <a:off x="5617695" y="5651546"/>
            <a:ext cx="6288365" cy="1955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a:extLst>
              <a:ext uri="{FF2B5EF4-FFF2-40B4-BE49-F238E27FC236}">
                <a16:creationId xmlns:a16="http://schemas.microsoft.com/office/drawing/2014/main" id="{682B0083-AE58-AE97-3DC3-585C943E2C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90" t="91335" r="14006" b="6540"/>
          <a:stretch/>
        </p:blipFill>
        <p:spPr bwMode="auto">
          <a:xfrm>
            <a:off x="244582" y="6292304"/>
            <a:ext cx="5140189" cy="19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6566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8F829C-6A5D-E0E7-3EEF-62E33E9B44C3}"/>
              </a:ext>
            </a:extLst>
          </p:cNvPr>
          <p:cNvSpPr>
            <a:spLocks noGrp="1"/>
          </p:cNvSpPr>
          <p:nvPr>
            <p:ph type="title"/>
          </p:nvPr>
        </p:nvSpPr>
        <p:spPr>
          <a:xfrm>
            <a:off x="648000" y="669600"/>
            <a:ext cx="10893600" cy="835200"/>
          </a:xfrm>
        </p:spPr>
        <p:txBody>
          <a:bodyPr/>
          <a:lstStyle/>
          <a:p>
            <a:r>
              <a:rPr lang="en-IN" dirty="0"/>
              <a:t>Agenda</a:t>
            </a:r>
          </a:p>
        </p:txBody>
      </p:sp>
      <p:graphicFrame>
        <p:nvGraphicFramePr>
          <p:cNvPr id="5" name="Table 6">
            <a:extLst>
              <a:ext uri="{FF2B5EF4-FFF2-40B4-BE49-F238E27FC236}">
                <a16:creationId xmlns:a16="http://schemas.microsoft.com/office/drawing/2014/main" id="{CDECF706-3EDF-A0C1-021E-9A0F355A26DB}"/>
              </a:ext>
            </a:extLst>
          </p:cNvPr>
          <p:cNvGraphicFramePr>
            <a:graphicFrameLocks noGrp="1"/>
          </p:cNvGraphicFramePr>
          <p:nvPr>
            <p:extLst>
              <p:ext uri="{D42A27DB-BD31-4B8C-83A1-F6EECF244321}">
                <p14:modId xmlns:p14="http://schemas.microsoft.com/office/powerpoint/2010/main" val="3838522612"/>
              </p:ext>
            </p:extLst>
          </p:nvPr>
        </p:nvGraphicFramePr>
        <p:xfrm>
          <a:off x="648000" y="2533849"/>
          <a:ext cx="4696800" cy="2677416"/>
        </p:xfrm>
        <a:graphic>
          <a:graphicData uri="http://schemas.openxmlformats.org/drawingml/2006/table">
            <a:tbl>
              <a:tblPr>
                <a:tableStyleId>{69012ECD-51FC-41F1-AA8D-1B2483CD663E}</a:tableStyleId>
              </a:tblPr>
              <a:tblGrid>
                <a:gridCol w="4696800">
                  <a:extLst>
                    <a:ext uri="{9D8B030D-6E8A-4147-A177-3AD203B41FA5}">
                      <a16:colId xmlns:a16="http://schemas.microsoft.com/office/drawing/2014/main" val="3610203594"/>
                    </a:ext>
                  </a:extLst>
                </a:gridCol>
              </a:tblGrid>
              <a:tr h="669354">
                <a:tc>
                  <a:txBody>
                    <a:bodyPr/>
                    <a:lstStyle/>
                    <a:p>
                      <a:pPr marL="285750" indent="-285750">
                        <a:buFont typeface="Open Sans" panose="020B0606030504020204" pitchFamily="34" charset="0"/>
                        <a:buChar char="›"/>
                      </a:pPr>
                      <a:r>
                        <a:rPr lang="en-US" dirty="0">
                          <a:solidFill>
                            <a:schemeClr val="bg1"/>
                          </a:solidFill>
                        </a:rPr>
                        <a:t>Introduction</a:t>
                      </a:r>
                    </a:p>
                  </a:txBody>
                  <a:tcPr anchor="ctr">
                    <a:lnL w="6350" cap="flat" cmpd="sng" algn="ctr">
                      <a:noFill/>
                      <a:prstDash val="solid"/>
                      <a:miter lim="800000"/>
                    </a:lnL>
                    <a:lnR w="6350" cap="flat" cmpd="sng" algn="ctr">
                      <a:noFill/>
                      <a:prstDash val="solid"/>
                      <a:miter lim="800000"/>
                    </a:lnR>
                    <a:lnT w="12700" cap="flat" cmpd="sng" algn="ctr">
                      <a:solidFill>
                        <a:schemeClr val="accent3"/>
                      </a:solidFill>
                      <a:prstDash val="sysDot"/>
                      <a:round/>
                      <a:headEnd type="none" w="med" len="med"/>
                      <a:tailEnd type="none" w="med" len="med"/>
                    </a:lnT>
                    <a:lnB w="12700" cap="flat" cmpd="sng" algn="ctr">
                      <a:solidFill>
                        <a:schemeClr val="accent3"/>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0541886"/>
                  </a:ext>
                </a:extLst>
              </a:tr>
              <a:tr h="669354">
                <a:tc>
                  <a:txBody>
                    <a:bodyPr/>
                    <a:lstStyle/>
                    <a:p>
                      <a:pPr marL="285750" indent="-285750">
                        <a:buFont typeface="Open Sans" panose="020B0606030504020204" pitchFamily="34" charset="0"/>
                        <a:buChar char="›"/>
                      </a:pPr>
                      <a:r>
                        <a:rPr lang="en-US" dirty="0">
                          <a:solidFill>
                            <a:schemeClr val="bg1"/>
                          </a:solidFill>
                        </a:rPr>
                        <a:t>Macro Context</a:t>
                      </a:r>
                    </a:p>
                  </a:txBody>
                  <a:tcPr anchor="ctr">
                    <a:lnL w="6350" cap="flat" cmpd="sng" algn="ctr">
                      <a:noFill/>
                      <a:prstDash val="solid"/>
                      <a:miter lim="800000"/>
                    </a:lnL>
                    <a:lnR w="6350" cap="flat" cmpd="sng" algn="ctr">
                      <a:noFill/>
                      <a:prstDash val="solid"/>
                      <a:miter lim="800000"/>
                    </a:lnR>
                    <a:lnT w="12700" cap="flat" cmpd="sng" algn="ctr">
                      <a:solidFill>
                        <a:schemeClr val="accent3"/>
                      </a:solidFill>
                      <a:prstDash val="sysDot"/>
                      <a:round/>
                      <a:headEnd type="none" w="med" len="med"/>
                      <a:tailEnd type="none" w="med" len="med"/>
                    </a:lnT>
                    <a:lnB w="12700" cap="flat" cmpd="sng" algn="ctr">
                      <a:solidFill>
                        <a:schemeClr val="accent3"/>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5308559"/>
                  </a:ext>
                </a:extLst>
              </a:tr>
              <a:tr h="669354">
                <a:tc>
                  <a:txBody>
                    <a:bodyPr/>
                    <a:lstStyle/>
                    <a:p>
                      <a:pPr marL="285750" indent="-285750">
                        <a:buFont typeface="Open Sans" panose="020B0606030504020204" pitchFamily="34" charset="0"/>
                        <a:buChar char="›"/>
                      </a:pPr>
                      <a:r>
                        <a:rPr lang="en-IN" dirty="0">
                          <a:solidFill>
                            <a:schemeClr val="bg1"/>
                          </a:solidFill>
                        </a:rPr>
                        <a:t>The Forces Shaping the Future</a:t>
                      </a:r>
                    </a:p>
                  </a:txBody>
                  <a:tcPr anchor="ctr">
                    <a:lnL w="6350" cap="flat" cmpd="sng" algn="ctr">
                      <a:noFill/>
                      <a:prstDash val="solid"/>
                      <a:miter lim="800000"/>
                    </a:lnL>
                    <a:lnR w="6350" cap="flat" cmpd="sng" algn="ctr">
                      <a:noFill/>
                      <a:prstDash val="solid"/>
                      <a:miter lim="800000"/>
                    </a:lnR>
                    <a:lnT w="12700" cap="flat" cmpd="sng" algn="ctr">
                      <a:solidFill>
                        <a:schemeClr val="accent3"/>
                      </a:solidFill>
                      <a:prstDash val="sysDot"/>
                      <a:round/>
                      <a:headEnd type="none" w="med" len="med"/>
                      <a:tailEnd type="none" w="med" len="med"/>
                    </a:lnT>
                    <a:lnB w="12700" cap="flat" cmpd="sng" algn="ctr">
                      <a:solidFill>
                        <a:schemeClr val="accent3"/>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3489419"/>
                  </a:ext>
                </a:extLst>
              </a:tr>
              <a:tr h="669354">
                <a:tc>
                  <a:txBody>
                    <a:bodyPr/>
                    <a:lstStyle/>
                    <a:p>
                      <a:pPr marL="285750" indent="-285750">
                        <a:buFont typeface="Open Sans" panose="020B0606030504020204" pitchFamily="34" charset="0"/>
                        <a:buChar char="›"/>
                      </a:pPr>
                      <a:r>
                        <a:rPr lang="en-IN" dirty="0">
                          <a:solidFill>
                            <a:schemeClr val="bg1"/>
                          </a:solidFill>
                        </a:rPr>
                        <a:t>Examples of Transforming </a:t>
                      </a:r>
                      <a:r>
                        <a:rPr lang="en-US" sz="1800" kern="1200" dirty="0">
                          <a:solidFill>
                            <a:schemeClr val="accent3"/>
                          </a:solidFill>
                          <a:effectLst/>
                          <a:latin typeface="+mn-lt"/>
                          <a:ea typeface="Open Sans ExtraBold"/>
                          <a:cs typeface="Open Sans ExtraBold"/>
                        </a:rPr>
                        <a:t>∆ </a:t>
                      </a:r>
                      <a:r>
                        <a:rPr lang="en-US" sz="1800" kern="1200" dirty="0">
                          <a:solidFill>
                            <a:schemeClr val="bg1"/>
                          </a:solidFill>
                          <a:effectLst/>
                          <a:latin typeface="+mn-lt"/>
                          <a:ea typeface="Open Sans ExtraBold"/>
                          <a:cs typeface="Open Sans ExtraBold"/>
                        </a:rPr>
                        <a:t>into</a:t>
                      </a:r>
                      <a:r>
                        <a:rPr lang="en-US" sz="1800" kern="1200" dirty="0">
                          <a:solidFill>
                            <a:schemeClr val="accent3"/>
                          </a:solidFill>
                          <a:effectLst/>
                          <a:latin typeface="+mn-lt"/>
                          <a:ea typeface="Open Sans ExtraBold"/>
                          <a:cs typeface="Open Sans ExtraBold"/>
                        </a:rPr>
                        <a:t> </a:t>
                      </a:r>
                      <a:r>
                        <a:rPr lang="el-GR" sz="1800" b="1" kern="1200" dirty="0">
                          <a:solidFill>
                            <a:srgbClr val="C00000"/>
                          </a:solidFill>
                          <a:latin typeface="+mn-lt"/>
                          <a:ea typeface="Open Sans ExtraBold"/>
                          <a:cs typeface="Open Sans ExtraBold"/>
                        </a:rPr>
                        <a:t>α</a:t>
                      </a:r>
                      <a:r>
                        <a:rPr lang="en-IN" dirty="0">
                          <a:solidFill>
                            <a:schemeClr val="bg1"/>
                          </a:solidFill>
                        </a:rPr>
                        <a:t> </a:t>
                      </a:r>
                    </a:p>
                  </a:txBody>
                  <a:tcPr anchor="ctr">
                    <a:lnL w="6350" cap="flat" cmpd="sng" algn="ctr">
                      <a:noFill/>
                      <a:prstDash val="solid"/>
                      <a:miter lim="800000"/>
                    </a:lnL>
                    <a:lnR w="6350" cap="flat" cmpd="sng" algn="ctr">
                      <a:noFill/>
                      <a:prstDash val="solid"/>
                      <a:miter lim="800000"/>
                    </a:lnR>
                    <a:lnT w="12700" cap="flat" cmpd="sng" algn="ctr">
                      <a:solidFill>
                        <a:schemeClr val="accent3"/>
                      </a:solidFill>
                      <a:prstDash val="sysDot"/>
                      <a:round/>
                      <a:headEnd type="none" w="med" len="med"/>
                      <a:tailEnd type="none" w="med" len="med"/>
                    </a:lnT>
                    <a:lnB w="12700" cap="flat" cmpd="sng" algn="ctr">
                      <a:solidFill>
                        <a:schemeClr val="accent3"/>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6085366"/>
                  </a:ext>
                </a:extLst>
              </a:tr>
            </a:tbl>
          </a:graphicData>
        </a:graphic>
      </p:graphicFrame>
      <p:sp>
        <p:nvSpPr>
          <p:cNvPr id="10" name="Footer Placeholder 9">
            <a:extLst>
              <a:ext uri="{FF2B5EF4-FFF2-40B4-BE49-F238E27FC236}">
                <a16:creationId xmlns:a16="http://schemas.microsoft.com/office/drawing/2014/main" id="{8188B2AB-85C5-2F1E-A305-D031C33F6938}"/>
              </a:ext>
            </a:extLst>
          </p:cNvPr>
          <p:cNvSpPr>
            <a:spLocks noGrp="1"/>
          </p:cNvSpPr>
          <p:nvPr>
            <p:ph type="ftr" sz="quarter" idx="3"/>
          </p:nvPr>
        </p:nvSpPr>
        <p:spPr/>
        <p:txBody>
          <a:bodyPr/>
          <a:lstStyle/>
          <a:p>
            <a:pPr algn="r"/>
            <a:r>
              <a:rPr lang="en-IN"/>
              <a:t>Colliers</a:t>
            </a:r>
          </a:p>
        </p:txBody>
      </p:sp>
      <p:sp>
        <p:nvSpPr>
          <p:cNvPr id="11" name="Slide Number Placeholder 10">
            <a:extLst>
              <a:ext uri="{FF2B5EF4-FFF2-40B4-BE49-F238E27FC236}">
                <a16:creationId xmlns:a16="http://schemas.microsoft.com/office/drawing/2014/main" id="{5092D28E-0C8C-B84F-F2F5-76ACFD753F88}"/>
              </a:ext>
            </a:extLst>
          </p:cNvPr>
          <p:cNvSpPr>
            <a:spLocks noGrp="1"/>
          </p:cNvSpPr>
          <p:nvPr>
            <p:ph type="sldNum" sz="quarter" idx="4"/>
          </p:nvPr>
        </p:nvSpPr>
        <p:spPr/>
        <p:txBody>
          <a:bodyPr/>
          <a:lstStyle/>
          <a:p>
            <a:fld id="{23AA811B-2EBD-4900-905E-5BE206449611}" type="slidenum">
              <a:rPr lang="en-US" smtClean="0"/>
              <a:pPr/>
              <a:t>2</a:t>
            </a:fld>
            <a:endParaRPr lang="en-US"/>
          </a:p>
        </p:txBody>
      </p:sp>
    </p:spTree>
    <p:extLst>
      <p:ext uri="{BB962C8B-B14F-4D97-AF65-F5344CB8AC3E}">
        <p14:creationId xmlns:p14="http://schemas.microsoft.com/office/powerpoint/2010/main" val="424024250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EC59E4-D08A-4927-0DF7-8CF28AE8BA75}"/>
              </a:ext>
            </a:extLst>
          </p:cNvPr>
          <p:cNvSpPr>
            <a:spLocks noGrp="1"/>
          </p:cNvSpPr>
          <p:nvPr>
            <p:ph type="title"/>
          </p:nvPr>
        </p:nvSpPr>
        <p:spPr/>
        <p:txBody>
          <a:bodyPr/>
          <a:lstStyle/>
          <a:p>
            <a:r>
              <a:rPr lang="en-IN" dirty="0"/>
              <a:t>The Bay Area and Several Top University Towns (including Ann Arbor) are Hotbeds for AI Talent</a:t>
            </a:r>
          </a:p>
        </p:txBody>
      </p:sp>
      <p:sp>
        <p:nvSpPr>
          <p:cNvPr id="2" name="Footer Placeholder 1">
            <a:extLst>
              <a:ext uri="{FF2B5EF4-FFF2-40B4-BE49-F238E27FC236}">
                <a16:creationId xmlns:a16="http://schemas.microsoft.com/office/drawing/2014/main" id="{5DE3FB7D-6C7C-9282-C2CC-F198890A572B}"/>
              </a:ext>
            </a:extLst>
          </p:cNvPr>
          <p:cNvSpPr>
            <a:spLocks noGrp="1"/>
          </p:cNvSpPr>
          <p:nvPr>
            <p:ph type="ftr" sz="quarter" idx="3"/>
          </p:nvPr>
        </p:nvSpPr>
        <p:spPr/>
        <p:txBody>
          <a:bodyPr/>
          <a:lstStyle/>
          <a:p>
            <a:pPr algn="r"/>
            <a:r>
              <a:rPr lang="en-IN"/>
              <a:t>Colliers</a:t>
            </a:r>
            <a:endParaRPr lang="en-US"/>
          </a:p>
        </p:txBody>
      </p:sp>
      <p:sp>
        <p:nvSpPr>
          <p:cNvPr id="3" name="Slide Number Placeholder 2">
            <a:extLst>
              <a:ext uri="{FF2B5EF4-FFF2-40B4-BE49-F238E27FC236}">
                <a16:creationId xmlns:a16="http://schemas.microsoft.com/office/drawing/2014/main" id="{F51F3EC7-91EF-8530-6815-92ED2055408C}"/>
              </a:ext>
            </a:extLst>
          </p:cNvPr>
          <p:cNvSpPr>
            <a:spLocks noGrp="1"/>
          </p:cNvSpPr>
          <p:nvPr>
            <p:ph type="sldNum" sz="quarter" idx="4"/>
          </p:nvPr>
        </p:nvSpPr>
        <p:spPr/>
        <p:txBody>
          <a:bodyPr/>
          <a:lstStyle/>
          <a:p>
            <a:fld id="{23AA811B-2EBD-4900-905E-5BE206449611}" type="slidenum">
              <a:rPr lang="en-US" smtClean="0"/>
              <a:pPr/>
              <a:t>20</a:t>
            </a:fld>
            <a:endParaRPr lang="en-US"/>
          </a:p>
        </p:txBody>
      </p:sp>
      <p:sp>
        <p:nvSpPr>
          <p:cNvPr id="7" name="Google Shape;319;p27">
            <a:extLst>
              <a:ext uri="{FF2B5EF4-FFF2-40B4-BE49-F238E27FC236}">
                <a16:creationId xmlns:a16="http://schemas.microsoft.com/office/drawing/2014/main" id="{4D517035-2123-8B6C-DAB5-C50B15B72C3E}"/>
              </a:ext>
            </a:extLst>
          </p:cNvPr>
          <p:cNvSpPr txBox="1"/>
          <p:nvPr/>
        </p:nvSpPr>
        <p:spPr>
          <a:xfrm>
            <a:off x="518567" y="6039175"/>
            <a:ext cx="11024145" cy="492402"/>
          </a:xfrm>
          <a:prstGeom prst="rect">
            <a:avLst/>
          </a:prstGeom>
          <a:noFill/>
          <a:ln>
            <a:noFill/>
          </a:ln>
        </p:spPr>
        <p:txBody>
          <a:bodyPr spcFirstLastPara="1" wrap="square" lIns="121900" tIns="121900" rIns="121900" bIns="121900" anchor="t" anchorCtr="0">
            <a:spAutoFit/>
          </a:bodyPr>
          <a:lstStyle/>
          <a:p>
            <a:pPr algn="r"/>
            <a:r>
              <a:rPr lang="en-IN" sz="800" i="1">
                <a:solidFill>
                  <a:schemeClr val="accent1"/>
                </a:solidFill>
                <a:latin typeface="Open Sans Light"/>
              </a:rPr>
              <a:t>*Data for top 50 cities by profiles with Artificial Intelligence skills</a:t>
            </a:r>
          </a:p>
          <a:p>
            <a:pPr algn="r"/>
            <a:r>
              <a:rPr lang="en-IN" sz="800" i="1">
                <a:solidFill>
                  <a:schemeClr val="accent1"/>
                </a:solidFill>
                <a:latin typeface="Open Sans Light"/>
              </a:rPr>
              <a:t>**Cities were condensed into MSAs (ex. both Boston, MA &amp; Cambridge, MA were combined into Boston-Cambridge-Newton, MA-NH)</a:t>
            </a:r>
          </a:p>
        </p:txBody>
      </p:sp>
      <p:pic>
        <p:nvPicPr>
          <p:cNvPr id="5" name="Google Shape;378;p31">
            <a:extLst>
              <a:ext uri="{FF2B5EF4-FFF2-40B4-BE49-F238E27FC236}">
                <a16:creationId xmlns:a16="http://schemas.microsoft.com/office/drawing/2014/main" id="{AF0C1AE7-15F0-D706-E580-34CC57A462C7}"/>
              </a:ext>
            </a:extLst>
          </p:cNvPr>
          <p:cNvPicPr preferRelativeResize="0"/>
          <p:nvPr/>
        </p:nvPicPr>
        <p:blipFill rotWithShape="1">
          <a:blip r:embed="rId3"/>
          <a:srcRect l="9647" t="20113" r="15804" b="37074"/>
          <a:stretch/>
        </p:blipFill>
        <p:spPr>
          <a:xfrm>
            <a:off x="302031" y="2043113"/>
            <a:ext cx="11381172" cy="3605667"/>
          </a:xfrm>
          <a:prstGeom prst="rect">
            <a:avLst/>
          </a:prstGeom>
        </p:spPr>
      </p:pic>
      <p:sp>
        <p:nvSpPr>
          <p:cNvPr id="10" name="TextBox 9">
            <a:extLst>
              <a:ext uri="{FF2B5EF4-FFF2-40B4-BE49-F238E27FC236}">
                <a16:creationId xmlns:a16="http://schemas.microsoft.com/office/drawing/2014/main" id="{1819C1DF-658D-4764-9F0B-8C9C241C0A15}"/>
              </a:ext>
            </a:extLst>
          </p:cNvPr>
          <p:cNvSpPr txBox="1"/>
          <p:nvPr/>
        </p:nvSpPr>
        <p:spPr>
          <a:xfrm>
            <a:off x="8886598" y="3525186"/>
            <a:ext cx="2656115" cy="2472232"/>
          </a:xfrm>
          <a:prstGeom prst="rect">
            <a:avLst/>
          </a:prstGeom>
          <a:solidFill>
            <a:schemeClr val="accent1"/>
          </a:solidFill>
        </p:spPr>
        <p:txBody>
          <a:bodyPr wrap="square" lIns="91440" tIns="91440" rIns="0" bIns="91440" rtlCol="0">
            <a:noAutofit/>
          </a:bodyPr>
          <a:lstStyle/>
          <a:p>
            <a:pPr defTabSz="1219170">
              <a:lnSpc>
                <a:spcPts val="2200"/>
              </a:lnSpc>
              <a:defRPr/>
            </a:pPr>
            <a:r>
              <a:rPr lang="en-IN" sz="1600">
                <a:solidFill>
                  <a:schemeClr val="bg1"/>
                </a:solidFill>
                <a:latin typeface="+mj-lt"/>
              </a:rPr>
              <a:t>San Francisco had more than 1 AI skilled work per 2 software developer jobs while the median of the top 50 cities for AI talent was just one skilled AI worker for every 7 software developer jobs</a:t>
            </a:r>
          </a:p>
        </p:txBody>
      </p:sp>
    </p:spTree>
    <p:extLst>
      <p:ext uri="{BB962C8B-B14F-4D97-AF65-F5344CB8AC3E}">
        <p14:creationId xmlns:p14="http://schemas.microsoft.com/office/powerpoint/2010/main" val="368516567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CD2E9-E95C-11B8-E0DF-EB36B7F4D8D4}"/>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1AD8FFC2-12F7-EF64-79E6-E1DCC121C748}"/>
              </a:ext>
            </a:extLst>
          </p:cNvPr>
          <p:cNvPicPr>
            <a:picLocks noChangeAspect="1"/>
          </p:cNvPicPr>
          <p:nvPr/>
        </p:nvPicPr>
        <p:blipFill>
          <a:blip r:embed="rId2"/>
          <a:stretch>
            <a:fillRect/>
          </a:stretch>
        </p:blipFill>
        <p:spPr>
          <a:xfrm>
            <a:off x="1047624" y="1527576"/>
            <a:ext cx="9672979" cy="2189669"/>
          </a:xfrm>
          <a:prstGeom prst="rect">
            <a:avLst/>
          </a:prstGeom>
        </p:spPr>
      </p:pic>
      <p:sp>
        <p:nvSpPr>
          <p:cNvPr id="2" name="Title 1">
            <a:extLst>
              <a:ext uri="{FF2B5EF4-FFF2-40B4-BE49-F238E27FC236}">
                <a16:creationId xmlns:a16="http://schemas.microsoft.com/office/drawing/2014/main" id="{61A168AE-F055-4FBA-E04A-B88EF040ECEF}"/>
              </a:ext>
            </a:extLst>
          </p:cNvPr>
          <p:cNvSpPr>
            <a:spLocks noGrp="1"/>
          </p:cNvSpPr>
          <p:nvPr>
            <p:ph type="title"/>
          </p:nvPr>
        </p:nvSpPr>
        <p:spPr/>
        <p:txBody>
          <a:bodyPr/>
          <a:lstStyle/>
          <a:p>
            <a:r>
              <a:rPr lang="en-US" dirty="0"/>
              <a:t>The “Agentic Age” is upon us</a:t>
            </a:r>
          </a:p>
        </p:txBody>
      </p:sp>
      <p:sp>
        <p:nvSpPr>
          <p:cNvPr id="3" name="Footer Placeholder 2">
            <a:extLst>
              <a:ext uri="{FF2B5EF4-FFF2-40B4-BE49-F238E27FC236}">
                <a16:creationId xmlns:a16="http://schemas.microsoft.com/office/drawing/2014/main" id="{A2FD5397-A3F7-EF35-C242-5FA303CE132A}"/>
              </a:ext>
            </a:extLst>
          </p:cNvPr>
          <p:cNvSpPr>
            <a:spLocks noGrp="1"/>
          </p:cNvSpPr>
          <p:nvPr>
            <p:ph type="ftr" sz="quarter" idx="3"/>
          </p:nvPr>
        </p:nvSpPr>
        <p:spPr/>
        <p:txBody>
          <a:bodyPr/>
          <a:lstStyle/>
          <a:p>
            <a:pPr algn="r"/>
            <a:r>
              <a:rPr lang="en-IN"/>
              <a:t>Colliers</a:t>
            </a:r>
          </a:p>
        </p:txBody>
      </p:sp>
      <p:sp>
        <p:nvSpPr>
          <p:cNvPr id="4" name="Slide Number Placeholder 3">
            <a:extLst>
              <a:ext uri="{FF2B5EF4-FFF2-40B4-BE49-F238E27FC236}">
                <a16:creationId xmlns:a16="http://schemas.microsoft.com/office/drawing/2014/main" id="{DBED0F0B-07FB-5515-24C1-A771026E8499}"/>
              </a:ext>
            </a:extLst>
          </p:cNvPr>
          <p:cNvSpPr>
            <a:spLocks noGrp="1"/>
          </p:cNvSpPr>
          <p:nvPr>
            <p:ph type="sldNum" sz="quarter" idx="4"/>
          </p:nvPr>
        </p:nvSpPr>
        <p:spPr/>
        <p:txBody>
          <a:bodyPr/>
          <a:lstStyle/>
          <a:p>
            <a:fld id="{23AA811B-2EBD-4900-905E-5BE206449611}" type="slidenum">
              <a:rPr lang="en-US" smtClean="0"/>
              <a:pPr/>
              <a:t>21</a:t>
            </a:fld>
            <a:endParaRPr lang="en-US"/>
          </a:p>
        </p:txBody>
      </p:sp>
      <p:sp>
        <p:nvSpPr>
          <p:cNvPr id="12" name="TextBox 11">
            <a:extLst>
              <a:ext uri="{FF2B5EF4-FFF2-40B4-BE49-F238E27FC236}">
                <a16:creationId xmlns:a16="http://schemas.microsoft.com/office/drawing/2014/main" id="{33D5678A-8BB2-E8A6-DEF3-1CE4DCC679A1}"/>
              </a:ext>
            </a:extLst>
          </p:cNvPr>
          <p:cNvSpPr txBox="1"/>
          <p:nvPr/>
        </p:nvSpPr>
        <p:spPr>
          <a:xfrm>
            <a:off x="3513311" y="1527576"/>
            <a:ext cx="5162978" cy="369332"/>
          </a:xfrm>
          <a:prstGeom prst="rect">
            <a:avLst/>
          </a:prstGeom>
          <a:noFill/>
        </p:spPr>
        <p:txBody>
          <a:bodyPr wrap="square">
            <a:spAutoFit/>
          </a:bodyPr>
          <a:lstStyle/>
          <a:p>
            <a:r>
              <a:rPr lang="en-US" dirty="0">
                <a:solidFill>
                  <a:schemeClr val="accent1"/>
                </a:solidFill>
              </a:rPr>
              <a:t>Last 12-Months Search Activity for “Agentic”</a:t>
            </a:r>
          </a:p>
        </p:txBody>
      </p:sp>
      <p:pic>
        <p:nvPicPr>
          <p:cNvPr id="6" name="Picture 5">
            <a:extLst>
              <a:ext uri="{FF2B5EF4-FFF2-40B4-BE49-F238E27FC236}">
                <a16:creationId xmlns:a16="http://schemas.microsoft.com/office/drawing/2014/main" id="{27264E48-5BA2-16E5-DDBC-2D0BA6C7F243}"/>
              </a:ext>
            </a:extLst>
          </p:cNvPr>
          <p:cNvPicPr>
            <a:picLocks noChangeAspect="1"/>
          </p:cNvPicPr>
          <p:nvPr/>
        </p:nvPicPr>
        <p:blipFill>
          <a:blip r:embed="rId3"/>
          <a:srcRect l="45850"/>
          <a:stretch/>
        </p:blipFill>
        <p:spPr>
          <a:xfrm>
            <a:off x="6997894" y="3951718"/>
            <a:ext cx="4169306" cy="2408562"/>
          </a:xfrm>
          <a:prstGeom prst="rect">
            <a:avLst/>
          </a:prstGeom>
        </p:spPr>
      </p:pic>
      <p:pic>
        <p:nvPicPr>
          <p:cNvPr id="5" name="Picture 4">
            <a:extLst>
              <a:ext uri="{FF2B5EF4-FFF2-40B4-BE49-F238E27FC236}">
                <a16:creationId xmlns:a16="http://schemas.microsoft.com/office/drawing/2014/main" id="{C4E3A4C2-4EBD-22D8-1A3D-2EF754144CCE}"/>
              </a:ext>
            </a:extLst>
          </p:cNvPr>
          <p:cNvPicPr>
            <a:picLocks noChangeAspect="1"/>
          </p:cNvPicPr>
          <p:nvPr/>
        </p:nvPicPr>
        <p:blipFill>
          <a:blip r:embed="rId3"/>
          <a:srcRect t="17187" r="61895" b="10038"/>
          <a:stretch/>
        </p:blipFill>
        <p:spPr>
          <a:xfrm>
            <a:off x="1357250" y="3686249"/>
            <a:ext cx="4526864" cy="2704528"/>
          </a:xfrm>
          <a:prstGeom prst="rect">
            <a:avLst/>
          </a:prstGeom>
        </p:spPr>
      </p:pic>
      <p:sp>
        <p:nvSpPr>
          <p:cNvPr id="15" name="Rectangle 14">
            <a:extLst>
              <a:ext uri="{FF2B5EF4-FFF2-40B4-BE49-F238E27FC236}">
                <a16:creationId xmlns:a16="http://schemas.microsoft.com/office/drawing/2014/main" id="{433B8A0A-F905-77AD-C705-14ECC462391D}"/>
              </a:ext>
            </a:extLst>
          </p:cNvPr>
          <p:cNvSpPr/>
          <p:nvPr/>
        </p:nvSpPr>
        <p:spPr>
          <a:xfrm>
            <a:off x="7135398" y="3891356"/>
            <a:ext cx="4091784" cy="51563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pic>
        <p:nvPicPr>
          <p:cNvPr id="8" name="Picture 7">
            <a:extLst>
              <a:ext uri="{FF2B5EF4-FFF2-40B4-BE49-F238E27FC236}">
                <a16:creationId xmlns:a16="http://schemas.microsoft.com/office/drawing/2014/main" id="{2D564665-06DD-7745-6CAD-DD67CA3F95B6}"/>
              </a:ext>
            </a:extLst>
          </p:cNvPr>
          <p:cNvPicPr>
            <a:picLocks noChangeAspect="1"/>
          </p:cNvPicPr>
          <p:nvPr/>
        </p:nvPicPr>
        <p:blipFill>
          <a:blip r:embed="rId4"/>
          <a:stretch>
            <a:fillRect/>
          </a:stretch>
        </p:blipFill>
        <p:spPr>
          <a:xfrm>
            <a:off x="7341019" y="6267275"/>
            <a:ext cx="3714188" cy="247003"/>
          </a:xfrm>
          <a:prstGeom prst="rect">
            <a:avLst/>
          </a:prstGeom>
        </p:spPr>
      </p:pic>
    </p:spTree>
    <p:extLst>
      <p:ext uri="{BB962C8B-B14F-4D97-AF65-F5344CB8AC3E}">
        <p14:creationId xmlns:p14="http://schemas.microsoft.com/office/powerpoint/2010/main" val="117511704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E90333-5C8A-DB88-11DF-ECEBAC7FBAD9}"/>
              </a:ext>
            </a:extLst>
          </p:cNvPr>
          <p:cNvSpPr>
            <a:spLocks noGrp="1"/>
          </p:cNvSpPr>
          <p:nvPr>
            <p:ph type="title"/>
          </p:nvPr>
        </p:nvSpPr>
        <p:spPr>
          <a:xfrm>
            <a:off x="648000" y="669600"/>
            <a:ext cx="10893600" cy="835200"/>
          </a:xfrm>
        </p:spPr>
        <p:txBody>
          <a:bodyPr/>
          <a:lstStyle/>
          <a:p>
            <a:r>
              <a:rPr lang="en-US"/>
              <a:t>The office property sector is poised for the highest level of AI exposure</a:t>
            </a:r>
          </a:p>
        </p:txBody>
      </p:sp>
      <p:sp>
        <p:nvSpPr>
          <p:cNvPr id="6" name="Footer Placeholder 5">
            <a:extLst>
              <a:ext uri="{FF2B5EF4-FFF2-40B4-BE49-F238E27FC236}">
                <a16:creationId xmlns:a16="http://schemas.microsoft.com/office/drawing/2014/main" id="{06556B2F-7A01-7A11-2FF9-2B3CDB439867}"/>
              </a:ext>
            </a:extLst>
          </p:cNvPr>
          <p:cNvSpPr>
            <a:spLocks noGrp="1"/>
          </p:cNvSpPr>
          <p:nvPr>
            <p:ph type="ftr" sz="quarter" idx="3"/>
          </p:nvPr>
        </p:nvSpPr>
        <p:spPr>
          <a:xfrm>
            <a:off x="6349104" y="248400"/>
            <a:ext cx="4636800" cy="180000"/>
          </a:xfrm>
        </p:spPr>
        <p:txBody>
          <a:bodyPr/>
          <a:lstStyle/>
          <a:p>
            <a:pPr algn="r"/>
            <a:r>
              <a:rPr lang="en-US"/>
              <a:t>Colliers</a:t>
            </a:r>
          </a:p>
        </p:txBody>
      </p:sp>
      <p:sp>
        <p:nvSpPr>
          <p:cNvPr id="7" name="Slide Number Placeholder 6">
            <a:extLst>
              <a:ext uri="{FF2B5EF4-FFF2-40B4-BE49-F238E27FC236}">
                <a16:creationId xmlns:a16="http://schemas.microsoft.com/office/drawing/2014/main" id="{C572CC4D-B6A1-61B0-8614-C04923E98095}"/>
              </a:ext>
            </a:extLst>
          </p:cNvPr>
          <p:cNvSpPr>
            <a:spLocks noGrp="1"/>
          </p:cNvSpPr>
          <p:nvPr>
            <p:ph type="sldNum" sz="quarter" idx="4"/>
          </p:nvPr>
        </p:nvSpPr>
        <p:spPr>
          <a:xfrm>
            <a:off x="11167200" y="248400"/>
            <a:ext cx="374400" cy="180000"/>
          </a:xfrm>
        </p:spPr>
        <p:txBody>
          <a:bodyPr/>
          <a:lstStyle/>
          <a:p>
            <a:fld id="{23AA811B-2EBD-4900-905E-5BE206449611}" type="slidenum">
              <a:rPr lang="en-US" smtClean="0"/>
              <a:pPr/>
              <a:t>22</a:t>
            </a:fld>
            <a:endParaRPr lang="en-US"/>
          </a:p>
        </p:txBody>
      </p:sp>
      <p:sp>
        <p:nvSpPr>
          <p:cNvPr id="5" name="Text Placeholder 4">
            <a:extLst>
              <a:ext uri="{FF2B5EF4-FFF2-40B4-BE49-F238E27FC236}">
                <a16:creationId xmlns:a16="http://schemas.microsoft.com/office/drawing/2014/main" id="{5773CA84-11CF-F271-588A-6B6CDEC034B6}"/>
              </a:ext>
            </a:extLst>
          </p:cNvPr>
          <p:cNvSpPr>
            <a:spLocks noGrp="1"/>
          </p:cNvSpPr>
          <p:nvPr>
            <p:ph type="body" sz="quarter" idx="4294967295"/>
          </p:nvPr>
        </p:nvSpPr>
        <p:spPr>
          <a:xfrm>
            <a:off x="10140294" y="6299835"/>
            <a:ext cx="1401306" cy="182245"/>
          </a:xfrm>
        </p:spPr>
        <p:txBody>
          <a:bodyPr/>
          <a:lstStyle/>
          <a:p>
            <a:pPr algn="r"/>
            <a:r>
              <a:rPr lang="en-US" sz="800" i="1" dirty="0">
                <a:solidFill>
                  <a:schemeClr val="accent1"/>
                </a:solidFill>
                <a:latin typeface="Open Sans Light"/>
              </a:rPr>
              <a:t>Source: Oxford Economics </a:t>
            </a:r>
          </a:p>
        </p:txBody>
      </p:sp>
      <p:pic>
        <p:nvPicPr>
          <p:cNvPr id="11" name="Picture 10">
            <a:extLst>
              <a:ext uri="{FF2B5EF4-FFF2-40B4-BE49-F238E27FC236}">
                <a16:creationId xmlns:a16="http://schemas.microsoft.com/office/drawing/2014/main" id="{301BA76D-DD39-64EF-941F-26C5689902B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2400" b="2889"/>
          <a:stretch/>
        </p:blipFill>
        <p:spPr>
          <a:xfrm>
            <a:off x="2886307" y="1910639"/>
            <a:ext cx="5979902" cy="4298073"/>
          </a:xfrm>
          <a:prstGeom prst="rect">
            <a:avLst/>
          </a:prstGeom>
        </p:spPr>
      </p:pic>
    </p:spTree>
    <p:extLst>
      <p:ext uri="{BB962C8B-B14F-4D97-AF65-F5344CB8AC3E}">
        <p14:creationId xmlns:p14="http://schemas.microsoft.com/office/powerpoint/2010/main" val="234039469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2D505-D678-84F7-EA7D-DF0789B4DCE4}"/>
              </a:ext>
            </a:extLst>
          </p:cNvPr>
          <p:cNvSpPr>
            <a:spLocks noGrp="1"/>
          </p:cNvSpPr>
          <p:nvPr>
            <p:ph type="title"/>
          </p:nvPr>
        </p:nvSpPr>
        <p:spPr>
          <a:xfrm>
            <a:off x="648000" y="669600"/>
            <a:ext cx="10893600" cy="835200"/>
          </a:xfrm>
        </p:spPr>
        <p:txBody>
          <a:bodyPr/>
          <a:lstStyle/>
          <a:p>
            <a:r>
              <a:rPr lang="en-US"/>
              <a:t>Part of the reason for AI’s rapid adoption is it is a valuable tool to enable the shift to cost efficiency rather than growth</a:t>
            </a:r>
          </a:p>
        </p:txBody>
      </p:sp>
      <p:sp>
        <p:nvSpPr>
          <p:cNvPr id="6" name="Footer Placeholder 5">
            <a:extLst>
              <a:ext uri="{FF2B5EF4-FFF2-40B4-BE49-F238E27FC236}">
                <a16:creationId xmlns:a16="http://schemas.microsoft.com/office/drawing/2014/main" id="{10CAECA2-8089-7C99-8DF8-C82552A561BF}"/>
              </a:ext>
            </a:extLst>
          </p:cNvPr>
          <p:cNvSpPr>
            <a:spLocks noGrp="1"/>
          </p:cNvSpPr>
          <p:nvPr>
            <p:ph type="ftr" sz="quarter" idx="3"/>
          </p:nvPr>
        </p:nvSpPr>
        <p:spPr>
          <a:xfrm>
            <a:off x="6349104" y="248400"/>
            <a:ext cx="4636800" cy="180000"/>
          </a:xfrm>
        </p:spPr>
        <p:txBody>
          <a:bodyPr/>
          <a:lstStyle/>
          <a:p>
            <a:pPr algn="r"/>
            <a:r>
              <a:rPr lang="en-US"/>
              <a:t>Colliers</a:t>
            </a:r>
          </a:p>
        </p:txBody>
      </p:sp>
      <p:sp>
        <p:nvSpPr>
          <p:cNvPr id="7" name="Slide Number Placeholder 6">
            <a:extLst>
              <a:ext uri="{FF2B5EF4-FFF2-40B4-BE49-F238E27FC236}">
                <a16:creationId xmlns:a16="http://schemas.microsoft.com/office/drawing/2014/main" id="{20885708-9E6A-5BC5-B865-1791ACAE44C9}"/>
              </a:ext>
            </a:extLst>
          </p:cNvPr>
          <p:cNvSpPr>
            <a:spLocks noGrp="1"/>
          </p:cNvSpPr>
          <p:nvPr>
            <p:ph type="sldNum" sz="quarter" idx="4"/>
          </p:nvPr>
        </p:nvSpPr>
        <p:spPr>
          <a:xfrm>
            <a:off x="11167200" y="248400"/>
            <a:ext cx="374400" cy="180000"/>
          </a:xfrm>
        </p:spPr>
        <p:txBody>
          <a:bodyPr/>
          <a:lstStyle/>
          <a:p>
            <a:fld id="{23AA811B-2EBD-4900-905E-5BE206449611}" type="slidenum">
              <a:rPr lang="en-US" smtClean="0"/>
              <a:pPr/>
              <a:t>23</a:t>
            </a:fld>
            <a:endParaRPr lang="en-US"/>
          </a:p>
        </p:txBody>
      </p:sp>
      <p:sp>
        <p:nvSpPr>
          <p:cNvPr id="5" name="Text Placeholder 4">
            <a:extLst>
              <a:ext uri="{FF2B5EF4-FFF2-40B4-BE49-F238E27FC236}">
                <a16:creationId xmlns:a16="http://schemas.microsoft.com/office/drawing/2014/main" id="{174DF3C9-244D-A3B0-45F4-ED971BEAB569}"/>
              </a:ext>
            </a:extLst>
          </p:cNvPr>
          <p:cNvSpPr>
            <a:spLocks noGrp="1"/>
          </p:cNvSpPr>
          <p:nvPr>
            <p:ph type="body" sz="quarter" idx="4294967295"/>
          </p:nvPr>
        </p:nvSpPr>
        <p:spPr>
          <a:xfrm>
            <a:off x="647700" y="6282616"/>
            <a:ext cx="10893600" cy="279894"/>
          </a:xfrm>
        </p:spPr>
        <p:txBody>
          <a:bodyPr/>
          <a:lstStyle/>
          <a:p>
            <a:pPr algn="r"/>
            <a:r>
              <a:rPr lang="en-US" sz="800" i="1">
                <a:solidFill>
                  <a:schemeClr val="accent1"/>
                </a:solidFill>
                <a:latin typeface="Open Sans Light"/>
              </a:rPr>
              <a:t>Source: Deloitte, Colliers Location Intelligence</a:t>
            </a:r>
          </a:p>
        </p:txBody>
      </p:sp>
      <p:grpSp>
        <p:nvGrpSpPr>
          <p:cNvPr id="15" name="Group 14">
            <a:extLst>
              <a:ext uri="{FF2B5EF4-FFF2-40B4-BE49-F238E27FC236}">
                <a16:creationId xmlns:a16="http://schemas.microsoft.com/office/drawing/2014/main" id="{62856B72-837C-CDE8-7052-FBF56105967E}"/>
              </a:ext>
            </a:extLst>
          </p:cNvPr>
          <p:cNvGrpSpPr/>
          <p:nvPr/>
        </p:nvGrpSpPr>
        <p:grpSpPr>
          <a:xfrm>
            <a:off x="2981248" y="1544536"/>
            <a:ext cx="5960195" cy="4698344"/>
            <a:chOff x="2862072" y="1585184"/>
            <a:chExt cx="5960195" cy="4698344"/>
          </a:xfrm>
        </p:grpSpPr>
        <p:pic>
          <p:nvPicPr>
            <p:cNvPr id="8" name="Picture 7">
              <a:extLst>
                <a:ext uri="{FF2B5EF4-FFF2-40B4-BE49-F238E27FC236}">
                  <a16:creationId xmlns:a16="http://schemas.microsoft.com/office/drawing/2014/main" id="{907EE863-D2FC-EC2B-E5E6-9D219DBBAB9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r="2188" b="4084"/>
            <a:stretch/>
          </p:blipFill>
          <p:spPr>
            <a:xfrm>
              <a:off x="2862072" y="1585184"/>
              <a:ext cx="5960195" cy="4698344"/>
            </a:xfrm>
            <a:prstGeom prst="rect">
              <a:avLst/>
            </a:prstGeom>
          </p:spPr>
        </p:pic>
        <p:sp>
          <p:nvSpPr>
            <p:cNvPr id="2" name="Rectangle: Rounded Corners 1">
              <a:extLst>
                <a:ext uri="{FF2B5EF4-FFF2-40B4-BE49-F238E27FC236}">
                  <a16:creationId xmlns:a16="http://schemas.microsoft.com/office/drawing/2014/main" id="{C28E1340-5B43-063C-C66E-C5C751CBB602}"/>
                </a:ext>
              </a:extLst>
            </p:cNvPr>
            <p:cNvSpPr/>
            <p:nvPr/>
          </p:nvSpPr>
          <p:spPr>
            <a:xfrm>
              <a:off x="3180982" y="2463264"/>
              <a:ext cx="1336154" cy="244800"/>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4" name="Rectangle: Rounded Corners 3">
              <a:extLst>
                <a:ext uri="{FF2B5EF4-FFF2-40B4-BE49-F238E27FC236}">
                  <a16:creationId xmlns:a16="http://schemas.microsoft.com/office/drawing/2014/main" id="{9C2543BE-A27E-0F8C-DD20-8D5BB7392EC1}"/>
                </a:ext>
              </a:extLst>
            </p:cNvPr>
            <p:cNvSpPr/>
            <p:nvPr/>
          </p:nvSpPr>
          <p:spPr>
            <a:xfrm>
              <a:off x="3180982" y="2891049"/>
              <a:ext cx="1336154" cy="244800"/>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9" name="Rectangle: Rounded Corners 8">
              <a:extLst>
                <a:ext uri="{FF2B5EF4-FFF2-40B4-BE49-F238E27FC236}">
                  <a16:creationId xmlns:a16="http://schemas.microsoft.com/office/drawing/2014/main" id="{6E513F51-6C43-445B-C796-3F071245BDBB}"/>
                </a:ext>
              </a:extLst>
            </p:cNvPr>
            <p:cNvSpPr/>
            <p:nvPr/>
          </p:nvSpPr>
          <p:spPr>
            <a:xfrm>
              <a:off x="3180982" y="3251593"/>
              <a:ext cx="1336154" cy="334552"/>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0" name="Rectangle: Rounded Corners 9">
              <a:extLst>
                <a:ext uri="{FF2B5EF4-FFF2-40B4-BE49-F238E27FC236}">
                  <a16:creationId xmlns:a16="http://schemas.microsoft.com/office/drawing/2014/main" id="{8539915F-2382-517D-6823-D06541D6E849}"/>
                </a:ext>
              </a:extLst>
            </p:cNvPr>
            <p:cNvSpPr/>
            <p:nvPr/>
          </p:nvSpPr>
          <p:spPr>
            <a:xfrm>
              <a:off x="3034352" y="4441714"/>
              <a:ext cx="1482784" cy="415619"/>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2" name="Rectangle: Rounded Corners 11">
              <a:extLst>
                <a:ext uri="{FF2B5EF4-FFF2-40B4-BE49-F238E27FC236}">
                  <a16:creationId xmlns:a16="http://schemas.microsoft.com/office/drawing/2014/main" id="{B3EFF9F1-36E5-64B9-6035-F4966A829453}"/>
                </a:ext>
              </a:extLst>
            </p:cNvPr>
            <p:cNvSpPr/>
            <p:nvPr/>
          </p:nvSpPr>
          <p:spPr>
            <a:xfrm>
              <a:off x="3034352" y="4929003"/>
              <a:ext cx="1482784" cy="279894"/>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grpSp>
      <p:grpSp>
        <p:nvGrpSpPr>
          <p:cNvPr id="11" name="Group 10">
            <a:extLst>
              <a:ext uri="{FF2B5EF4-FFF2-40B4-BE49-F238E27FC236}">
                <a16:creationId xmlns:a16="http://schemas.microsoft.com/office/drawing/2014/main" id="{A06FD689-6420-7013-770F-CA6D975DAF32}"/>
              </a:ext>
            </a:extLst>
          </p:cNvPr>
          <p:cNvGrpSpPr/>
          <p:nvPr/>
        </p:nvGrpSpPr>
        <p:grpSpPr>
          <a:xfrm>
            <a:off x="1359543" y="3519941"/>
            <a:ext cx="1482784" cy="279894"/>
            <a:chOff x="903060" y="3485775"/>
            <a:chExt cx="1482784" cy="279894"/>
          </a:xfrm>
        </p:grpSpPr>
        <p:sp>
          <p:nvSpPr>
            <p:cNvPr id="13" name="Rectangle: Rounded Corners 12">
              <a:extLst>
                <a:ext uri="{FF2B5EF4-FFF2-40B4-BE49-F238E27FC236}">
                  <a16:creationId xmlns:a16="http://schemas.microsoft.com/office/drawing/2014/main" id="{3B8105D1-E8FB-FA05-3714-57D419C4A217}"/>
                </a:ext>
              </a:extLst>
            </p:cNvPr>
            <p:cNvSpPr/>
            <p:nvPr/>
          </p:nvSpPr>
          <p:spPr>
            <a:xfrm>
              <a:off x="903060" y="3485775"/>
              <a:ext cx="1482784" cy="279894"/>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4" name="TextBox 13">
              <a:extLst>
                <a:ext uri="{FF2B5EF4-FFF2-40B4-BE49-F238E27FC236}">
                  <a16:creationId xmlns:a16="http://schemas.microsoft.com/office/drawing/2014/main" id="{6C30C96F-A171-38DE-1336-F08E357F60C9}"/>
                </a:ext>
              </a:extLst>
            </p:cNvPr>
            <p:cNvSpPr txBox="1"/>
            <p:nvPr/>
          </p:nvSpPr>
          <p:spPr>
            <a:xfrm>
              <a:off x="961092" y="3518461"/>
              <a:ext cx="1424752" cy="215444"/>
            </a:xfrm>
            <a:prstGeom prst="rect">
              <a:avLst/>
            </a:prstGeom>
            <a:noFill/>
          </p:spPr>
          <p:txBody>
            <a:bodyPr wrap="square" lIns="0" tIns="0" rIns="0" bIns="0" rtlCol="0">
              <a:spAutoFit/>
            </a:bodyPr>
            <a:lstStyle/>
            <a:p>
              <a:r>
                <a:rPr lang="en-US" sz="1400" b="1"/>
                <a:t>Cost Emphasis </a:t>
              </a:r>
            </a:p>
          </p:txBody>
        </p:sp>
      </p:grpSp>
    </p:spTree>
    <p:extLst>
      <p:ext uri="{BB962C8B-B14F-4D97-AF65-F5344CB8AC3E}">
        <p14:creationId xmlns:p14="http://schemas.microsoft.com/office/powerpoint/2010/main" val="19807322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C6B2F-4516-E01C-9751-A71CD81F7569}"/>
            </a:ext>
          </a:extLst>
        </p:cNvPr>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B0DF4334-C67D-39EF-6EC7-5BD9EDD75BCF}"/>
              </a:ext>
            </a:extLst>
          </p:cNvPr>
          <p:cNvGraphicFramePr>
            <a:graphicFrameLocks/>
          </p:cNvGraphicFramePr>
          <p:nvPr>
            <p:extLst>
              <p:ext uri="{D42A27DB-BD31-4B8C-83A1-F6EECF244321}">
                <p14:modId xmlns:p14="http://schemas.microsoft.com/office/powerpoint/2010/main" val="2777282373"/>
              </p:ext>
            </p:extLst>
          </p:nvPr>
        </p:nvGraphicFramePr>
        <p:xfrm>
          <a:off x="6219370" y="1802699"/>
          <a:ext cx="5793015" cy="40957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4A4B98C8-793D-DDBF-2278-0FC9A21064F8}"/>
              </a:ext>
            </a:extLst>
          </p:cNvPr>
          <p:cNvSpPr>
            <a:spLocks noGrp="1"/>
          </p:cNvSpPr>
          <p:nvPr>
            <p:ph type="title"/>
          </p:nvPr>
        </p:nvSpPr>
        <p:spPr>
          <a:xfrm>
            <a:off x="723900" y="517950"/>
            <a:ext cx="10817700" cy="835200"/>
          </a:xfrm>
        </p:spPr>
        <p:txBody>
          <a:bodyPr/>
          <a:lstStyle/>
          <a:p>
            <a:r>
              <a:rPr lang="en-US" dirty="0">
                <a:solidFill>
                  <a:schemeClr val="accent1"/>
                </a:solidFill>
              </a:rPr>
              <a:t>Government employment density is highest in some of the most expensive cities in the U.S.</a:t>
            </a:r>
          </a:p>
        </p:txBody>
      </p:sp>
      <p:sp>
        <p:nvSpPr>
          <p:cNvPr id="3" name="Footer Placeholder 2">
            <a:extLst>
              <a:ext uri="{FF2B5EF4-FFF2-40B4-BE49-F238E27FC236}">
                <a16:creationId xmlns:a16="http://schemas.microsoft.com/office/drawing/2014/main" id="{2B8DD2EB-7947-18EB-3938-18FD78A04B5A}"/>
              </a:ext>
            </a:extLst>
          </p:cNvPr>
          <p:cNvSpPr>
            <a:spLocks noGrp="1"/>
          </p:cNvSpPr>
          <p:nvPr>
            <p:ph type="ftr" sz="quarter" idx="3"/>
          </p:nvPr>
        </p:nvSpPr>
        <p:spPr/>
        <p:txBody>
          <a:bodyPr/>
          <a:lstStyle/>
          <a:p>
            <a:r>
              <a:rPr lang="en-US"/>
              <a:t>Colliers</a:t>
            </a:r>
          </a:p>
        </p:txBody>
      </p:sp>
      <p:sp>
        <p:nvSpPr>
          <p:cNvPr id="4" name="Slide Number Placeholder 3">
            <a:extLst>
              <a:ext uri="{FF2B5EF4-FFF2-40B4-BE49-F238E27FC236}">
                <a16:creationId xmlns:a16="http://schemas.microsoft.com/office/drawing/2014/main" id="{AC65A85F-DBA5-9CC6-1ACE-0E6F3BAC9B34}"/>
              </a:ext>
            </a:extLst>
          </p:cNvPr>
          <p:cNvSpPr>
            <a:spLocks noGrp="1"/>
          </p:cNvSpPr>
          <p:nvPr>
            <p:ph type="sldNum" sz="quarter" idx="4"/>
          </p:nvPr>
        </p:nvSpPr>
        <p:spPr/>
        <p:txBody>
          <a:bodyPr/>
          <a:lstStyle/>
          <a:p>
            <a:fld id="{23AA811B-2EBD-4900-905E-5BE206449611}" type="slidenum">
              <a:rPr lang="en-US" smtClean="0"/>
              <a:pPr/>
              <a:t>24</a:t>
            </a:fld>
            <a:endParaRPr lang="en-US"/>
          </a:p>
        </p:txBody>
      </p:sp>
      <p:sp>
        <p:nvSpPr>
          <p:cNvPr id="8" name="TextBox 7">
            <a:extLst>
              <a:ext uri="{FF2B5EF4-FFF2-40B4-BE49-F238E27FC236}">
                <a16:creationId xmlns:a16="http://schemas.microsoft.com/office/drawing/2014/main" id="{829DB4EA-2A57-09E4-6327-489590F17A11}"/>
              </a:ext>
            </a:extLst>
          </p:cNvPr>
          <p:cNvSpPr txBox="1"/>
          <p:nvPr/>
        </p:nvSpPr>
        <p:spPr>
          <a:xfrm>
            <a:off x="723900" y="6609600"/>
            <a:ext cx="3780087" cy="123111"/>
          </a:xfrm>
          <a:prstGeom prst="rect">
            <a:avLst/>
          </a:prstGeom>
          <a:noFill/>
        </p:spPr>
        <p:txBody>
          <a:bodyPr wrap="square" lIns="0" tIns="0" rIns="0" bIns="0" rtlCol="0">
            <a:spAutoFit/>
          </a:bodyPr>
          <a:lstStyle/>
          <a:p>
            <a:r>
              <a:rPr lang="en-US" sz="800" i="1" dirty="0"/>
              <a:t>Source: U.S. Census Bureau, Lightcast</a:t>
            </a:r>
          </a:p>
        </p:txBody>
      </p:sp>
      <p:sp>
        <p:nvSpPr>
          <p:cNvPr id="13" name="TextBox 12">
            <a:extLst>
              <a:ext uri="{FF2B5EF4-FFF2-40B4-BE49-F238E27FC236}">
                <a16:creationId xmlns:a16="http://schemas.microsoft.com/office/drawing/2014/main" id="{61757DF4-D82F-57CD-7232-ED727FCB43D0}"/>
              </a:ext>
            </a:extLst>
          </p:cNvPr>
          <p:cNvSpPr txBox="1"/>
          <p:nvPr/>
        </p:nvSpPr>
        <p:spPr>
          <a:xfrm rot="16200000">
            <a:off x="3234092" y="1079301"/>
            <a:ext cx="6095010" cy="246221"/>
          </a:xfrm>
          <a:prstGeom prst="rect">
            <a:avLst/>
          </a:prstGeom>
          <a:noFill/>
        </p:spPr>
        <p:txBody>
          <a:bodyPr wrap="square">
            <a:spAutoFit/>
          </a:bodyPr>
          <a:lstStyle/>
          <a:p>
            <a:r>
              <a:rPr lang="en-US" sz="1000" dirty="0"/>
              <a:t>(100 = U.S. Average)</a:t>
            </a:r>
          </a:p>
        </p:txBody>
      </p:sp>
      <p:sp>
        <p:nvSpPr>
          <p:cNvPr id="17" name="TextBox 16">
            <a:extLst>
              <a:ext uri="{FF2B5EF4-FFF2-40B4-BE49-F238E27FC236}">
                <a16:creationId xmlns:a16="http://schemas.microsoft.com/office/drawing/2014/main" id="{D6C3CD6F-6F14-A1C7-99AE-F1E97D14D005}"/>
              </a:ext>
            </a:extLst>
          </p:cNvPr>
          <p:cNvSpPr txBox="1"/>
          <p:nvPr/>
        </p:nvSpPr>
        <p:spPr>
          <a:xfrm>
            <a:off x="8720552" y="5775338"/>
            <a:ext cx="6095010" cy="246221"/>
          </a:xfrm>
          <a:prstGeom prst="rect">
            <a:avLst/>
          </a:prstGeom>
          <a:noFill/>
        </p:spPr>
        <p:txBody>
          <a:bodyPr wrap="square">
            <a:spAutoFit/>
          </a:bodyPr>
          <a:lstStyle/>
          <a:p>
            <a:r>
              <a:rPr lang="en-US" sz="1000" dirty="0"/>
              <a:t>(1.0 = U.S. Average)</a:t>
            </a:r>
          </a:p>
        </p:txBody>
      </p:sp>
      <p:pic>
        <p:nvPicPr>
          <p:cNvPr id="19" name="Picture 18">
            <a:extLst>
              <a:ext uri="{FF2B5EF4-FFF2-40B4-BE49-F238E27FC236}">
                <a16:creationId xmlns:a16="http://schemas.microsoft.com/office/drawing/2014/main" id="{03ED8EBB-A5CC-0746-5B5D-2388170E3040}"/>
              </a:ext>
            </a:extLst>
          </p:cNvPr>
          <p:cNvPicPr>
            <a:picLocks noChangeAspect="1"/>
          </p:cNvPicPr>
          <p:nvPr/>
        </p:nvPicPr>
        <p:blipFill>
          <a:blip r:embed="rId3"/>
          <a:stretch>
            <a:fillRect/>
          </a:stretch>
        </p:blipFill>
        <p:spPr>
          <a:xfrm>
            <a:off x="283327" y="1949065"/>
            <a:ext cx="5750188" cy="3534257"/>
          </a:xfrm>
          <a:prstGeom prst="rect">
            <a:avLst/>
          </a:prstGeom>
          <a:solidFill>
            <a:schemeClr val="accent1"/>
          </a:solidFill>
          <a:ln w="19050">
            <a:solidFill>
              <a:schemeClr val="accent1"/>
            </a:solidFill>
          </a:ln>
        </p:spPr>
      </p:pic>
      <p:pic>
        <p:nvPicPr>
          <p:cNvPr id="21" name="Picture 20">
            <a:extLst>
              <a:ext uri="{FF2B5EF4-FFF2-40B4-BE49-F238E27FC236}">
                <a16:creationId xmlns:a16="http://schemas.microsoft.com/office/drawing/2014/main" id="{34A6BB8B-A3EE-97C2-339E-B66EE1E70DEB}"/>
              </a:ext>
            </a:extLst>
          </p:cNvPr>
          <p:cNvPicPr>
            <a:picLocks noChangeAspect="1"/>
          </p:cNvPicPr>
          <p:nvPr/>
        </p:nvPicPr>
        <p:blipFill>
          <a:blip r:embed="rId4"/>
          <a:stretch>
            <a:fillRect/>
          </a:stretch>
        </p:blipFill>
        <p:spPr>
          <a:xfrm>
            <a:off x="4971143" y="4249917"/>
            <a:ext cx="892756" cy="1092696"/>
          </a:xfrm>
          <a:prstGeom prst="rect">
            <a:avLst/>
          </a:prstGeom>
        </p:spPr>
      </p:pic>
      <p:sp>
        <p:nvSpPr>
          <p:cNvPr id="22" name="Rectangle 21">
            <a:extLst>
              <a:ext uri="{FF2B5EF4-FFF2-40B4-BE49-F238E27FC236}">
                <a16:creationId xmlns:a16="http://schemas.microsoft.com/office/drawing/2014/main" id="{043CF473-40F7-0879-FE0E-872D88EBEE0C}"/>
              </a:ext>
            </a:extLst>
          </p:cNvPr>
          <p:cNvSpPr/>
          <p:nvPr/>
        </p:nvSpPr>
        <p:spPr>
          <a:xfrm>
            <a:off x="8556171" y="1949065"/>
            <a:ext cx="3207658" cy="2869678"/>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Tree>
    <p:extLst>
      <p:ext uri="{BB962C8B-B14F-4D97-AF65-F5344CB8AC3E}">
        <p14:creationId xmlns:p14="http://schemas.microsoft.com/office/powerpoint/2010/main" val="1756679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E6340-6CC0-C1E5-EA77-4C0D5F1899D2}"/>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1DF11004-4932-642B-EA17-3495AC9D5400}"/>
              </a:ext>
            </a:extLst>
          </p:cNvPr>
          <p:cNvSpPr>
            <a:spLocks noGrp="1"/>
          </p:cNvSpPr>
          <p:nvPr>
            <p:ph type="ftr" sz="quarter" idx="11"/>
          </p:nvPr>
        </p:nvSpPr>
        <p:spPr>
          <a:xfrm>
            <a:off x="6202800" y="248400"/>
            <a:ext cx="4636800" cy="180000"/>
          </a:xfrm>
        </p:spPr>
        <p:txBody>
          <a:bodyPr/>
          <a:lstStyle/>
          <a:p>
            <a:pPr algn="r"/>
            <a:r>
              <a:rPr lang="en-US" dirty="0"/>
              <a:t>Colliers</a:t>
            </a:r>
          </a:p>
        </p:txBody>
      </p:sp>
      <p:sp>
        <p:nvSpPr>
          <p:cNvPr id="7" name="Slide Number Placeholder 6">
            <a:extLst>
              <a:ext uri="{FF2B5EF4-FFF2-40B4-BE49-F238E27FC236}">
                <a16:creationId xmlns:a16="http://schemas.microsoft.com/office/drawing/2014/main" id="{940CD528-8A39-2E7F-FBBA-2EB7CF8E1A3D}"/>
              </a:ext>
            </a:extLst>
          </p:cNvPr>
          <p:cNvSpPr>
            <a:spLocks noGrp="1"/>
          </p:cNvSpPr>
          <p:nvPr>
            <p:ph type="sldNum" sz="quarter" idx="12"/>
          </p:nvPr>
        </p:nvSpPr>
        <p:spPr>
          <a:xfrm>
            <a:off x="11167200" y="248400"/>
            <a:ext cx="374400" cy="180000"/>
          </a:xfrm>
        </p:spPr>
        <p:txBody>
          <a:bodyPr/>
          <a:lstStyle/>
          <a:p>
            <a:fld id="{23AA811B-2EBD-4900-905E-5BE206449611}" type="slidenum">
              <a:rPr lang="en-US" smtClean="0"/>
              <a:pPr/>
              <a:t>25</a:t>
            </a:fld>
            <a:endParaRPr lang="en-US" dirty="0"/>
          </a:p>
        </p:txBody>
      </p:sp>
      <p:sp>
        <p:nvSpPr>
          <p:cNvPr id="9" name="Title 26">
            <a:extLst>
              <a:ext uri="{FF2B5EF4-FFF2-40B4-BE49-F238E27FC236}">
                <a16:creationId xmlns:a16="http://schemas.microsoft.com/office/drawing/2014/main" id="{CF1A475F-E229-E628-0139-C81307B9439E}"/>
              </a:ext>
            </a:extLst>
          </p:cNvPr>
          <p:cNvSpPr>
            <a:spLocks noGrp="1"/>
          </p:cNvSpPr>
          <p:nvPr>
            <p:ph type="title"/>
          </p:nvPr>
        </p:nvSpPr>
        <p:spPr>
          <a:xfrm>
            <a:off x="647999" y="511276"/>
            <a:ext cx="11343975" cy="835200"/>
          </a:xfrm>
        </p:spPr>
        <p:txBody>
          <a:bodyPr/>
          <a:lstStyle/>
          <a:p>
            <a:r>
              <a:rPr lang="en-US" sz="3200" dirty="0">
                <a:solidFill>
                  <a:schemeClr val="accent1"/>
                </a:solidFill>
              </a:rPr>
              <a:t>Robotics have a history of boosting productivity and transforming industries</a:t>
            </a:r>
          </a:p>
        </p:txBody>
      </p:sp>
      <p:pic>
        <p:nvPicPr>
          <p:cNvPr id="4" name="Picture 3">
            <a:extLst>
              <a:ext uri="{FF2B5EF4-FFF2-40B4-BE49-F238E27FC236}">
                <a16:creationId xmlns:a16="http://schemas.microsoft.com/office/drawing/2014/main" id="{8D9FB025-5B73-533D-07BA-69F0872D0B74}"/>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colorTemperature colorTemp="5900"/>
                    </a14:imgEffect>
                    <a14:imgEffect>
                      <a14:saturation sat="400000"/>
                    </a14:imgEffect>
                  </a14:imgLayer>
                </a14:imgProps>
              </a:ext>
            </a:extLst>
          </a:blip>
          <a:stretch>
            <a:fillRect/>
          </a:stretch>
        </p:blipFill>
        <p:spPr>
          <a:xfrm>
            <a:off x="200026" y="1538981"/>
            <a:ext cx="10581273" cy="4312609"/>
          </a:xfrm>
          <a:prstGeom prst="rect">
            <a:avLst/>
          </a:prstGeom>
        </p:spPr>
      </p:pic>
      <p:sp>
        <p:nvSpPr>
          <p:cNvPr id="5" name="Text Placeholder 4">
            <a:extLst>
              <a:ext uri="{FF2B5EF4-FFF2-40B4-BE49-F238E27FC236}">
                <a16:creationId xmlns:a16="http://schemas.microsoft.com/office/drawing/2014/main" id="{2BA41DA1-3EC0-9DB4-7644-60601482A990}"/>
              </a:ext>
            </a:extLst>
          </p:cNvPr>
          <p:cNvSpPr txBox="1">
            <a:spLocks/>
          </p:cNvSpPr>
          <p:nvPr/>
        </p:nvSpPr>
        <p:spPr>
          <a:xfrm>
            <a:off x="10140294" y="6299835"/>
            <a:ext cx="1401306" cy="182245"/>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600"/>
              </a:spcAft>
              <a:buFontTx/>
              <a:buNone/>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None/>
              <a:defRPr sz="1400" kern="1200" spc="300">
                <a:solidFill>
                  <a:schemeClr val="accent3"/>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algn="r"/>
            <a:r>
              <a:rPr lang="en-US" sz="800" i="1" dirty="0">
                <a:solidFill>
                  <a:schemeClr val="accent1"/>
                </a:solidFill>
                <a:latin typeface="Open Sans Light"/>
              </a:rPr>
              <a:t>Source: Ark  Invest</a:t>
            </a:r>
          </a:p>
        </p:txBody>
      </p:sp>
    </p:spTree>
    <p:custDataLst>
      <p:custData r:id="rId1"/>
      <p:custData r:id="rId2"/>
    </p:custDataLst>
    <p:extLst>
      <p:ext uri="{BB962C8B-B14F-4D97-AF65-F5344CB8AC3E}">
        <p14:creationId xmlns:p14="http://schemas.microsoft.com/office/powerpoint/2010/main" val="281497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B1053-CC8C-AA16-0C66-FDE7F8A25F96}"/>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44920BF5-F75A-2669-0507-30A81AF172AA}"/>
              </a:ext>
            </a:extLst>
          </p:cNvPr>
          <p:cNvSpPr>
            <a:spLocks noGrp="1"/>
          </p:cNvSpPr>
          <p:nvPr>
            <p:ph type="ftr" sz="quarter" idx="11"/>
          </p:nvPr>
        </p:nvSpPr>
        <p:spPr>
          <a:xfrm>
            <a:off x="6202800" y="248400"/>
            <a:ext cx="4636800" cy="180000"/>
          </a:xfrm>
        </p:spPr>
        <p:txBody>
          <a:bodyPr/>
          <a:lstStyle/>
          <a:p>
            <a:pPr algn="r"/>
            <a:r>
              <a:rPr lang="en-US" dirty="0"/>
              <a:t>Colliers</a:t>
            </a:r>
          </a:p>
        </p:txBody>
      </p:sp>
      <p:sp>
        <p:nvSpPr>
          <p:cNvPr id="7" name="Slide Number Placeholder 6">
            <a:extLst>
              <a:ext uri="{FF2B5EF4-FFF2-40B4-BE49-F238E27FC236}">
                <a16:creationId xmlns:a16="http://schemas.microsoft.com/office/drawing/2014/main" id="{3705BD91-7F5A-42DA-3AF2-4B326EAD6B21}"/>
              </a:ext>
            </a:extLst>
          </p:cNvPr>
          <p:cNvSpPr>
            <a:spLocks noGrp="1"/>
          </p:cNvSpPr>
          <p:nvPr>
            <p:ph type="sldNum" sz="quarter" idx="12"/>
          </p:nvPr>
        </p:nvSpPr>
        <p:spPr>
          <a:xfrm>
            <a:off x="11167200" y="248400"/>
            <a:ext cx="374400" cy="180000"/>
          </a:xfrm>
        </p:spPr>
        <p:txBody>
          <a:bodyPr/>
          <a:lstStyle/>
          <a:p>
            <a:fld id="{23AA811B-2EBD-4900-905E-5BE206449611}" type="slidenum">
              <a:rPr lang="en-US" smtClean="0"/>
              <a:pPr/>
              <a:t>26</a:t>
            </a:fld>
            <a:endParaRPr lang="en-US" dirty="0"/>
          </a:p>
        </p:txBody>
      </p:sp>
      <p:sp>
        <p:nvSpPr>
          <p:cNvPr id="9" name="Title 26">
            <a:extLst>
              <a:ext uri="{FF2B5EF4-FFF2-40B4-BE49-F238E27FC236}">
                <a16:creationId xmlns:a16="http://schemas.microsoft.com/office/drawing/2014/main" id="{6CC6B9B9-36BA-2C4C-2F95-238B41FABCC7}"/>
              </a:ext>
            </a:extLst>
          </p:cNvPr>
          <p:cNvSpPr>
            <a:spLocks noGrp="1"/>
          </p:cNvSpPr>
          <p:nvPr>
            <p:ph type="title"/>
          </p:nvPr>
        </p:nvSpPr>
        <p:spPr>
          <a:xfrm>
            <a:off x="672063" y="523981"/>
            <a:ext cx="11343975" cy="835200"/>
          </a:xfrm>
        </p:spPr>
        <p:txBody>
          <a:bodyPr/>
          <a:lstStyle/>
          <a:p>
            <a:r>
              <a:rPr lang="en-US" sz="3200" dirty="0">
                <a:solidFill>
                  <a:schemeClr val="accent1"/>
                </a:solidFill>
              </a:rPr>
              <a:t>The robotics boom should be disproportionately beneficial for smaller manufacturers</a:t>
            </a:r>
          </a:p>
        </p:txBody>
      </p:sp>
      <p:pic>
        <p:nvPicPr>
          <p:cNvPr id="3" name="Picture 2">
            <a:extLst>
              <a:ext uri="{FF2B5EF4-FFF2-40B4-BE49-F238E27FC236}">
                <a16:creationId xmlns:a16="http://schemas.microsoft.com/office/drawing/2014/main" id="{CEF89E88-8D69-1F31-00ED-305EB34E3783}"/>
              </a:ext>
            </a:extLst>
          </p:cNvPr>
          <p:cNvPicPr>
            <a:picLocks noChangeAspect="1"/>
          </p:cNvPicPr>
          <p:nvPr/>
        </p:nvPicPr>
        <p:blipFill>
          <a:blip r:embed="rId4"/>
          <a:stretch>
            <a:fillRect/>
          </a:stretch>
        </p:blipFill>
        <p:spPr>
          <a:xfrm>
            <a:off x="2971799" y="4285543"/>
            <a:ext cx="5847349" cy="1929597"/>
          </a:xfrm>
          <a:prstGeom prst="rect">
            <a:avLst/>
          </a:prstGeom>
          <a:solidFill>
            <a:schemeClr val="accent1"/>
          </a:solidFill>
          <a:ln w="19050">
            <a:solidFill>
              <a:schemeClr val="accent1"/>
            </a:solidFill>
          </a:ln>
        </p:spPr>
      </p:pic>
      <p:pic>
        <p:nvPicPr>
          <p:cNvPr id="5" name="Picture 4">
            <a:extLst>
              <a:ext uri="{FF2B5EF4-FFF2-40B4-BE49-F238E27FC236}">
                <a16:creationId xmlns:a16="http://schemas.microsoft.com/office/drawing/2014/main" id="{0795448A-5FBC-E6A8-44F4-F048C262FA41}"/>
              </a:ext>
            </a:extLst>
          </p:cNvPr>
          <p:cNvPicPr>
            <a:picLocks noChangeAspect="1"/>
          </p:cNvPicPr>
          <p:nvPr/>
        </p:nvPicPr>
        <p:blipFill>
          <a:blip r:embed="rId5"/>
          <a:stretch>
            <a:fillRect/>
          </a:stretch>
        </p:blipFill>
        <p:spPr>
          <a:xfrm>
            <a:off x="1933927" y="1550793"/>
            <a:ext cx="7923092" cy="2543137"/>
          </a:xfrm>
          <a:prstGeom prst="rect">
            <a:avLst/>
          </a:prstGeom>
          <a:solidFill>
            <a:schemeClr val="accent1"/>
          </a:solidFill>
          <a:ln w="19050">
            <a:solidFill>
              <a:schemeClr val="accent1"/>
            </a:solidFill>
          </a:ln>
        </p:spPr>
      </p:pic>
      <p:sp>
        <p:nvSpPr>
          <p:cNvPr id="10" name="Text Placeholder 4">
            <a:extLst>
              <a:ext uri="{FF2B5EF4-FFF2-40B4-BE49-F238E27FC236}">
                <a16:creationId xmlns:a16="http://schemas.microsoft.com/office/drawing/2014/main" id="{C6784F2B-26E2-9F1D-EA2C-66824BAF809F}"/>
              </a:ext>
            </a:extLst>
          </p:cNvPr>
          <p:cNvSpPr txBox="1">
            <a:spLocks/>
          </p:cNvSpPr>
          <p:nvPr/>
        </p:nvSpPr>
        <p:spPr>
          <a:xfrm>
            <a:off x="10140294" y="6299835"/>
            <a:ext cx="1401306" cy="182245"/>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600"/>
              </a:spcAft>
              <a:buFontTx/>
              <a:buNone/>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None/>
              <a:defRPr sz="1400" kern="1200" spc="300">
                <a:solidFill>
                  <a:schemeClr val="accent3"/>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algn="r"/>
            <a:r>
              <a:rPr lang="en-US" sz="800" i="1" dirty="0">
                <a:solidFill>
                  <a:schemeClr val="accent1"/>
                </a:solidFill>
                <a:latin typeface="Open Sans Light"/>
              </a:rPr>
              <a:t>Source: Ark  Invest</a:t>
            </a:r>
          </a:p>
        </p:txBody>
      </p:sp>
    </p:spTree>
    <p:custDataLst>
      <p:custData r:id="rId1"/>
      <p:custData r:id="rId2"/>
    </p:custDataLst>
    <p:extLst>
      <p:ext uri="{BB962C8B-B14F-4D97-AF65-F5344CB8AC3E}">
        <p14:creationId xmlns:p14="http://schemas.microsoft.com/office/powerpoint/2010/main" val="1180531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8AF99-91A8-F1AC-2C1B-F0D95AA9A1FD}"/>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D29B73F2-0B54-4635-6443-F2A9A184E1DE}"/>
              </a:ext>
            </a:extLst>
          </p:cNvPr>
          <p:cNvSpPr>
            <a:spLocks noGrp="1"/>
          </p:cNvSpPr>
          <p:nvPr>
            <p:ph type="ftr" sz="quarter" idx="11"/>
          </p:nvPr>
        </p:nvSpPr>
        <p:spPr>
          <a:xfrm>
            <a:off x="6202800" y="248400"/>
            <a:ext cx="4636800" cy="180000"/>
          </a:xfrm>
        </p:spPr>
        <p:txBody>
          <a:bodyPr/>
          <a:lstStyle/>
          <a:p>
            <a:pPr algn="r"/>
            <a:r>
              <a:rPr lang="en-US" dirty="0"/>
              <a:t>Colliers</a:t>
            </a:r>
          </a:p>
        </p:txBody>
      </p:sp>
      <p:sp>
        <p:nvSpPr>
          <p:cNvPr id="7" name="Slide Number Placeholder 6">
            <a:extLst>
              <a:ext uri="{FF2B5EF4-FFF2-40B4-BE49-F238E27FC236}">
                <a16:creationId xmlns:a16="http://schemas.microsoft.com/office/drawing/2014/main" id="{937C0E2F-1537-3D8E-908C-B01A0C1940E5}"/>
              </a:ext>
            </a:extLst>
          </p:cNvPr>
          <p:cNvSpPr>
            <a:spLocks noGrp="1"/>
          </p:cNvSpPr>
          <p:nvPr>
            <p:ph type="sldNum" sz="quarter" idx="12"/>
          </p:nvPr>
        </p:nvSpPr>
        <p:spPr>
          <a:xfrm>
            <a:off x="11167200" y="248400"/>
            <a:ext cx="374400" cy="180000"/>
          </a:xfrm>
        </p:spPr>
        <p:txBody>
          <a:bodyPr/>
          <a:lstStyle/>
          <a:p>
            <a:fld id="{23AA811B-2EBD-4900-905E-5BE206449611}" type="slidenum">
              <a:rPr lang="en-US" smtClean="0"/>
              <a:pPr/>
              <a:t>27</a:t>
            </a:fld>
            <a:endParaRPr lang="en-US" dirty="0"/>
          </a:p>
        </p:txBody>
      </p:sp>
      <p:sp>
        <p:nvSpPr>
          <p:cNvPr id="9" name="Title 26">
            <a:extLst>
              <a:ext uri="{FF2B5EF4-FFF2-40B4-BE49-F238E27FC236}">
                <a16:creationId xmlns:a16="http://schemas.microsoft.com/office/drawing/2014/main" id="{01CD474A-9DB4-E9FC-3FE5-F26E4C40AEC9}"/>
              </a:ext>
            </a:extLst>
          </p:cNvPr>
          <p:cNvSpPr>
            <a:spLocks noGrp="1"/>
          </p:cNvSpPr>
          <p:nvPr>
            <p:ph type="title"/>
          </p:nvPr>
        </p:nvSpPr>
        <p:spPr>
          <a:xfrm>
            <a:off x="647999" y="674375"/>
            <a:ext cx="11343975" cy="835200"/>
          </a:xfrm>
        </p:spPr>
        <p:txBody>
          <a:bodyPr/>
          <a:lstStyle/>
          <a:p>
            <a:r>
              <a:rPr lang="en-US" sz="3200" dirty="0">
                <a:solidFill>
                  <a:schemeClr val="accent1"/>
                </a:solidFill>
              </a:rPr>
              <a:t>The Boom in Robotics is dominated by China</a:t>
            </a:r>
          </a:p>
        </p:txBody>
      </p:sp>
      <p:pic>
        <p:nvPicPr>
          <p:cNvPr id="8" name="Picture 7">
            <a:extLst>
              <a:ext uri="{FF2B5EF4-FFF2-40B4-BE49-F238E27FC236}">
                <a16:creationId xmlns:a16="http://schemas.microsoft.com/office/drawing/2014/main" id="{32D9F7F1-345B-3397-0F54-A4A11E0BF32D}"/>
              </a:ext>
            </a:extLst>
          </p:cNvPr>
          <p:cNvPicPr>
            <a:picLocks noChangeAspect="1"/>
          </p:cNvPicPr>
          <p:nvPr/>
        </p:nvPicPr>
        <p:blipFill>
          <a:blip r:embed="rId4"/>
          <a:stretch>
            <a:fillRect/>
          </a:stretch>
        </p:blipFill>
        <p:spPr>
          <a:xfrm>
            <a:off x="850671" y="1489866"/>
            <a:ext cx="3871723" cy="2499361"/>
          </a:xfrm>
          <a:prstGeom prst="rect">
            <a:avLst/>
          </a:prstGeom>
          <a:solidFill>
            <a:schemeClr val="accent1"/>
          </a:solidFill>
          <a:ln w="19050">
            <a:solidFill>
              <a:schemeClr val="accent1"/>
            </a:solidFill>
          </a:ln>
        </p:spPr>
      </p:pic>
      <p:pic>
        <p:nvPicPr>
          <p:cNvPr id="11" name="Picture 10">
            <a:extLst>
              <a:ext uri="{FF2B5EF4-FFF2-40B4-BE49-F238E27FC236}">
                <a16:creationId xmlns:a16="http://schemas.microsoft.com/office/drawing/2014/main" id="{35A3EB8F-95BE-D112-9664-88BB8615581C}"/>
              </a:ext>
            </a:extLst>
          </p:cNvPr>
          <p:cNvPicPr>
            <a:picLocks noChangeAspect="1"/>
          </p:cNvPicPr>
          <p:nvPr/>
        </p:nvPicPr>
        <p:blipFill>
          <a:blip r:embed="rId5"/>
          <a:stretch>
            <a:fillRect/>
          </a:stretch>
        </p:blipFill>
        <p:spPr>
          <a:xfrm>
            <a:off x="850740" y="4092657"/>
            <a:ext cx="3871654" cy="2143454"/>
          </a:xfrm>
          <a:prstGeom prst="rect">
            <a:avLst/>
          </a:prstGeom>
          <a:solidFill>
            <a:schemeClr val="accent1"/>
          </a:solidFill>
          <a:ln w="19050">
            <a:solidFill>
              <a:schemeClr val="accent1"/>
            </a:solidFill>
          </a:ln>
        </p:spPr>
      </p:pic>
      <p:pic>
        <p:nvPicPr>
          <p:cNvPr id="15" name="Picture 14">
            <a:extLst>
              <a:ext uri="{FF2B5EF4-FFF2-40B4-BE49-F238E27FC236}">
                <a16:creationId xmlns:a16="http://schemas.microsoft.com/office/drawing/2014/main" id="{8B690B26-DF7B-C389-005A-17783462E205}"/>
              </a:ext>
            </a:extLst>
          </p:cNvPr>
          <p:cNvPicPr>
            <a:picLocks noChangeAspect="1"/>
          </p:cNvPicPr>
          <p:nvPr/>
        </p:nvPicPr>
        <p:blipFill>
          <a:blip r:embed="rId6"/>
          <a:stretch>
            <a:fillRect/>
          </a:stretch>
        </p:blipFill>
        <p:spPr>
          <a:xfrm>
            <a:off x="5488514" y="1489865"/>
            <a:ext cx="5546341" cy="4746245"/>
          </a:xfrm>
          <a:prstGeom prst="rect">
            <a:avLst/>
          </a:prstGeom>
          <a:solidFill>
            <a:schemeClr val="accent1"/>
          </a:solidFill>
          <a:ln w="19050">
            <a:solidFill>
              <a:schemeClr val="accent1"/>
            </a:solidFill>
          </a:ln>
        </p:spPr>
      </p:pic>
    </p:spTree>
    <p:custDataLst>
      <p:custData r:id="rId1"/>
      <p:custData r:id="rId2"/>
    </p:custDataLst>
    <p:extLst>
      <p:ext uri="{BB962C8B-B14F-4D97-AF65-F5344CB8AC3E}">
        <p14:creationId xmlns:p14="http://schemas.microsoft.com/office/powerpoint/2010/main" val="3760688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21CDEB6-6184-F17E-49B9-EA15F44E00F8}"/>
              </a:ext>
            </a:extLst>
          </p:cNvPr>
          <p:cNvSpPr/>
          <p:nvPr/>
        </p:nvSpPr>
        <p:spPr>
          <a:xfrm>
            <a:off x="0" y="146050"/>
            <a:ext cx="3484880" cy="788670"/>
          </a:xfrm>
          <a:custGeom>
            <a:avLst/>
            <a:gdLst>
              <a:gd name="connsiteX0" fmla="*/ 0 w 3119120"/>
              <a:gd name="connsiteY0" fmla="*/ 0 h 788670"/>
              <a:gd name="connsiteX1" fmla="*/ 2724785 w 3119120"/>
              <a:gd name="connsiteY1" fmla="*/ 0 h 788670"/>
              <a:gd name="connsiteX2" fmla="*/ 3119120 w 3119120"/>
              <a:gd name="connsiteY2" fmla="*/ 394335 h 788670"/>
              <a:gd name="connsiteX3" fmla="*/ 2724785 w 3119120"/>
              <a:gd name="connsiteY3" fmla="*/ 788670 h 788670"/>
              <a:gd name="connsiteX4" fmla="*/ 0 w 3119120"/>
              <a:gd name="connsiteY4" fmla="*/ 788670 h 788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9120" h="788670">
                <a:moveTo>
                  <a:pt x="0" y="0"/>
                </a:moveTo>
                <a:lnTo>
                  <a:pt x="2724785" y="0"/>
                </a:lnTo>
                <a:cubicBezTo>
                  <a:pt x="2942570" y="0"/>
                  <a:pt x="3119120" y="176550"/>
                  <a:pt x="3119120" y="394335"/>
                </a:cubicBezTo>
                <a:cubicBezTo>
                  <a:pt x="3119120" y="612120"/>
                  <a:pt x="2942570" y="788670"/>
                  <a:pt x="2724785" y="788670"/>
                </a:cubicBezTo>
                <a:lnTo>
                  <a:pt x="0" y="788670"/>
                </a:lnTo>
                <a:close/>
              </a:path>
            </a:pathLst>
          </a:custGeom>
          <a:solidFill>
            <a:srgbClr val="F1FAF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IN" sz="2000" noProof="0" err="1"/>
          </a:p>
        </p:txBody>
      </p:sp>
      <p:sp>
        <p:nvSpPr>
          <p:cNvPr id="7" name="TextBox 6">
            <a:extLst>
              <a:ext uri="{FF2B5EF4-FFF2-40B4-BE49-F238E27FC236}">
                <a16:creationId xmlns:a16="http://schemas.microsoft.com/office/drawing/2014/main" id="{9CDB87B2-2236-DB5E-F581-A9DE33B938B5}"/>
              </a:ext>
            </a:extLst>
          </p:cNvPr>
          <p:cNvSpPr txBox="1"/>
          <p:nvPr/>
        </p:nvSpPr>
        <p:spPr>
          <a:xfrm>
            <a:off x="2105605" y="2457612"/>
            <a:ext cx="7980790" cy="1704697"/>
          </a:xfrm>
          <a:prstGeom prst="rect">
            <a:avLst/>
          </a:prstGeom>
          <a:noFill/>
        </p:spPr>
        <p:txBody>
          <a:bodyPr wrap="square">
            <a:spAutoFit/>
          </a:bodyPr>
          <a:lstStyle/>
          <a:p>
            <a:pPr algn="ctr">
              <a:lnSpc>
                <a:spcPts val="3200"/>
              </a:lnSpc>
            </a:pPr>
            <a:r>
              <a:rPr lang="en-US" sz="2200">
                <a:solidFill>
                  <a:schemeClr val="bg1"/>
                </a:solidFill>
              </a:rPr>
              <a:t>"</a:t>
            </a:r>
            <a:r>
              <a:rPr lang="en-IN" sz="2200">
                <a:solidFill>
                  <a:schemeClr val="bg1"/>
                </a:solidFill>
              </a:rPr>
              <a:t>Demographics are the most important factor that will drive the global economy over the next 30 years</a:t>
            </a:r>
            <a:r>
              <a:rPr lang="en-US" sz="2200">
                <a:solidFill>
                  <a:schemeClr val="bg1"/>
                </a:solidFill>
              </a:rPr>
              <a:t>." </a:t>
            </a:r>
          </a:p>
          <a:p>
            <a:pPr algn="ctr">
              <a:lnSpc>
                <a:spcPts val="3200"/>
              </a:lnSpc>
            </a:pPr>
            <a:endParaRPr lang="en-US" sz="2200">
              <a:solidFill>
                <a:schemeClr val="bg1"/>
              </a:solidFill>
            </a:endParaRPr>
          </a:p>
          <a:p>
            <a:pPr algn="ctr">
              <a:lnSpc>
                <a:spcPts val="3200"/>
              </a:lnSpc>
            </a:pPr>
            <a:r>
              <a:rPr lang="en-IN">
                <a:solidFill>
                  <a:schemeClr val="bg1"/>
                </a:solidFill>
                <a:latin typeface="+mj-lt"/>
              </a:rPr>
              <a:t>- Ray </a:t>
            </a:r>
            <a:r>
              <a:rPr lang="en-IN" err="1">
                <a:solidFill>
                  <a:schemeClr val="bg1"/>
                </a:solidFill>
                <a:latin typeface="+mj-lt"/>
              </a:rPr>
              <a:t>Dalio</a:t>
            </a:r>
            <a:r>
              <a:rPr lang="en-IN">
                <a:solidFill>
                  <a:schemeClr val="bg1"/>
                </a:solidFill>
                <a:latin typeface="+mj-lt"/>
              </a:rPr>
              <a:t>, Founder of Bridgewater</a:t>
            </a:r>
          </a:p>
        </p:txBody>
      </p:sp>
      <p:pic>
        <p:nvPicPr>
          <p:cNvPr id="8" name="Picture 7" descr="A person smiling for a picture&#10;&#10;Description automatically generated">
            <a:extLst>
              <a:ext uri="{FF2B5EF4-FFF2-40B4-BE49-F238E27FC236}">
                <a16:creationId xmlns:a16="http://schemas.microsoft.com/office/drawing/2014/main" id="{E4C1262F-0FE7-A283-60A8-FF1B1A436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9059" y="3726009"/>
            <a:ext cx="478800" cy="478800"/>
          </a:xfrm>
          <a:prstGeom prst="ellipse">
            <a:avLst/>
          </a:prstGeom>
        </p:spPr>
      </p:pic>
      <p:pic>
        <p:nvPicPr>
          <p:cNvPr id="15" name="Graphic 14">
            <a:extLst>
              <a:ext uri="{FF2B5EF4-FFF2-40B4-BE49-F238E27FC236}">
                <a16:creationId xmlns:a16="http://schemas.microsoft.com/office/drawing/2014/main" id="{0A53FB32-DFEE-E1E4-B8B5-322F3E0880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3563" y="234385"/>
            <a:ext cx="612000" cy="612000"/>
          </a:xfrm>
          <a:prstGeom prst="rect">
            <a:avLst/>
          </a:prstGeom>
        </p:spPr>
      </p:pic>
      <p:sp>
        <p:nvSpPr>
          <p:cNvPr id="19" name="TextBox 18">
            <a:extLst>
              <a:ext uri="{FF2B5EF4-FFF2-40B4-BE49-F238E27FC236}">
                <a16:creationId xmlns:a16="http://schemas.microsoft.com/office/drawing/2014/main" id="{C7CF7DD1-3CBE-A74C-D022-C9FD74C7D8D1}"/>
              </a:ext>
            </a:extLst>
          </p:cNvPr>
          <p:cNvSpPr txBox="1"/>
          <p:nvPr/>
        </p:nvSpPr>
        <p:spPr>
          <a:xfrm>
            <a:off x="639586" y="294164"/>
            <a:ext cx="1775979" cy="492443"/>
          </a:xfrm>
          <a:prstGeom prst="rect">
            <a:avLst/>
          </a:prstGeom>
          <a:noFill/>
        </p:spPr>
        <p:txBody>
          <a:bodyPr wrap="square" lIns="0" tIns="0" rIns="0" bIns="0" rtlCol="0">
            <a:spAutoFit/>
          </a:bodyPr>
          <a:lstStyle/>
          <a:p>
            <a:r>
              <a:rPr lang="en-US" sz="1600">
                <a:solidFill>
                  <a:schemeClr val="tx2"/>
                </a:solidFill>
                <a:latin typeface="Merriweather" panose="00000500000000000000" pitchFamily="2" charset="0"/>
              </a:rPr>
              <a:t>Shifting Demographics</a:t>
            </a:r>
          </a:p>
        </p:txBody>
      </p:sp>
      <p:sp>
        <p:nvSpPr>
          <p:cNvPr id="2" name="Slide Number Placeholder 26">
            <a:extLst>
              <a:ext uri="{FF2B5EF4-FFF2-40B4-BE49-F238E27FC236}">
                <a16:creationId xmlns:a16="http://schemas.microsoft.com/office/drawing/2014/main" id="{77FDD692-9B3C-92A3-C4CD-6CDEE554B09E}"/>
              </a:ext>
            </a:extLst>
          </p:cNvPr>
          <p:cNvSpPr>
            <a:spLocks noGrp="1"/>
          </p:cNvSpPr>
          <p:nvPr>
            <p:ph type="sldNum" sz="quarter" idx="4"/>
          </p:nvPr>
        </p:nvSpPr>
        <p:spPr>
          <a:xfrm>
            <a:off x="11167200" y="248400"/>
            <a:ext cx="374400" cy="180000"/>
          </a:xfrm>
        </p:spPr>
        <p:txBody>
          <a:bodyPr/>
          <a:lstStyle/>
          <a:p>
            <a:fld id="{23AA811B-2EBD-4900-905E-5BE206449611}" type="slidenum">
              <a:rPr lang="en-US" smtClean="0">
                <a:solidFill>
                  <a:schemeClr val="bg1"/>
                </a:solidFill>
              </a:rPr>
              <a:pPr/>
              <a:t>28</a:t>
            </a:fld>
            <a:endParaRPr lang="en-US">
              <a:solidFill>
                <a:schemeClr val="bg1"/>
              </a:solidFill>
            </a:endParaRPr>
          </a:p>
        </p:txBody>
      </p:sp>
      <p:cxnSp>
        <p:nvCxnSpPr>
          <p:cNvPr id="11" name="Straight Connector 10">
            <a:extLst>
              <a:ext uri="{FF2B5EF4-FFF2-40B4-BE49-F238E27FC236}">
                <a16:creationId xmlns:a16="http://schemas.microsoft.com/office/drawing/2014/main" id="{02C802CC-60D7-01C1-1C96-C4F7C47367FD}"/>
              </a:ext>
            </a:extLst>
          </p:cNvPr>
          <p:cNvCxnSpPr>
            <a:cxnSpLocks/>
          </p:cNvCxnSpPr>
          <p:nvPr/>
        </p:nvCxnSpPr>
        <p:spPr>
          <a:xfrm>
            <a:off x="11076552" y="275642"/>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9">
            <a:extLst>
              <a:ext uri="{FF2B5EF4-FFF2-40B4-BE49-F238E27FC236}">
                <a16:creationId xmlns:a16="http://schemas.microsoft.com/office/drawing/2014/main" id="{23A58777-C061-EAE3-9BA2-EE90FC35111A}"/>
              </a:ext>
            </a:extLst>
          </p:cNvPr>
          <p:cNvSpPr>
            <a:spLocks noGrp="1"/>
          </p:cNvSpPr>
          <p:nvPr>
            <p:ph type="ftr" sz="quarter" idx="3"/>
          </p:nvPr>
        </p:nvSpPr>
        <p:spPr>
          <a:xfrm>
            <a:off x="6349104" y="248400"/>
            <a:ext cx="4636800" cy="180000"/>
          </a:xfrm>
        </p:spPr>
        <p:txBody>
          <a:bodyPr/>
          <a:lstStyle/>
          <a:p>
            <a:pPr algn="r"/>
            <a:r>
              <a:rPr lang="en-IN"/>
              <a:t>Colliers</a:t>
            </a:r>
          </a:p>
        </p:txBody>
      </p:sp>
    </p:spTree>
    <p:extLst>
      <p:ext uri="{BB962C8B-B14F-4D97-AF65-F5344CB8AC3E}">
        <p14:creationId xmlns:p14="http://schemas.microsoft.com/office/powerpoint/2010/main" val="378187298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DB974-1486-B62A-961E-BDED1E69D875}"/>
              </a:ext>
            </a:extLst>
          </p:cNvPr>
          <p:cNvSpPr>
            <a:spLocks noGrp="1"/>
          </p:cNvSpPr>
          <p:nvPr>
            <p:ph type="title"/>
          </p:nvPr>
        </p:nvSpPr>
        <p:spPr/>
        <p:txBody>
          <a:bodyPr/>
          <a:lstStyle/>
          <a:p>
            <a:r>
              <a:rPr lang="en-IN" dirty="0"/>
              <a:t>Flattening Population Growth Presents Challenges</a:t>
            </a:r>
            <a:br>
              <a:rPr lang="en-IN" dirty="0"/>
            </a:br>
            <a:r>
              <a:rPr lang="en-IN" sz="2400" dirty="0">
                <a:solidFill>
                  <a:schemeClr val="tx1"/>
                </a:solidFill>
              </a:rPr>
              <a:t>Global Population Reached </a:t>
            </a:r>
            <a:r>
              <a:rPr lang="en-IN" sz="2400" b="1" dirty="0">
                <a:solidFill>
                  <a:schemeClr val="accent2"/>
                </a:solidFill>
                <a:latin typeface="+mn-lt"/>
              </a:rPr>
              <a:t>8 Billion </a:t>
            </a:r>
            <a:r>
              <a:rPr lang="en-IN" sz="2400" dirty="0">
                <a:solidFill>
                  <a:schemeClr val="tx1"/>
                </a:solidFill>
              </a:rPr>
              <a:t>in 2022 but slower Growth Lies Ahead</a:t>
            </a:r>
            <a:br>
              <a:rPr lang="en-IN" dirty="0"/>
            </a:br>
            <a:br>
              <a:rPr lang="en-IN" dirty="0"/>
            </a:br>
            <a:endParaRPr lang="en-IN" dirty="0"/>
          </a:p>
        </p:txBody>
      </p:sp>
      <p:sp>
        <p:nvSpPr>
          <p:cNvPr id="4" name="Slide Number Placeholder 3">
            <a:extLst>
              <a:ext uri="{FF2B5EF4-FFF2-40B4-BE49-F238E27FC236}">
                <a16:creationId xmlns:a16="http://schemas.microsoft.com/office/drawing/2014/main" id="{129022B7-D28A-9BF4-3D59-3A82D8227BDC}"/>
              </a:ext>
            </a:extLst>
          </p:cNvPr>
          <p:cNvSpPr>
            <a:spLocks noGrp="1"/>
          </p:cNvSpPr>
          <p:nvPr>
            <p:ph type="sldNum" sz="quarter" idx="4"/>
          </p:nvPr>
        </p:nvSpPr>
        <p:spPr/>
        <p:txBody>
          <a:bodyPr/>
          <a:lstStyle/>
          <a:p>
            <a:fld id="{23AA811B-2EBD-4900-905E-5BE206449611}" type="slidenum">
              <a:rPr lang="en-US" smtClean="0"/>
              <a:pPr/>
              <a:t>29</a:t>
            </a:fld>
            <a:endParaRPr lang="en-US"/>
          </a:p>
        </p:txBody>
      </p:sp>
      <p:graphicFrame>
        <p:nvGraphicFramePr>
          <p:cNvPr id="15" name="Chart 14">
            <a:extLst>
              <a:ext uri="{FF2B5EF4-FFF2-40B4-BE49-F238E27FC236}">
                <a16:creationId xmlns:a16="http://schemas.microsoft.com/office/drawing/2014/main" id="{3BBB2B25-E2E0-1816-B455-F581CECC0427}"/>
              </a:ext>
            </a:extLst>
          </p:cNvPr>
          <p:cNvGraphicFramePr/>
          <p:nvPr/>
        </p:nvGraphicFramePr>
        <p:xfrm>
          <a:off x="714100" y="1691891"/>
          <a:ext cx="9956800" cy="4382783"/>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7639C9C7-0144-6D22-CA81-CC212370C95F}"/>
              </a:ext>
            </a:extLst>
          </p:cNvPr>
          <p:cNvSpPr txBox="1"/>
          <p:nvPr/>
        </p:nvSpPr>
        <p:spPr>
          <a:xfrm>
            <a:off x="6805362" y="5775452"/>
            <a:ext cx="1548765" cy="239657"/>
          </a:xfrm>
          <a:prstGeom prst="rect">
            <a:avLst/>
          </a:prstGeom>
          <a:solidFill>
            <a:schemeClr val="bg1"/>
          </a:solidFill>
        </p:spPr>
        <p:txBody>
          <a:bodyPr wrap="none" lIns="72000" tIns="72000" rIns="72000" bIns="72000" rtlCol="0" anchor="ctr" anchorCtr="0">
            <a:noAutofit/>
          </a:bodyPr>
          <a:lstStyle/>
          <a:p>
            <a:r>
              <a:rPr lang="en-IN" sz="1100" dirty="0">
                <a:solidFill>
                  <a:schemeClr val="accent2"/>
                </a:solidFill>
                <a:latin typeface="+mn-lt"/>
              </a:rPr>
              <a:t>2022</a:t>
            </a:r>
            <a:endParaRPr lang="en-IN" sz="1100" dirty="0">
              <a:solidFill>
                <a:schemeClr val="accent2"/>
              </a:solidFill>
            </a:endParaRPr>
          </a:p>
        </p:txBody>
      </p:sp>
      <p:sp>
        <p:nvSpPr>
          <p:cNvPr id="18" name="TextBox 17">
            <a:extLst>
              <a:ext uri="{FF2B5EF4-FFF2-40B4-BE49-F238E27FC236}">
                <a16:creationId xmlns:a16="http://schemas.microsoft.com/office/drawing/2014/main" id="{8FC627B0-E9E5-4DA3-DD16-4147D0640470}"/>
              </a:ext>
            </a:extLst>
          </p:cNvPr>
          <p:cNvSpPr txBox="1"/>
          <p:nvPr/>
        </p:nvSpPr>
        <p:spPr>
          <a:xfrm>
            <a:off x="5180581" y="3492869"/>
            <a:ext cx="688519" cy="321832"/>
          </a:xfrm>
          <a:prstGeom prst="wedgeRoundRectCallout">
            <a:avLst>
              <a:gd name="adj1" fmla="val 20669"/>
              <a:gd name="adj2" fmla="val 73154"/>
              <a:gd name="adj3" fmla="val 16667"/>
            </a:avLst>
          </a:prstGeom>
          <a:solidFill>
            <a:schemeClr val="accent3"/>
          </a:solidFill>
        </p:spPr>
        <p:txBody>
          <a:bodyPr wrap="none" lIns="0" tIns="0" rIns="0" bIns="0" rtlCol="0" anchor="ctr" anchorCtr="0">
            <a:noAutofit/>
          </a:bodyPr>
          <a:lstStyle/>
          <a:p>
            <a:pPr algn="ctr"/>
            <a:r>
              <a:rPr lang="en-IN" sz="1400">
                <a:latin typeface="Merriweather" panose="00000500000000000000" pitchFamily="2" charset="0"/>
              </a:rPr>
              <a:t>+167%</a:t>
            </a:r>
            <a:endParaRPr lang="en-US" sz="1400">
              <a:latin typeface="Merriweather" panose="00000500000000000000" pitchFamily="2" charset="0"/>
            </a:endParaRPr>
          </a:p>
        </p:txBody>
      </p:sp>
      <p:sp>
        <p:nvSpPr>
          <p:cNvPr id="20" name="TextBox 19">
            <a:extLst>
              <a:ext uri="{FF2B5EF4-FFF2-40B4-BE49-F238E27FC236}">
                <a16:creationId xmlns:a16="http://schemas.microsoft.com/office/drawing/2014/main" id="{EA6E48F9-D986-F788-9A77-5B5C33DDEC21}"/>
              </a:ext>
            </a:extLst>
          </p:cNvPr>
          <p:cNvSpPr txBox="1"/>
          <p:nvPr/>
        </p:nvSpPr>
        <p:spPr>
          <a:xfrm>
            <a:off x="9551394" y="2203965"/>
            <a:ext cx="2145947" cy="392973"/>
          </a:xfrm>
          <a:prstGeom prst="rect">
            <a:avLst/>
          </a:prstGeom>
          <a:solidFill>
            <a:schemeClr val="accent2"/>
          </a:solidFill>
          <a:ln>
            <a:noFill/>
          </a:ln>
        </p:spPr>
        <p:txBody>
          <a:bodyPr wrap="none" lIns="0" tIns="0" rIns="0" bIns="0" rtlCol="0" anchor="ctr" anchorCtr="0">
            <a:noAutofit/>
          </a:bodyPr>
          <a:lstStyle/>
          <a:p>
            <a:pPr algn="ctr"/>
            <a:r>
              <a:rPr lang="en-IN" sz="1400">
                <a:solidFill>
                  <a:schemeClr val="bg1"/>
                </a:solidFill>
                <a:latin typeface="Merriweather" panose="00000500000000000000" pitchFamily="2" charset="0"/>
              </a:rPr>
              <a:t>Peak Global Population</a:t>
            </a:r>
            <a:endParaRPr lang="en-US" sz="1400">
              <a:solidFill>
                <a:schemeClr val="bg1"/>
              </a:solidFill>
              <a:latin typeface="Merriweather" panose="00000500000000000000" pitchFamily="2" charset="0"/>
            </a:endParaRPr>
          </a:p>
        </p:txBody>
      </p:sp>
      <p:sp>
        <p:nvSpPr>
          <p:cNvPr id="23" name="TextBox 22">
            <a:extLst>
              <a:ext uri="{FF2B5EF4-FFF2-40B4-BE49-F238E27FC236}">
                <a16:creationId xmlns:a16="http://schemas.microsoft.com/office/drawing/2014/main" id="{217865E7-EA9D-601C-C1EC-BEF049BE95EB}"/>
              </a:ext>
            </a:extLst>
          </p:cNvPr>
          <p:cNvSpPr txBox="1"/>
          <p:nvPr/>
        </p:nvSpPr>
        <p:spPr>
          <a:xfrm>
            <a:off x="7235486" y="2524630"/>
            <a:ext cx="688519" cy="321832"/>
          </a:xfrm>
          <a:prstGeom prst="wedgeRoundRectCallout">
            <a:avLst>
              <a:gd name="adj1" fmla="val 25096"/>
              <a:gd name="adj2" fmla="val 64868"/>
              <a:gd name="adj3" fmla="val 16667"/>
            </a:avLst>
          </a:prstGeom>
          <a:solidFill>
            <a:schemeClr val="accent3"/>
          </a:solidFill>
        </p:spPr>
        <p:txBody>
          <a:bodyPr wrap="none" lIns="0" tIns="0" rIns="0" bIns="0" rtlCol="0" anchor="ctr" anchorCtr="0">
            <a:noAutofit/>
          </a:bodyPr>
          <a:lstStyle/>
          <a:p>
            <a:pPr algn="ctr"/>
            <a:r>
              <a:rPr lang="en-IN" sz="1400">
                <a:latin typeface="Merriweather" panose="00000500000000000000" pitchFamily="2" charset="0"/>
              </a:rPr>
              <a:t>+30%</a:t>
            </a:r>
            <a:endParaRPr lang="en-US" sz="1400">
              <a:latin typeface="Merriweather" panose="00000500000000000000" pitchFamily="2" charset="0"/>
            </a:endParaRPr>
          </a:p>
        </p:txBody>
      </p:sp>
      <p:sp>
        <p:nvSpPr>
          <p:cNvPr id="7" name="Footer Placeholder 6">
            <a:extLst>
              <a:ext uri="{FF2B5EF4-FFF2-40B4-BE49-F238E27FC236}">
                <a16:creationId xmlns:a16="http://schemas.microsoft.com/office/drawing/2014/main" id="{D71022EF-1852-BAE6-BA1E-8D0D06F333CB}"/>
              </a:ext>
            </a:extLst>
          </p:cNvPr>
          <p:cNvSpPr>
            <a:spLocks noGrp="1"/>
          </p:cNvSpPr>
          <p:nvPr>
            <p:ph type="ftr" sz="quarter" idx="3"/>
          </p:nvPr>
        </p:nvSpPr>
        <p:spPr/>
        <p:txBody>
          <a:bodyPr/>
          <a:lstStyle/>
          <a:p>
            <a:pPr algn="r"/>
            <a:r>
              <a:rPr lang="en-IN"/>
              <a:t>Colliers</a:t>
            </a:r>
          </a:p>
        </p:txBody>
      </p:sp>
    </p:spTree>
    <p:extLst>
      <p:ext uri="{BB962C8B-B14F-4D97-AF65-F5344CB8AC3E}">
        <p14:creationId xmlns:p14="http://schemas.microsoft.com/office/powerpoint/2010/main" val="2848671258"/>
      </p:ext>
    </p:extLst>
  </p:cSld>
  <p:clrMapOvr>
    <a:masterClrMapping/>
  </p:clrMapOvr>
  <p:transition spd="slow">
    <p:push dir="u"/>
  </p:transition>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54A374C-FAE8-0D59-2F3C-B4B7ACA5A6B0}"/>
              </a:ext>
            </a:extLst>
          </p:cNvPr>
          <p:cNvSpPr txBox="1"/>
          <p:nvPr/>
        </p:nvSpPr>
        <p:spPr>
          <a:xfrm>
            <a:off x="2811725" y="2641723"/>
            <a:ext cx="6568550" cy="1384995"/>
          </a:xfrm>
          <a:prstGeom prst="rect">
            <a:avLst/>
          </a:prstGeom>
          <a:noFill/>
        </p:spPr>
        <p:txBody>
          <a:bodyPr wrap="square">
            <a:spAutoFit/>
          </a:bodyPr>
          <a:lstStyle/>
          <a:p>
            <a:pPr algn="ctr"/>
            <a:r>
              <a:rPr lang="en-US" sz="2200">
                <a:solidFill>
                  <a:schemeClr val="bg1"/>
                </a:solidFill>
              </a:rPr>
              <a:t>“The most dangerous thing in business is finding the right answer to the wrong question.”</a:t>
            </a:r>
          </a:p>
          <a:p>
            <a:pPr algn="ctr"/>
            <a:endParaRPr lang="en-US" sz="2200">
              <a:solidFill>
                <a:schemeClr val="bg1"/>
              </a:solidFill>
            </a:endParaRPr>
          </a:p>
          <a:p>
            <a:pPr algn="ctr"/>
            <a:r>
              <a:rPr lang="en-US">
                <a:solidFill>
                  <a:schemeClr val="bg1"/>
                </a:solidFill>
                <a:latin typeface="+mj-lt"/>
              </a:rPr>
              <a:t>- Peter Drucker</a:t>
            </a:r>
          </a:p>
        </p:txBody>
      </p:sp>
      <p:sp>
        <p:nvSpPr>
          <p:cNvPr id="4" name="Footer Placeholder 3">
            <a:extLst>
              <a:ext uri="{FF2B5EF4-FFF2-40B4-BE49-F238E27FC236}">
                <a16:creationId xmlns:a16="http://schemas.microsoft.com/office/drawing/2014/main" id="{ED1C7EA1-EC7E-44F6-88C6-777FD53F7397}"/>
              </a:ext>
            </a:extLst>
          </p:cNvPr>
          <p:cNvSpPr>
            <a:spLocks noGrp="1"/>
          </p:cNvSpPr>
          <p:nvPr>
            <p:ph type="ftr" sz="quarter" idx="3"/>
          </p:nvPr>
        </p:nvSpPr>
        <p:spPr/>
        <p:txBody>
          <a:bodyPr/>
          <a:lstStyle/>
          <a:p>
            <a:pPr algn="r"/>
            <a:r>
              <a:rPr lang="en-IN"/>
              <a:t>Colliers</a:t>
            </a:r>
            <a:endParaRPr lang="en-IN" dirty="0"/>
          </a:p>
        </p:txBody>
      </p:sp>
      <p:sp>
        <p:nvSpPr>
          <p:cNvPr id="5" name="Slide Number Placeholder 4">
            <a:extLst>
              <a:ext uri="{FF2B5EF4-FFF2-40B4-BE49-F238E27FC236}">
                <a16:creationId xmlns:a16="http://schemas.microsoft.com/office/drawing/2014/main" id="{BA2FE0CD-DAB1-E7D6-9EC8-7E39C575FC74}"/>
              </a:ext>
            </a:extLst>
          </p:cNvPr>
          <p:cNvSpPr>
            <a:spLocks noGrp="1"/>
          </p:cNvSpPr>
          <p:nvPr>
            <p:ph type="sldNum" sz="quarter" idx="4"/>
          </p:nvPr>
        </p:nvSpPr>
        <p:spPr/>
        <p:txBody>
          <a:bodyPr/>
          <a:lstStyle/>
          <a:p>
            <a:fld id="{23AA811B-2EBD-4900-905E-5BE206449611}" type="slidenum">
              <a:rPr lang="en-US" smtClean="0"/>
              <a:pPr/>
              <a:t>3</a:t>
            </a:fld>
            <a:endParaRPr lang="en-US" dirty="0"/>
          </a:p>
        </p:txBody>
      </p:sp>
    </p:spTree>
    <p:extLst>
      <p:ext uri="{BB962C8B-B14F-4D97-AF65-F5344CB8AC3E}">
        <p14:creationId xmlns:p14="http://schemas.microsoft.com/office/powerpoint/2010/main" val="131858320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0C0B56-135F-D992-42E4-B8FC9D55483E}"/>
              </a:ext>
            </a:extLst>
          </p:cNvPr>
          <p:cNvSpPr>
            <a:spLocks noGrp="1"/>
          </p:cNvSpPr>
          <p:nvPr>
            <p:ph type="title"/>
          </p:nvPr>
        </p:nvSpPr>
        <p:spPr/>
        <p:txBody>
          <a:bodyPr/>
          <a:lstStyle/>
          <a:p>
            <a:r>
              <a:rPr lang="en-US">
                <a:solidFill>
                  <a:srgbClr val="1C54F4"/>
                </a:solidFill>
              </a:rPr>
              <a:t>U.S. fertility rate hits record low after trending down for years </a:t>
            </a:r>
          </a:p>
        </p:txBody>
      </p:sp>
      <p:graphicFrame>
        <p:nvGraphicFramePr>
          <p:cNvPr id="10" name="Content Placeholder 9">
            <a:extLst>
              <a:ext uri="{FF2B5EF4-FFF2-40B4-BE49-F238E27FC236}">
                <a16:creationId xmlns:a16="http://schemas.microsoft.com/office/drawing/2014/main" id="{A73E983E-0E07-F238-72DF-6DBADA4A3FAC}"/>
              </a:ext>
            </a:extLst>
          </p:cNvPr>
          <p:cNvGraphicFramePr>
            <a:graphicFrameLocks noGrp="1"/>
          </p:cNvGraphicFramePr>
          <p:nvPr>
            <p:ph idx="4294967295"/>
          </p:nvPr>
        </p:nvGraphicFramePr>
        <p:xfrm>
          <a:off x="563880" y="1816101"/>
          <a:ext cx="10893425" cy="439261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 Placeholder 4">
            <a:extLst>
              <a:ext uri="{FF2B5EF4-FFF2-40B4-BE49-F238E27FC236}">
                <a16:creationId xmlns:a16="http://schemas.microsoft.com/office/drawing/2014/main" id="{0DCF96DA-F97F-1EDF-F825-A59F9BB78E67}"/>
              </a:ext>
            </a:extLst>
          </p:cNvPr>
          <p:cNvSpPr>
            <a:spLocks noGrp="1"/>
          </p:cNvSpPr>
          <p:nvPr>
            <p:ph type="body" sz="quarter" idx="4294967295"/>
          </p:nvPr>
        </p:nvSpPr>
        <p:spPr>
          <a:xfrm>
            <a:off x="10875573" y="6295175"/>
            <a:ext cx="666027" cy="224839"/>
          </a:xfrm>
        </p:spPr>
        <p:txBody>
          <a:bodyPr/>
          <a:lstStyle/>
          <a:p>
            <a:r>
              <a:rPr lang="en-US" sz="800"/>
              <a:t>Source: CDC</a:t>
            </a:r>
          </a:p>
        </p:txBody>
      </p:sp>
      <p:cxnSp>
        <p:nvCxnSpPr>
          <p:cNvPr id="12" name="Straight Connector 11">
            <a:extLst>
              <a:ext uri="{FF2B5EF4-FFF2-40B4-BE49-F238E27FC236}">
                <a16:creationId xmlns:a16="http://schemas.microsoft.com/office/drawing/2014/main" id="{64FE7EAA-EAC4-053D-9AD1-1594A8AEF431}"/>
              </a:ext>
            </a:extLst>
          </p:cNvPr>
          <p:cNvCxnSpPr/>
          <p:nvPr/>
        </p:nvCxnSpPr>
        <p:spPr>
          <a:xfrm>
            <a:off x="1097366" y="3975459"/>
            <a:ext cx="10306185" cy="0"/>
          </a:xfrm>
          <a:prstGeom prst="line">
            <a:avLst/>
          </a:prstGeom>
          <a:ln w="6350">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6AD7907-CE64-15B6-1D0E-88742301A8F9}"/>
              </a:ext>
            </a:extLst>
          </p:cNvPr>
          <p:cNvSpPr txBox="1"/>
          <p:nvPr/>
        </p:nvSpPr>
        <p:spPr>
          <a:xfrm>
            <a:off x="9269859" y="3701581"/>
            <a:ext cx="2451623" cy="215444"/>
          </a:xfrm>
          <a:prstGeom prst="rect">
            <a:avLst/>
          </a:prstGeom>
          <a:noFill/>
        </p:spPr>
        <p:txBody>
          <a:bodyPr wrap="square" lIns="0" tIns="0" rIns="0" bIns="0" rtlCol="0">
            <a:spAutoFit/>
          </a:bodyPr>
          <a:lstStyle/>
          <a:p>
            <a:r>
              <a:rPr lang="en-US" sz="1400" b="1"/>
              <a:t>Replacement Rate (2.1) </a:t>
            </a:r>
          </a:p>
        </p:txBody>
      </p:sp>
      <p:sp>
        <p:nvSpPr>
          <p:cNvPr id="14" name="TextBox 13">
            <a:extLst>
              <a:ext uri="{FF2B5EF4-FFF2-40B4-BE49-F238E27FC236}">
                <a16:creationId xmlns:a16="http://schemas.microsoft.com/office/drawing/2014/main" id="{AFCE8FEB-8F90-5E08-5763-A54B9CBEABEC}"/>
              </a:ext>
            </a:extLst>
          </p:cNvPr>
          <p:cNvSpPr txBox="1"/>
          <p:nvPr/>
        </p:nvSpPr>
        <p:spPr>
          <a:xfrm>
            <a:off x="4940030" y="1911102"/>
            <a:ext cx="5392832" cy="307777"/>
          </a:xfrm>
          <a:prstGeom prst="rect">
            <a:avLst/>
          </a:prstGeom>
          <a:noFill/>
        </p:spPr>
        <p:txBody>
          <a:bodyPr wrap="square" lIns="0" tIns="0" rIns="0" bIns="0" rtlCol="0">
            <a:spAutoFit/>
          </a:bodyPr>
          <a:lstStyle/>
          <a:p>
            <a:r>
              <a:rPr lang="en-US" sz="2000" b="1" dirty="0">
                <a:solidFill>
                  <a:schemeClr val="accent1"/>
                </a:solidFill>
              </a:rPr>
              <a:t>U.S. Fertility Rate</a:t>
            </a:r>
          </a:p>
        </p:txBody>
      </p:sp>
      <p:sp>
        <p:nvSpPr>
          <p:cNvPr id="8" name="Footer Placeholder 2">
            <a:extLst>
              <a:ext uri="{FF2B5EF4-FFF2-40B4-BE49-F238E27FC236}">
                <a16:creationId xmlns:a16="http://schemas.microsoft.com/office/drawing/2014/main" id="{7E8CC5A9-735A-5B44-E770-FC3182D1CE8A}"/>
              </a:ext>
            </a:extLst>
          </p:cNvPr>
          <p:cNvSpPr>
            <a:spLocks noGrp="1"/>
          </p:cNvSpPr>
          <p:nvPr>
            <p:ph type="ftr" sz="quarter" idx="3"/>
          </p:nvPr>
        </p:nvSpPr>
        <p:spPr>
          <a:xfrm>
            <a:off x="6349104" y="248400"/>
            <a:ext cx="4636800" cy="180000"/>
          </a:xfrm>
        </p:spPr>
        <p:txBody>
          <a:bodyPr/>
          <a:lstStyle/>
          <a:p>
            <a:pPr algn="r"/>
            <a:r>
              <a:rPr lang="en-US"/>
              <a:t>Colliers</a:t>
            </a:r>
          </a:p>
        </p:txBody>
      </p:sp>
      <p:sp>
        <p:nvSpPr>
          <p:cNvPr id="9" name="Slide Number Placeholder 3">
            <a:extLst>
              <a:ext uri="{FF2B5EF4-FFF2-40B4-BE49-F238E27FC236}">
                <a16:creationId xmlns:a16="http://schemas.microsoft.com/office/drawing/2014/main" id="{82EBC5C5-E103-2250-3CFC-2592E2A9B217}"/>
              </a:ext>
            </a:extLst>
          </p:cNvPr>
          <p:cNvSpPr>
            <a:spLocks noGrp="1"/>
          </p:cNvSpPr>
          <p:nvPr>
            <p:ph type="sldNum" sz="quarter" idx="4"/>
          </p:nvPr>
        </p:nvSpPr>
        <p:spPr>
          <a:xfrm>
            <a:off x="11167200" y="248400"/>
            <a:ext cx="374400" cy="180000"/>
          </a:xfrm>
        </p:spPr>
        <p:txBody>
          <a:bodyPr/>
          <a:lstStyle/>
          <a:p>
            <a:fld id="{23AA811B-2EBD-4900-905E-5BE206449611}" type="slidenum">
              <a:rPr lang="en-US" smtClean="0"/>
              <a:pPr/>
              <a:t>30</a:t>
            </a:fld>
            <a:endParaRPr lang="en-US"/>
          </a:p>
        </p:txBody>
      </p:sp>
    </p:spTree>
    <p:custDataLst>
      <p:custData r:id="rId1"/>
      <p:custData r:id="rId2"/>
    </p:custDataLst>
    <p:extLst>
      <p:ext uri="{BB962C8B-B14F-4D97-AF65-F5344CB8AC3E}">
        <p14:creationId xmlns:p14="http://schemas.microsoft.com/office/powerpoint/2010/main" val="918405264"/>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AB70C442-8C68-97A8-14FB-B1CAC14ADB54}"/>
              </a:ext>
            </a:extLst>
          </p:cNvPr>
          <p:cNvGraphicFramePr/>
          <p:nvPr/>
        </p:nvGraphicFramePr>
        <p:xfrm>
          <a:off x="406043" y="2478350"/>
          <a:ext cx="11156254" cy="2810643"/>
        </p:xfrm>
        <a:graphic>
          <a:graphicData uri="http://schemas.openxmlformats.org/drawingml/2006/chart">
            <c:chart xmlns:c="http://schemas.openxmlformats.org/drawingml/2006/chart" xmlns:r="http://schemas.openxmlformats.org/officeDocument/2006/relationships" r:id="rId2"/>
          </a:graphicData>
        </a:graphic>
      </p:graphicFrame>
      <p:sp>
        <p:nvSpPr>
          <p:cNvPr id="3" name="Footer Placeholder 2">
            <a:extLst>
              <a:ext uri="{FF2B5EF4-FFF2-40B4-BE49-F238E27FC236}">
                <a16:creationId xmlns:a16="http://schemas.microsoft.com/office/drawing/2014/main" id="{6C230BA8-4B1D-EAD4-F43E-D9862320EF35}"/>
              </a:ext>
            </a:extLst>
          </p:cNvPr>
          <p:cNvSpPr>
            <a:spLocks noGrp="1"/>
          </p:cNvSpPr>
          <p:nvPr>
            <p:ph type="ftr" sz="quarter" idx="3"/>
          </p:nvPr>
        </p:nvSpPr>
        <p:spPr/>
        <p:txBody>
          <a:bodyPr/>
          <a:lstStyle/>
          <a:p>
            <a:r>
              <a:rPr lang="en-US"/>
              <a:t>Colliers</a:t>
            </a:r>
          </a:p>
        </p:txBody>
      </p:sp>
      <p:sp>
        <p:nvSpPr>
          <p:cNvPr id="4" name="Slide Number Placeholder 3">
            <a:extLst>
              <a:ext uri="{FF2B5EF4-FFF2-40B4-BE49-F238E27FC236}">
                <a16:creationId xmlns:a16="http://schemas.microsoft.com/office/drawing/2014/main" id="{7FBE744F-797D-81B4-88A4-C4A70A891064}"/>
              </a:ext>
            </a:extLst>
          </p:cNvPr>
          <p:cNvSpPr>
            <a:spLocks noGrp="1"/>
          </p:cNvSpPr>
          <p:nvPr>
            <p:ph type="sldNum" sz="quarter" idx="4"/>
          </p:nvPr>
        </p:nvSpPr>
        <p:spPr/>
        <p:txBody>
          <a:bodyPr/>
          <a:lstStyle/>
          <a:p>
            <a:fld id="{23AA811B-2EBD-4900-905E-5BE206449611}" type="slidenum">
              <a:rPr lang="en-US" smtClean="0"/>
              <a:pPr/>
              <a:t>31</a:t>
            </a:fld>
            <a:endParaRPr lang="en-US"/>
          </a:p>
        </p:txBody>
      </p:sp>
      <p:sp>
        <p:nvSpPr>
          <p:cNvPr id="9" name="TextBox 8">
            <a:extLst>
              <a:ext uri="{FF2B5EF4-FFF2-40B4-BE49-F238E27FC236}">
                <a16:creationId xmlns:a16="http://schemas.microsoft.com/office/drawing/2014/main" id="{55463A61-CD0B-062E-EF72-5EE721CB845B}"/>
              </a:ext>
            </a:extLst>
          </p:cNvPr>
          <p:cNvSpPr txBox="1"/>
          <p:nvPr/>
        </p:nvSpPr>
        <p:spPr>
          <a:xfrm>
            <a:off x="5033946" y="2640453"/>
            <a:ext cx="3076608" cy="246221"/>
          </a:xfrm>
          <a:prstGeom prst="rect">
            <a:avLst/>
          </a:prstGeom>
          <a:noFill/>
        </p:spPr>
        <p:txBody>
          <a:bodyPr wrap="square" lIns="0" tIns="0" rIns="0" bIns="0" rtlCol="0">
            <a:spAutoFit/>
          </a:bodyPr>
          <a:lstStyle/>
          <a:p>
            <a:pPr algn="ctr"/>
            <a:r>
              <a:rPr lang="en-US" sz="1600" b="1" dirty="0">
                <a:solidFill>
                  <a:srgbClr val="25408F"/>
                </a:solidFill>
              </a:rPr>
              <a:t>Labor Market Strength Index</a:t>
            </a:r>
          </a:p>
        </p:txBody>
      </p:sp>
      <p:cxnSp>
        <p:nvCxnSpPr>
          <p:cNvPr id="10" name="Straight Connector 9">
            <a:extLst>
              <a:ext uri="{FF2B5EF4-FFF2-40B4-BE49-F238E27FC236}">
                <a16:creationId xmlns:a16="http://schemas.microsoft.com/office/drawing/2014/main" id="{547A888B-EC27-6EA1-DBEC-C71722E7BB85}"/>
              </a:ext>
            </a:extLst>
          </p:cNvPr>
          <p:cNvCxnSpPr>
            <a:cxnSpLocks/>
          </p:cNvCxnSpPr>
          <p:nvPr/>
        </p:nvCxnSpPr>
        <p:spPr>
          <a:xfrm flipH="1" flipV="1">
            <a:off x="6572250" y="2886674"/>
            <a:ext cx="673939" cy="618311"/>
          </a:xfrm>
          <a:prstGeom prst="line">
            <a:avLst/>
          </a:prstGeom>
          <a:ln w="25400">
            <a:solidFill>
              <a:srgbClr val="25408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C0F3CC-682B-9432-79DC-71BC0B6239BF}"/>
              </a:ext>
            </a:extLst>
          </p:cNvPr>
          <p:cNvCxnSpPr>
            <a:cxnSpLocks/>
          </p:cNvCxnSpPr>
          <p:nvPr/>
        </p:nvCxnSpPr>
        <p:spPr>
          <a:xfrm>
            <a:off x="944580" y="3634474"/>
            <a:ext cx="10494046" cy="0"/>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D7B174C3-FB60-1A07-FA1C-0A16AE324860}"/>
              </a:ext>
            </a:extLst>
          </p:cNvPr>
          <p:cNvSpPr>
            <a:spLocks noGrp="1"/>
          </p:cNvSpPr>
          <p:nvPr>
            <p:ph type="title"/>
          </p:nvPr>
        </p:nvSpPr>
        <p:spPr>
          <a:xfrm>
            <a:off x="648000" y="669600"/>
            <a:ext cx="10893600" cy="835200"/>
          </a:xfrm>
        </p:spPr>
        <p:txBody>
          <a:bodyPr/>
          <a:lstStyle/>
          <a:p>
            <a:r>
              <a:rPr lang="en-US" sz="3000" dirty="0">
                <a:solidFill>
                  <a:srgbClr val="1C54F4"/>
                </a:solidFill>
              </a:rPr>
              <a:t>The labor market has softened from the 2022 peak but is still strong due to high demand and limited supply</a:t>
            </a:r>
          </a:p>
        </p:txBody>
      </p:sp>
    </p:spTree>
    <p:extLst>
      <p:ext uri="{BB962C8B-B14F-4D97-AF65-F5344CB8AC3E}">
        <p14:creationId xmlns:p14="http://schemas.microsoft.com/office/powerpoint/2010/main" val="210655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46206-E95A-3BBD-9E47-74A6CF47A5D3}"/>
              </a:ext>
            </a:extLst>
          </p:cNvPr>
          <p:cNvSpPr>
            <a:spLocks noGrp="1"/>
          </p:cNvSpPr>
          <p:nvPr>
            <p:ph type="title"/>
          </p:nvPr>
        </p:nvSpPr>
        <p:spPr/>
        <p:txBody>
          <a:bodyPr/>
          <a:lstStyle/>
          <a:p>
            <a:r>
              <a:rPr lang="en-US" dirty="0">
                <a:solidFill>
                  <a:schemeClr val="accent1"/>
                </a:solidFill>
              </a:rPr>
              <a:t>There is still more than 1 job opening per unemployed individual</a:t>
            </a:r>
            <a:br>
              <a:rPr lang="en-US" dirty="0"/>
            </a:br>
            <a:endParaRPr lang="en-IN" dirty="0"/>
          </a:p>
        </p:txBody>
      </p:sp>
      <p:sp>
        <p:nvSpPr>
          <p:cNvPr id="3" name="Footer Placeholder 2">
            <a:extLst>
              <a:ext uri="{FF2B5EF4-FFF2-40B4-BE49-F238E27FC236}">
                <a16:creationId xmlns:a16="http://schemas.microsoft.com/office/drawing/2014/main" id="{6A60A069-0C7D-8A24-0066-665C58150E77}"/>
              </a:ext>
            </a:extLst>
          </p:cNvPr>
          <p:cNvSpPr>
            <a:spLocks noGrp="1"/>
          </p:cNvSpPr>
          <p:nvPr>
            <p:ph type="ftr" sz="quarter" idx="3"/>
          </p:nvPr>
        </p:nvSpPr>
        <p:spPr/>
        <p:txBody>
          <a:bodyPr/>
          <a:lstStyle/>
          <a:p>
            <a:r>
              <a:rPr lang="en-US"/>
              <a:t>Colliers</a:t>
            </a:r>
          </a:p>
        </p:txBody>
      </p:sp>
      <p:sp>
        <p:nvSpPr>
          <p:cNvPr id="4" name="Slide Number Placeholder 3">
            <a:extLst>
              <a:ext uri="{FF2B5EF4-FFF2-40B4-BE49-F238E27FC236}">
                <a16:creationId xmlns:a16="http://schemas.microsoft.com/office/drawing/2014/main" id="{3065E890-A77D-3C8B-91AA-F3B473BBCE79}"/>
              </a:ext>
            </a:extLst>
          </p:cNvPr>
          <p:cNvSpPr>
            <a:spLocks noGrp="1"/>
          </p:cNvSpPr>
          <p:nvPr>
            <p:ph type="sldNum" sz="quarter" idx="4"/>
          </p:nvPr>
        </p:nvSpPr>
        <p:spPr/>
        <p:txBody>
          <a:bodyPr/>
          <a:lstStyle/>
          <a:p>
            <a:fld id="{23AA811B-2EBD-4900-905E-5BE206449611}" type="slidenum">
              <a:rPr lang="en-US" smtClean="0"/>
              <a:pPr/>
              <a:t>32</a:t>
            </a:fld>
            <a:endParaRPr lang="en-US"/>
          </a:p>
        </p:txBody>
      </p:sp>
      <p:graphicFrame>
        <p:nvGraphicFramePr>
          <p:cNvPr id="6" name="Chart 5">
            <a:extLst>
              <a:ext uri="{FF2B5EF4-FFF2-40B4-BE49-F238E27FC236}">
                <a16:creationId xmlns:a16="http://schemas.microsoft.com/office/drawing/2014/main" id="{36319D1E-46BD-F765-BDEC-F08DE9D6E62D}"/>
              </a:ext>
            </a:extLst>
          </p:cNvPr>
          <p:cNvGraphicFramePr/>
          <p:nvPr>
            <p:extLst>
              <p:ext uri="{D42A27DB-BD31-4B8C-83A1-F6EECF244321}">
                <p14:modId xmlns:p14="http://schemas.microsoft.com/office/powerpoint/2010/main" val="1030702955"/>
              </p:ext>
            </p:extLst>
          </p:nvPr>
        </p:nvGraphicFramePr>
        <p:xfrm>
          <a:off x="647700" y="2152769"/>
          <a:ext cx="10895013" cy="403085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A72E79BE-3DB9-F3C3-3BA7-8AFCB332A026}"/>
              </a:ext>
            </a:extLst>
          </p:cNvPr>
          <p:cNvSpPr txBox="1"/>
          <p:nvPr/>
        </p:nvSpPr>
        <p:spPr>
          <a:xfrm>
            <a:off x="733392" y="6298100"/>
            <a:ext cx="3780087" cy="123111"/>
          </a:xfrm>
          <a:prstGeom prst="rect">
            <a:avLst/>
          </a:prstGeom>
          <a:noFill/>
        </p:spPr>
        <p:txBody>
          <a:bodyPr wrap="square" lIns="0" tIns="0" rIns="0" bIns="0" rtlCol="0">
            <a:spAutoFit/>
          </a:bodyPr>
          <a:lstStyle/>
          <a:p>
            <a:r>
              <a:rPr lang="en-US" sz="800" i="1" dirty="0"/>
              <a:t>Sources: FRED, S&amp;P</a:t>
            </a:r>
          </a:p>
        </p:txBody>
      </p:sp>
      <p:sp>
        <p:nvSpPr>
          <p:cNvPr id="8" name="TextBox 7">
            <a:extLst>
              <a:ext uri="{FF2B5EF4-FFF2-40B4-BE49-F238E27FC236}">
                <a16:creationId xmlns:a16="http://schemas.microsoft.com/office/drawing/2014/main" id="{88B10F0C-506D-B352-B3FE-A38DE8812324}"/>
              </a:ext>
            </a:extLst>
          </p:cNvPr>
          <p:cNvSpPr txBox="1"/>
          <p:nvPr/>
        </p:nvSpPr>
        <p:spPr>
          <a:xfrm>
            <a:off x="7031055" y="2330378"/>
            <a:ext cx="2124075" cy="246221"/>
          </a:xfrm>
          <a:prstGeom prst="rect">
            <a:avLst/>
          </a:prstGeom>
          <a:noFill/>
        </p:spPr>
        <p:txBody>
          <a:bodyPr wrap="square" lIns="0" tIns="0" rIns="0" bIns="0" rtlCol="0">
            <a:spAutoFit/>
          </a:bodyPr>
          <a:lstStyle/>
          <a:p>
            <a:pPr algn="ctr"/>
            <a:r>
              <a:rPr lang="en-US" sz="1600" b="1" dirty="0">
                <a:solidFill>
                  <a:srgbClr val="25408F"/>
                </a:solidFill>
              </a:rPr>
              <a:t>Quits Rate</a:t>
            </a:r>
          </a:p>
        </p:txBody>
      </p:sp>
      <p:cxnSp>
        <p:nvCxnSpPr>
          <p:cNvPr id="9" name="Straight Connector 8">
            <a:extLst>
              <a:ext uri="{FF2B5EF4-FFF2-40B4-BE49-F238E27FC236}">
                <a16:creationId xmlns:a16="http://schemas.microsoft.com/office/drawing/2014/main" id="{F10ED987-DEF8-41D4-EBAF-33009F4A2B92}"/>
              </a:ext>
            </a:extLst>
          </p:cNvPr>
          <p:cNvCxnSpPr>
            <a:cxnSpLocks/>
          </p:cNvCxnSpPr>
          <p:nvPr/>
        </p:nvCxnSpPr>
        <p:spPr>
          <a:xfrm flipH="1">
            <a:off x="7889358" y="2565524"/>
            <a:ext cx="97408" cy="477825"/>
          </a:xfrm>
          <a:prstGeom prst="line">
            <a:avLst/>
          </a:prstGeom>
          <a:ln w="25400">
            <a:solidFill>
              <a:srgbClr val="25408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B8289F6-9A4D-D5A4-D499-09D9BA3C96B2}"/>
              </a:ext>
            </a:extLst>
          </p:cNvPr>
          <p:cNvCxnSpPr>
            <a:cxnSpLocks/>
          </p:cNvCxnSpPr>
          <p:nvPr/>
        </p:nvCxnSpPr>
        <p:spPr>
          <a:xfrm flipV="1">
            <a:off x="5746355" y="4586377"/>
            <a:ext cx="0" cy="224776"/>
          </a:xfrm>
          <a:prstGeom prst="line">
            <a:avLst/>
          </a:prstGeom>
          <a:ln w="25400">
            <a:solidFill>
              <a:srgbClr val="0C9ED9"/>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8E1CBFD-7047-E815-3B38-AC1689D2D9EE}"/>
              </a:ext>
            </a:extLst>
          </p:cNvPr>
          <p:cNvSpPr txBox="1"/>
          <p:nvPr/>
        </p:nvSpPr>
        <p:spPr>
          <a:xfrm>
            <a:off x="4319394" y="4093934"/>
            <a:ext cx="2853923" cy="492443"/>
          </a:xfrm>
          <a:prstGeom prst="rect">
            <a:avLst/>
          </a:prstGeom>
          <a:noFill/>
        </p:spPr>
        <p:txBody>
          <a:bodyPr wrap="square" lIns="0" tIns="0" rIns="0" bIns="0" rtlCol="0">
            <a:spAutoFit/>
          </a:bodyPr>
          <a:lstStyle/>
          <a:p>
            <a:pPr algn="ctr"/>
            <a:r>
              <a:rPr lang="en-US" sz="1600" b="1" dirty="0">
                <a:solidFill>
                  <a:srgbClr val="0C9ED9"/>
                </a:solidFill>
              </a:rPr>
              <a:t>Jobs Openings/Unemployed Persons </a:t>
            </a:r>
          </a:p>
        </p:txBody>
      </p:sp>
    </p:spTree>
    <p:extLst>
      <p:ext uri="{BB962C8B-B14F-4D97-AF65-F5344CB8AC3E}">
        <p14:creationId xmlns:p14="http://schemas.microsoft.com/office/powerpoint/2010/main" val="231536265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83CB5-3D59-198B-0322-8BC0D433DD32}"/>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1045D086-70AC-3BEF-F4B3-602AD26FC6B4}"/>
              </a:ext>
            </a:extLst>
          </p:cNvPr>
          <p:cNvSpPr>
            <a:spLocks noGrp="1"/>
          </p:cNvSpPr>
          <p:nvPr>
            <p:ph type="title"/>
          </p:nvPr>
        </p:nvSpPr>
        <p:spPr>
          <a:xfrm>
            <a:off x="649200" y="576437"/>
            <a:ext cx="10893600" cy="835200"/>
          </a:xfrm>
        </p:spPr>
        <p:txBody>
          <a:bodyPr/>
          <a:lstStyle/>
          <a:p>
            <a:r>
              <a:rPr lang="en-US" dirty="0"/>
              <a:t>Despite a strong labor market, the wealth gap is widening</a:t>
            </a:r>
          </a:p>
        </p:txBody>
      </p:sp>
      <p:sp>
        <p:nvSpPr>
          <p:cNvPr id="3" name="Footer Placeholder 2">
            <a:extLst>
              <a:ext uri="{FF2B5EF4-FFF2-40B4-BE49-F238E27FC236}">
                <a16:creationId xmlns:a16="http://schemas.microsoft.com/office/drawing/2014/main" id="{813EE2DB-23B6-9D81-7F7C-B062D065F1B0}"/>
              </a:ext>
            </a:extLst>
          </p:cNvPr>
          <p:cNvSpPr>
            <a:spLocks noGrp="1"/>
          </p:cNvSpPr>
          <p:nvPr>
            <p:ph type="ftr" sz="quarter" idx="3"/>
          </p:nvPr>
        </p:nvSpPr>
        <p:spPr>
          <a:xfrm>
            <a:off x="6349104" y="248400"/>
            <a:ext cx="4636800" cy="180000"/>
          </a:xfrm>
        </p:spPr>
        <p:txBody>
          <a:bodyPr/>
          <a:lstStyle/>
          <a:p>
            <a:pPr algn="r"/>
            <a:r>
              <a:rPr lang="en-US"/>
              <a:t>Colliers</a:t>
            </a:r>
          </a:p>
        </p:txBody>
      </p:sp>
      <p:sp>
        <p:nvSpPr>
          <p:cNvPr id="5" name="Slide Number Placeholder 4">
            <a:extLst>
              <a:ext uri="{FF2B5EF4-FFF2-40B4-BE49-F238E27FC236}">
                <a16:creationId xmlns:a16="http://schemas.microsoft.com/office/drawing/2014/main" id="{52655DFC-CD61-4CE7-0FFD-08425585B074}"/>
              </a:ext>
            </a:extLst>
          </p:cNvPr>
          <p:cNvSpPr>
            <a:spLocks noGrp="1"/>
          </p:cNvSpPr>
          <p:nvPr>
            <p:ph type="sldNum" sz="quarter" idx="4"/>
          </p:nvPr>
        </p:nvSpPr>
        <p:spPr>
          <a:xfrm>
            <a:off x="11167200" y="248400"/>
            <a:ext cx="374400" cy="180000"/>
          </a:xfrm>
        </p:spPr>
        <p:txBody>
          <a:bodyPr/>
          <a:lstStyle/>
          <a:p>
            <a:fld id="{23AA811B-2EBD-4900-905E-5BE206449611}" type="slidenum">
              <a:rPr lang="en-US" smtClean="0"/>
              <a:pPr/>
              <a:t>33</a:t>
            </a:fld>
            <a:endParaRPr lang="en-US"/>
          </a:p>
        </p:txBody>
      </p:sp>
      <p:pic>
        <p:nvPicPr>
          <p:cNvPr id="4" name="Picture 3">
            <a:extLst>
              <a:ext uri="{FF2B5EF4-FFF2-40B4-BE49-F238E27FC236}">
                <a16:creationId xmlns:a16="http://schemas.microsoft.com/office/drawing/2014/main" id="{9B8EE42A-D893-E211-EA7B-A2ABD7F1AB1C}"/>
              </a:ext>
            </a:extLst>
          </p:cNvPr>
          <p:cNvPicPr>
            <a:picLocks noChangeAspect="1"/>
          </p:cNvPicPr>
          <p:nvPr/>
        </p:nvPicPr>
        <p:blipFill>
          <a:blip r:embed="rId2"/>
          <a:stretch>
            <a:fillRect/>
          </a:stretch>
        </p:blipFill>
        <p:spPr>
          <a:xfrm>
            <a:off x="946967" y="1559674"/>
            <a:ext cx="5402137" cy="4788598"/>
          </a:xfrm>
          <a:prstGeom prst="rect">
            <a:avLst/>
          </a:prstGeom>
        </p:spPr>
      </p:pic>
      <p:sp>
        <p:nvSpPr>
          <p:cNvPr id="7" name="TextBox 6">
            <a:extLst>
              <a:ext uri="{FF2B5EF4-FFF2-40B4-BE49-F238E27FC236}">
                <a16:creationId xmlns:a16="http://schemas.microsoft.com/office/drawing/2014/main" id="{FACF8652-F42D-2399-0EA8-DA8826C13A79}"/>
              </a:ext>
            </a:extLst>
          </p:cNvPr>
          <p:cNvSpPr txBox="1"/>
          <p:nvPr/>
        </p:nvSpPr>
        <p:spPr>
          <a:xfrm>
            <a:off x="7843035" y="2511912"/>
            <a:ext cx="3574698" cy="2565926"/>
          </a:xfrm>
          <a:prstGeom prst="rect">
            <a:avLst/>
          </a:prstGeom>
          <a:solidFill>
            <a:schemeClr val="accent1"/>
          </a:solidFill>
        </p:spPr>
        <p:txBody>
          <a:bodyPr wrap="square" anchor="ctr">
            <a:noAutofit/>
          </a:bodyPr>
          <a:lstStyle>
            <a:defPPr>
              <a:defRPr lang="en-US"/>
            </a:defPPr>
            <a:lvl1pPr algn="ctr">
              <a:defRPr sz="2800">
                <a:solidFill>
                  <a:schemeClr val="bg1"/>
                </a:solidFill>
              </a:defRPr>
            </a:lvl1pPr>
          </a:lstStyle>
          <a:p>
            <a:pPr algn="l"/>
            <a:r>
              <a:rPr lang="en-US" sz="2000" dirty="0"/>
              <a:t>"Wealth inequality, if it continues to rise, will have significant implications for economic and social stability.“ </a:t>
            </a:r>
          </a:p>
          <a:p>
            <a:pPr algn="l"/>
            <a:endParaRPr lang="en-US" sz="2200" dirty="0"/>
          </a:p>
          <a:p>
            <a:pPr algn="l"/>
            <a:r>
              <a:rPr lang="en-US" sz="1800" dirty="0">
                <a:latin typeface="+mj-lt"/>
              </a:rPr>
              <a:t>– Ray Dalio</a:t>
            </a:r>
          </a:p>
        </p:txBody>
      </p:sp>
    </p:spTree>
    <p:extLst>
      <p:ext uri="{BB962C8B-B14F-4D97-AF65-F5344CB8AC3E}">
        <p14:creationId xmlns:p14="http://schemas.microsoft.com/office/powerpoint/2010/main" val="44175650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1FD0AA8B-E5A2-64E2-0D05-0695A8845779}"/>
              </a:ext>
            </a:extLst>
          </p:cNvPr>
          <p:cNvSpPr>
            <a:spLocks noGrp="1"/>
          </p:cNvSpPr>
          <p:nvPr>
            <p:ph type="title"/>
          </p:nvPr>
        </p:nvSpPr>
        <p:spPr/>
        <p:txBody>
          <a:bodyPr/>
          <a:lstStyle/>
          <a:p>
            <a:r>
              <a:rPr lang="en-US" dirty="0"/>
              <a:t>The income required to afford a typical house in the U.S. has more than tripled in the last 12 years</a:t>
            </a:r>
          </a:p>
        </p:txBody>
      </p:sp>
      <p:sp>
        <p:nvSpPr>
          <p:cNvPr id="6" name="Footer Placeholder 5">
            <a:extLst>
              <a:ext uri="{FF2B5EF4-FFF2-40B4-BE49-F238E27FC236}">
                <a16:creationId xmlns:a16="http://schemas.microsoft.com/office/drawing/2014/main" id="{3014283A-624B-8142-33EB-AFD2A2C3C845}"/>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25408F"/>
                </a:solidFill>
                <a:effectLst/>
                <a:uLnTx/>
                <a:uFillTx/>
                <a:latin typeface="Open Sans"/>
                <a:ea typeface="+mn-ea"/>
                <a:cs typeface="+mn-cs"/>
              </a:rPr>
              <a:t>Colliers</a:t>
            </a:r>
          </a:p>
        </p:txBody>
      </p:sp>
      <p:sp>
        <p:nvSpPr>
          <p:cNvPr id="7" name="Slide Number Placeholder 6">
            <a:extLst>
              <a:ext uri="{FF2B5EF4-FFF2-40B4-BE49-F238E27FC236}">
                <a16:creationId xmlns:a16="http://schemas.microsoft.com/office/drawing/2014/main" id="{DB0FF1E0-F3CB-6A68-2903-8C5ED8113DE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US" sz="1050" b="0" i="0" u="none" strike="noStrike" kern="1200" cap="none" spc="0" normalizeH="0" baseline="0" noProof="0" smtClean="0">
                <a:ln>
                  <a:noFill/>
                </a:ln>
                <a:solidFill>
                  <a:srgbClr val="25408F"/>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50" b="0" i="0" u="none" strike="noStrike" kern="1200" cap="none" spc="0" normalizeH="0" baseline="0" noProof="0">
              <a:ln>
                <a:noFill/>
              </a:ln>
              <a:solidFill>
                <a:srgbClr val="25408F"/>
              </a:solidFill>
              <a:effectLst/>
              <a:uLnTx/>
              <a:uFillTx/>
              <a:latin typeface="Open Sans"/>
              <a:ea typeface="+mn-ea"/>
              <a:cs typeface="+mn-cs"/>
            </a:endParaRPr>
          </a:p>
        </p:txBody>
      </p:sp>
      <p:sp>
        <p:nvSpPr>
          <p:cNvPr id="5" name="Text Placeholder 4">
            <a:extLst>
              <a:ext uri="{FF2B5EF4-FFF2-40B4-BE49-F238E27FC236}">
                <a16:creationId xmlns:a16="http://schemas.microsoft.com/office/drawing/2014/main" id="{11BA4425-DCD0-2B54-0600-159E626EE16B}"/>
              </a:ext>
            </a:extLst>
          </p:cNvPr>
          <p:cNvSpPr>
            <a:spLocks noGrp="1"/>
          </p:cNvSpPr>
          <p:nvPr>
            <p:ph type="body" sz="quarter" idx="4294967295"/>
          </p:nvPr>
        </p:nvSpPr>
        <p:spPr>
          <a:xfrm>
            <a:off x="10401383" y="6373756"/>
            <a:ext cx="1169042" cy="169508"/>
          </a:xfrm>
        </p:spPr>
        <p:txBody>
          <a:bodyPr vert="horz" lIns="0" tIns="0" rIns="0" bIns="0" rtlCol="0">
            <a:noAutofit/>
          </a:bodyPr>
          <a:lstStyle/>
          <a:p>
            <a:r>
              <a:rPr lang="en-US" sz="800"/>
              <a:t>Source: FRED, Redfin</a:t>
            </a:r>
          </a:p>
        </p:txBody>
      </p:sp>
      <p:graphicFrame>
        <p:nvGraphicFramePr>
          <p:cNvPr id="9" name="Content Placeholder 9">
            <a:extLst>
              <a:ext uri="{FF2B5EF4-FFF2-40B4-BE49-F238E27FC236}">
                <a16:creationId xmlns:a16="http://schemas.microsoft.com/office/drawing/2014/main" id="{6729B089-F7DB-3298-C432-63DEA0822048}"/>
              </a:ext>
            </a:extLst>
          </p:cNvPr>
          <p:cNvGraphicFramePr>
            <a:graphicFrameLocks noGrp="1"/>
          </p:cNvGraphicFramePr>
          <p:nvPr>
            <p:ph idx="4294967295"/>
            <p:extLst>
              <p:ext uri="{D42A27DB-BD31-4B8C-83A1-F6EECF244321}">
                <p14:modId xmlns:p14="http://schemas.microsoft.com/office/powerpoint/2010/main" val="3025718671"/>
              </p:ext>
            </p:extLst>
          </p:nvPr>
        </p:nvGraphicFramePr>
        <p:xfrm>
          <a:off x="4540216" y="2129220"/>
          <a:ext cx="7299834" cy="4162425"/>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a:extLst>
              <a:ext uri="{FF2B5EF4-FFF2-40B4-BE49-F238E27FC236}">
                <a16:creationId xmlns:a16="http://schemas.microsoft.com/office/drawing/2014/main" id="{8CBF92CB-0404-2154-9FB8-868FD77ED1FB}"/>
              </a:ext>
            </a:extLst>
          </p:cNvPr>
          <p:cNvSpPr txBox="1"/>
          <p:nvPr/>
        </p:nvSpPr>
        <p:spPr>
          <a:xfrm>
            <a:off x="6927779" y="2275423"/>
            <a:ext cx="3197824"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C54F4"/>
                </a:solidFill>
                <a:effectLst/>
                <a:uLnTx/>
                <a:uFillTx/>
                <a:latin typeface="Open Sans"/>
                <a:ea typeface="+mn-ea"/>
                <a:cs typeface="+mn-cs"/>
              </a:rPr>
              <a:t>Share of U.S. home listings affordable on median income </a:t>
            </a:r>
          </a:p>
        </p:txBody>
      </p:sp>
      <p:pic>
        <p:nvPicPr>
          <p:cNvPr id="8" name="Picture 7">
            <a:extLst>
              <a:ext uri="{FF2B5EF4-FFF2-40B4-BE49-F238E27FC236}">
                <a16:creationId xmlns:a16="http://schemas.microsoft.com/office/drawing/2014/main" id="{63186449-6E7A-934B-4E8E-94EBD75E0F99}"/>
              </a:ext>
            </a:extLst>
          </p:cNvPr>
          <p:cNvPicPr>
            <a:picLocks noChangeAspect="1"/>
          </p:cNvPicPr>
          <p:nvPr/>
        </p:nvPicPr>
        <p:blipFill>
          <a:blip r:embed="rId3"/>
          <a:stretch>
            <a:fillRect/>
          </a:stretch>
        </p:blipFill>
        <p:spPr>
          <a:xfrm>
            <a:off x="648000" y="1898577"/>
            <a:ext cx="3682484" cy="4446521"/>
          </a:xfrm>
          <a:prstGeom prst="rect">
            <a:avLst/>
          </a:prstGeom>
        </p:spPr>
      </p:pic>
    </p:spTree>
    <p:extLst>
      <p:ext uri="{BB962C8B-B14F-4D97-AF65-F5344CB8AC3E}">
        <p14:creationId xmlns:p14="http://schemas.microsoft.com/office/powerpoint/2010/main" val="90742655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A9FBA-1398-E5E2-D5A0-3AE2D698F13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4B9FB2D-F5F1-3951-1292-D9AF5A67EF23}"/>
              </a:ext>
            </a:extLst>
          </p:cNvPr>
          <p:cNvPicPr>
            <a:picLocks noChangeAspect="1"/>
          </p:cNvPicPr>
          <p:nvPr/>
        </p:nvPicPr>
        <p:blipFill rotWithShape="1">
          <a:blip r:embed="rId2"/>
          <a:srcRect t="1949"/>
          <a:stretch/>
        </p:blipFill>
        <p:spPr>
          <a:xfrm>
            <a:off x="2100167" y="1336876"/>
            <a:ext cx="7988139" cy="5009347"/>
          </a:xfrm>
          <a:prstGeom prst="rect">
            <a:avLst/>
          </a:prstGeom>
          <a:ln>
            <a:noFill/>
          </a:ln>
        </p:spPr>
      </p:pic>
      <p:sp>
        <p:nvSpPr>
          <p:cNvPr id="8" name="Title 2">
            <a:extLst>
              <a:ext uri="{FF2B5EF4-FFF2-40B4-BE49-F238E27FC236}">
                <a16:creationId xmlns:a16="http://schemas.microsoft.com/office/drawing/2014/main" id="{E4626330-87D5-7A4B-CE50-CE1B5174123D}"/>
              </a:ext>
            </a:extLst>
          </p:cNvPr>
          <p:cNvSpPr>
            <a:spLocks noGrp="1"/>
          </p:cNvSpPr>
          <p:nvPr>
            <p:ph type="title"/>
          </p:nvPr>
        </p:nvSpPr>
        <p:spPr/>
        <p:txBody>
          <a:bodyPr/>
          <a:lstStyle/>
          <a:p>
            <a:r>
              <a:rPr lang="en-US"/>
              <a:t>The Southeast has seen the most rapid decline in affordability</a:t>
            </a:r>
          </a:p>
        </p:txBody>
      </p:sp>
      <p:sp>
        <p:nvSpPr>
          <p:cNvPr id="3" name="Footer Placeholder 2">
            <a:extLst>
              <a:ext uri="{FF2B5EF4-FFF2-40B4-BE49-F238E27FC236}">
                <a16:creationId xmlns:a16="http://schemas.microsoft.com/office/drawing/2014/main" id="{87549501-9F50-FF98-DEF8-215C91604C86}"/>
              </a:ext>
            </a:extLst>
          </p:cNvPr>
          <p:cNvSpPr>
            <a:spLocks noGrp="1"/>
          </p:cNvSpPr>
          <p:nvPr>
            <p:ph type="ftr" sz="quarter" idx="3"/>
          </p:nvPr>
        </p:nvSpPr>
        <p:spPr/>
        <p:txBody>
          <a:bodyPr/>
          <a:lstStyle/>
          <a:p>
            <a:pPr algn="r"/>
            <a:r>
              <a:rPr lang="en-US"/>
              <a:t>Colliers</a:t>
            </a:r>
          </a:p>
        </p:txBody>
      </p:sp>
      <p:sp>
        <p:nvSpPr>
          <p:cNvPr id="4" name="Slide Number Placeholder 3">
            <a:extLst>
              <a:ext uri="{FF2B5EF4-FFF2-40B4-BE49-F238E27FC236}">
                <a16:creationId xmlns:a16="http://schemas.microsoft.com/office/drawing/2014/main" id="{1C833FFC-D5DB-0324-0213-1950EEE1B81C}"/>
              </a:ext>
            </a:extLst>
          </p:cNvPr>
          <p:cNvSpPr>
            <a:spLocks noGrp="1"/>
          </p:cNvSpPr>
          <p:nvPr>
            <p:ph type="sldNum" sz="quarter" idx="4"/>
          </p:nvPr>
        </p:nvSpPr>
        <p:spPr/>
        <p:txBody>
          <a:bodyPr/>
          <a:lstStyle/>
          <a:p>
            <a:fld id="{23AA811B-2EBD-4900-905E-5BE206449611}" type="slidenum">
              <a:rPr lang="en-US" smtClean="0"/>
              <a:pPr/>
              <a:t>35</a:t>
            </a:fld>
            <a:endParaRPr lang="en-US"/>
          </a:p>
        </p:txBody>
      </p:sp>
      <p:sp>
        <p:nvSpPr>
          <p:cNvPr id="13" name="TextBox 12">
            <a:extLst>
              <a:ext uri="{FF2B5EF4-FFF2-40B4-BE49-F238E27FC236}">
                <a16:creationId xmlns:a16="http://schemas.microsoft.com/office/drawing/2014/main" id="{ED7207D1-B067-372C-B5DD-E39791C3ED1A}"/>
              </a:ext>
            </a:extLst>
          </p:cNvPr>
          <p:cNvSpPr txBox="1"/>
          <p:nvPr/>
        </p:nvSpPr>
        <p:spPr>
          <a:xfrm>
            <a:off x="9462422" y="4753476"/>
            <a:ext cx="1891978" cy="896288"/>
          </a:xfrm>
          <a:prstGeom prst="rect">
            <a:avLst/>
          </a:prstGeom>
          <a:solidFill>
            <a:schemeClr val="accent1"/>
          </a:solidFill>
        </p:spPr>
        <p:txBody>
          <a:bodyPr wrap="square" lIns="0" tIns="0" rIns="0" bIns="0" rtlCol="0" anchor="ctr">
            <a:noAutofit/>
          </a:bodyPr>
          <a:lstStyle/>
          <a:p>
            <a:pPr algn="ctr"/>
            <a:r>
              <a:rPr lang="en-US" sz="1400">
                <a:solidFill>
                  <a:schemeClr val="bg1"/>
                </a:solidFill>
              </a:rPr>
              <a:t>Zillow’s top rated MSAs for Home Appreciation in 2022</a:t>
            </a:r>
          </a:p>
        </p:txBody>
      </p:sp>
      <p:sp>
        <p:nvSpPr>
          <p:cNvPr id="14" name="Oval 13">
            <a:extLst>
              <a:ext uri="{FF2B5EF4-FFF2-40B4-BE49-F238E27FC236}">
                <a16:creationId xmlns:a16="http://schemas.microsoft.com/office/drawing/2014/main" id="{0EEE94DB-2DDB-736C-C535-FA4403E745FF}"/>
              </a:ext>
            </a:extLst>
          </p:cNvPr>
          <p:cNvSpPr/>
          <p:nvPr/>
        </p:nvSpPr>
        <p:spPr>
          <a:xfrm>
            <a:off x="8312169" y="5701104"/>
            <a:ext cx="226371" cy="2286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Open Sans"/>
                <a:ea typeface="+mn-ea"/>
                <a:cs typeface="+mn-cs"/>
              </a:rPr>
              <a:t>1</a:t>
            </a:r>
          </a:p>
        </p:txBody>
      </p:sp>
      <p:sp>
        <p:nvSpPr>
          <p:cNvPr id="15" name="Oval 14">
            <a:extLst>
              <a:ext uri="{FF2B5EF4-FFF2-40B4-BE49-F238E27FC236}">
                <a16:creationId xmlns:a16="http://schemas.microsoft.com/office/drawing/2014/main" id="{CB7C9F59-550D-F7A6-B566-71EB697EFF3D}"/>
              </a:ext>
            </a:extLst>
          </p:cNvPr>
          <p:cNvSpPr/>
          <p:nvPr/>
        </p:nvSpPr>
        <p:spPr>
          <a:xfrm>
            <a:off x="5692469" y="5711925"/>
            <a:ext cx="226371" cy="2286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Open Sans"/>
                <a:ea typeface="+mn-ea"/>
                <a:cs typeface="+mn-cs"/>
              </a:rPr>
              <a:t>3</a:t>
            </a:r>
          </a:p>
        </p:txBody>
      </p:sp>
      <p:sp>
        <p:nvSpPr>
          <p:cNvPr id="16" name="Oval 15">
            <a:extLst>
              <a:ext uri="{FF2B5EF4-FFF2-40B4-BE49-F238E27FC236}">
                <a16:creationId xmlns:a16="http://schemas.microsoft.com/office/drawing/2014/main" id="{930E2C44-A0CA-79E5-5591-F492DF3603EB}"/>
              </a:ext>
            </a:extLst>
          </p:cNvPr>
          <p:cNvSpPr/>
          <p:nvPr/>
        </p:nvSpPr>
        <p:spPr>
          <a:xfrm>
            <a:off x="8755437" y="5087320"/>
            <a:ext cx="226371" cy="2286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Open Sans"/>
                <a:ea typeface="+mn-ea"/>
                <a:cs typeface="+mn-cs"/>
              </a:rPr>
              <a:t>2</a:t>
            </a:r>
          </a:p>
        </p:txBody>
      </p:sp>
      <p:sp>
        <p:nvSpPr>
          <p:cNvPr id="17" name="Oval 16">
            <a:extLst>
              <a:ext uri="{FF2B5EF4-FFF2-40B4-BE49-F238E27FC236}">
                <a16:creationId xmlns:a16="http://schemas.microsoft.com/office/drawing/2014/main" id="{0A91D785-F716-6279-282E-2DC9A1C4BD11}"/>
              </a:ext>
            </a:extLst>
          </p:cNvPr>
          <p:cNvSpPr/>
          <p:nvPr/>
        </p:nvSpPr>
        <p:spPr>
          <a:xfrm>
            <a:off x="9123393" y="4038620"/>
            <a:ext cx="226371" cy="2286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Open Sans"/>
                <a:ea typeface="+mn-ea"/>
                <a:cs typeface="+mn-cs"/>
              </a:rPr>
              <a:t>4</a:t>
            </a:r>
          </a:p>
        </p:txBody>
      </p:sp>
      <p:pic>
        <p:nvPicPr>
          <p:cNvPr id="19" name="Picture 18">
            <a:extLst>
              <a:ext uri="{FF2B5EF4-FFF2-40B4-BE49-F238E27FC236}">
                <a16:creationId xmlns:a16="http://schemas.microsoft.com/office/drawing/2014/main" id="{6004368C-213D-38D7-CBF8-32122E750A23}"/>
              </a:ext>
            </a:extLst>
          </p:cNvPr>
          <p:cNvPicPr>
            <a:picLocks noChangeAspect="1"/>
          </p:cNvPicPr>
          <p:nvPr/>
        </p:nvPicPr>
        <p:blipFill>
          <a:blip r:embed="rId3"/>
          <a:stretch>
            <a:fillRect/>
          </a:stretch>
        </p:blipFill>
        <p:spPr>
          <a:xfrm>
            <a:off x="946731" y="5511023"/>
            <a:ext cx="4120322" cy="835200"/>
          </a:xfrm>
          <a:prstGeom prst="rect">
            <a:avLst/>
          </a:prstGeom>
        </p:spPr>
      </p:pic>
    </p:spTree>
    <p:extLst>
      <p:ext uri="{BB962C8B-B14F-4D97-AF65-F5344CB8AC3E}">
        <p14:creationId xmlns:p14="http://schemas.microsoft.com/office/powerpoint/2010/main" val="247413210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A9FBA-1398-E5E2-D5A0-3AE2D698F13E}"/>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B4B0585D-2BC8-E85B-84ED-ADBD5069BA56}"/>
              </a:ext>
            </a:extLst>
          </p:cNvPr>
          <p:cNvPicPr>
            <a:picLocks noChangeAspect="1"/>
          </p:cNvPicPr>
          <p:nvPr/>
        </p:nvPicPr>
        <p:blipFill>
          <a:blip r:embed="rId2"/>
          <a:stretch>
            <a:fillRect/>
          </a:stretch>
        </p:blipFill>
        <p:spPr>
          <a:xfrm>
            <a:off x="2195760" y="1436433"/>
            <a:ext cx="7713919" cy="4628770"/>
          </a:xfrm>
          <a:prstGeom prst="rect">
            <a:avLst/>
          </a:prstGeom>
        </p:spPr>
      </p:pic>
      <p:pic>
        <p:nvPicPr>
          <p:cNvPr id="2" name="Picture 1">
            <a:extLst>
              <a:ext uri="{FF2B5EF4-FFF2-40B4-BE49-F238E27FC236}">
                <a16:creationId xmlns:a16="http://schemas.microsoft.com/office/drawing/2014/main" id="{853E47AA-DD35-AC16-9D39-3F53ED421805}"/>
              </a:ext>
            </a:extLst>
          </p:cNvPr>
          <p:cNvPicPr>
            <a:picLocks noChangeAspect="1"/>
          </p:cNvPicPr>
          <p:nvPr/>
        </p:nvPicPr>
        <p:blipFill rotWithShape="1">
          <a:blip r:embed="rId3"/>
          <a:srcRect t="94152"/>
          <a:stretch/>
        </p:blipFill>
        <p:spPr>
          <a:xfrm>
            <a:off x="1586228" y="6070645"/>
            <a:ext cx="9162915" cy="371644"/>
          </a:xfrm>
          <a:prstGeom prst="rect">
            <a:avLst/>
          </a:prstGeom>
        </p:spPr>
      </p:pic>
      <p:sp>
        <p:nvSpPr>
          <p:cNvPr id="8" name="Title 2">
            <a:extLst>
              <a:ext uri="{FF2B5EF4-FFF2-40B4-BE49-F238E27FC236}">
                <a16:creationId xmlns:a16="http://schemas.microsoft.com/office/drawing/2014/main" id="{E4626330-87D5-7A4B-CE50-CE1B5174123D}"/>
              </a:ext>
            </a:extLst>
          </p:cNvPr>
          <p:cNvSpPr>
            <a:spLocks noGrp="1"/>
          </p:cNvSpPr>
          <p:nvPr>
            <p:ph type="title"/>
          </p:nvPr>
        </p:nvSpPr>
        <p:spPr/>
        <p:txBody>
          <a:bodyPr/>
          <a:lstStyle/>
          <a:p>
            <a:r>
              <a:rPr lang="en-US" dirty="0"/>
              <a:t>The Midwest, Texas and the Rustbelt are the most affordable Regions</a:t>
            </a:r>
          </a:p>
        </p:txBody>
      </p:sp>
      <p:sp>
        <p:nvSpPr>
          <p:cNvPr id="3" name="Footer Placeholder 2">
            <a:extLst>
              <a:ext uri="{FF2B5EF4-FFF2-40B4-BE49-F238E27FC236}">
                <a16:creationId xmlns:a16="http://schemas.microsoft.com/office/drawing/2014/main" id="{87549501-9F50-FF98-DEF8-215C91604C86}"/>
              </a:ext>
            </a:extLst>
          </p:cNvPr>
          <p:cNvSpPr>
            <a:spLocks noGrp="1"/>
          </p:cNvSpPr>
          <p:nvPr>
            <p:ph type="ftr" sz="quarter" idx="3"/>
          </p:nvPr>
        </p:nvSpPr>
        <p:spPr/>
        <p:txBody>
          <a:bodyPr/>
          <a:lstStyle/>
          <a:p>
            <a:pPr algn="r"/>
            <a:r>
              <a:rPr lang="en-US"/>
              <a:t>Colliers</a:t>
            </a:r>
          </a:p>
        </p:txBody>
      </p:sp>
      <p:sp>
        <p:nvSpPr>
          <p:cNvPr id="4" name="Slide Number Placeholder 3">
            <a:extLst>
              <a:ext uri="{FF2B5EF4-FFF2-40B4-BE49-F238E27FC236}">
                <a16:creationId xmlns:a16="http://schemas.microsoft.com/office/drawing/2014/main" id="{1C833FFC-D5DB-0324-0213-1950EEE1B81C}"/>
              </a:ext>
            </a:extLst>
          </p:cNvPr>
          <p:cNvSpPr>
            <a:spLocks noGrp="1"/>
          </p:cNvSpPr>
          <p:nvPr>
            <p:ph type="sldNum" sz="quarter" idx="4"/>
          </p:nvPr>
        </p:nvSpPr>
        <p:spPr/>
        <p:txBody>
          <a:bodyPr/>
          <a:lstStyle/>
          <a:p>
            <a:fld id="{23AA811B-2EBD-4900-905E-5BE206449611}" type="slidenum">
              <a:rPr lang="en-US" smtClean="0"/>
              <a:pPr/>
              <a:t>36</a:t>
            </a:fld>
            <a:endParaRPr lang="en-US"/>
          </a:p>
        </p:txBody>
      </p:sp>
      <p:sp>
        <p:nvSpPr>
          <p:cNvPr id="10" name="Oval 9">
            <a:extLst>
              <a:ext uri="{FF2B5EF4-FFF2-40B4-BE49-F238E27FC236}">
                <a16:creationId xmlns:a16="http://schemas.microsoft.com/office/drawing/2014/main" id="{6E90E97B-D1FA-698F-6618-AA379ED2D438}"/>
              </a:ext>
            </a:extLst>
          </p:cNvPr>
          <p:cNvSpPr/>
          <p:nvPr/>
        </p:nvSpPr>
        <p:spPr>
          <a:xfrm>
            <a:off x="8159451" y="2500962"/>
            <a:ext cx="226371" cy="210202"/>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1400" b="1" dirty="0">
                <a:solidFill>
                  <a:srgbClr val="FFFFFF"/>
                </a:solidFill>
                <a:latin typeface="Open Sans"/>
              </a:rPr>
              <a:t>1</a:t>
            </a:r>
          </a:p>
        </p:txBody>
      </p:sp>
      <p:sp>
        <p:nvSpPr>
          <p:cNvPr id="11" name="Oval 10">
            <a:extLst>
              <a:ext uri="{FF2B5EF4-FFF2-40B4-BE49-F238E27FC236}">
                <a16:creationId xmlns:a16="http://schemas.microsoft.com/office/drawing/2014/main" id="{E6B5FE33-B6F9-5785-CD2E-D45BA68A7F77}"/>
              </a:ext>
            </a:extLst>
          </p:cNvPr>
          <p:cNvSpPr/>
          <p:nvPr/>
        </p:nvSpPr>
        <p:spPr>
          <a:xfrm>
            <a:off x="7811375" y="2637296"/>
            <a:ext cx="226371" cy="210202"/>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1400" b="1" dirty="0">
                <a:solidFill>
                  <a:srgbClr val="FFFFFF"/>
                </a:solidFill>
                <a:latin typeface="Open Sans"/>
              </a:rPr>
              <a:t>3</a:t>
            </a:r>
          </a:p>
        </p:txBody>
      </p:sp>
      <p:sp>
        <p:nvSpPr>
          <p:cNvPr id="12" name="Oval 11">
            <a:extLst>
              <a:ext uri="{FF2B5EF4-FFF2-40B4-BE49-F238E27FC236}">
                <a16:creationId xmlns:a16="http://schemas.microsoft.com/office/drawing/2014/main" id="{81F176C3-E776-3CAE-3F00-71C94DD99715}"/>
              </a:ext>
            </a:extLst>
          </p:cNvPr>
          <p:cNvSpPr/>
          <p:nvPr/>
        </p:nvSpPr>
        <p:spPr>
          <a:xfrm>
            <a:off x="7597321" y="2409046"/>
            <a:ext cx="226371" cy="210202"/>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1400" b="1" dirty="0">
                <a:solidFill>
                  <a:srgbClr val="FFFFFF"/>
                </a:solidFill>
                <a:latin typeface="Open Sans"/>
              </a:rPr>
              <a:t>2</a:t>
            </a:r>
          </a:p>
        </p:txBody>
      </p:sp>
      <p:sp>
        <p:nvSpPr>
          <p:cNvPr id="13" name="Oval 12">
            <a:extLst>
              <a:ext uri="{FF2B5EF4-FFF2-40B4-BE49-F238E27FC236}">
                <a16:creationId xmlns:a16="http://schemas.microsoft.com/office/drawing/2014/main" id="{4355FB2E-F72D-D115-E850-C4E2E4F9125D}"/>
              </a:ext>
            </a:extLst>
          </p:cNvPr>
          <p:cNvSpPr/>
          <p:nvPr/>
        </p:nvSpPr>
        <p:spPr>
          <a:xfrm>
            <a:off x="7461185" y="2654344"/>
            <a:ext cx="226371" cy="210202"/>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1400" b="1" dirty="0">
                <a:solidFill>
                  <a:srgbClr val="FFFFFF"/>
                </a:solidFill>
                <a:latin typeface="Open Sans"/>
              </a:rPr>
              <a:t>4</a:t>
            </a:r>
          </a:p>
        </p:txBody>
      </p:sp>
      <p:cxnSp>
        <p:nvCxnSpPr>
          <p:cNvPr id="15" name="Straight Connector 14">
            <a:extLst>
              <a:ext uri="{FF2B5EF4-FFF2-40B4-BE49-F238E27FC236}">
                <a16:creationId xmlns:a16="http://schemas.microsoft.com/office/drawing/2014/main" id="{91CE0A07-78B1-D157-3CD7-2AE554C30B0F}"/>
              </a:ext>
            </a:extLst>
          </p:cNvPr>
          <p:cNvCxnSpPr>
            <a:cxnSpLocks/>
          </p:cNvCxnSpPr>
          <p:nvPr/>
        </p:nvCxnSpPr>
        <p:spPr>
          <a:xfrm>
            <a:off x="7509520" y="2832121"/>
            <a:ext cx="0" cy="65151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CFA4C26-10F5-40C8-076D-32EADE6FB4B6}"/>
              </a:ext>
            </a:extLst>
          </p:cNvPr>
          <p:cNvCxnSpPr>
            <a:cxnSpLocks/>
          </p:cNvCxnSpPr>
          <p:nvPr/>
        </p:nvCxnSpPr>
        <p:spPr>
          <a:xfrm>
            <a:off x="7924561" y="2847498"/>
            <a:ext cx="0" cy="54401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B7D0616-C3C6-DF75-7891-C6189FF82089}"/>
              </a:ext>
            </a:extLst>
          </p:cNvPr>
          <p:cNvCxnSpPr>
            <a:cxnSpLocks/>
          </p:cNvCxnSpPr>
          <p:nvPr/>
        </p:nvCxnSpPr>
        <p:spPr>
          <a:xfrm>
            <a:off x="7728461" y="2619248"/>
            <a:ext cx="0" cy="92454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E98876E-D341-A127-6310-E5A3BFD2D26A}"/>
              </a:ext>
            </a:extLst>
          </p:cNvPr>
          <p:cNvSpPr txBox="1"/>
          <p:nvPr/>
        </p:nvSpPr>
        <p:spPr>
          <a:xfrm>
            <a:off x="7223357" y="1428424"/>
            <a:ext cx="1891978" cy="835200"/>
          </a:xfrm>
          <a:prstGeom prst="rect">
            <a:avLst/>
          </a:prstGeom>
          <a:solidFill>
            <a:schemeClr val="accent1"/>
          </a:solidFill>
        </p:spPr>
        <p:txBody>
          <a:bodyPr wrap="square" lIns="0" tIns="0" rIns="0" bIns="0" rtlCol="0" anchor="ctr">
            <a:noAutofit/>
          </a:bodyPr>
          <a:lstStyle>
            <a:defPPr>
              <a:defRPr lang="en-US"/>
            </a:defPPr>
            <a:lvl1pPr algn="ctr">
              <a:defRPr sz="1400">
                <a:solidFill>
                  <a:schemeClr val="bg1"/>
                </a:solidFill>
              </a:defRPr>
            </a:lvl1pPr>
          </a:lstStyle>
          <a:p>
            <a:r>
              <a:rPr lang="en-US" dirty="0"/>
              <a:t>Zillow’s top rated MSAs for Home Appreciation in 2024</a:t>
            </a:r>
          </a:p>
        </p:txBody>
      </p:sp>
      <p:sp>
        <p:nvSpPr>
          <p:cNvPr id="5" name="Oval 4">
            <a:extLst>
              <a:ext uri="{FF2B5EF4-FFF2-40B4-BE49-F238E27FC236}">
                <a16:creationId xmlns:a16="http://schemas.microsoft.com/office/drawing/2014/main" id="{DA42D033-44B6-985F-79C4-4094CDFA76B6}"/>
              </a:ext>
            </a:extLst>
          </p:cNvPr>
          <p:cNvSpPr/>
          <p:nvPr/>
        </p:nvSpPr>
        <p:spPr>
          <a:xfrm>
            <a:off x="8320281" y="2500962"/>
            <a:ext cx="226371" cy="210202"/>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1400" b="1" dirty="0">
                <a:solidFill>
                  <a:srgbClr val="FFFFFF"/>
                </a:solidFill>
                <a:latin typeface="Open Sans"/>
              </a:rPr>
              <a:t>1</a:t>
            </a:r>
          </a:p>
        </p:txBody>
      </p:sp>
      <p:sp>
        <p:nvSpPr>
          <p:cNvPr id="6" name="Oval 5">
            <a:extLst>
              <a:ext uri="{FF2B5EF4-FFF2-40B4-BE49-F238E27FC236}">
                <a16:creationId xmlns:a16="http://schemas.microsoft.com/office/drawing/2014/main" id="{489451D2-49CA-AE5E-79AC-AEFDC26EEF2E}"/>
              </a:ext>
            </a:extLst>
          </p:cNvPr>
          <p:cNvSpPr/>
          <p:nvPr/>
        </p:nvSpPr>
        <p:spPr>
          <a:xfrm>
            <a:off x="7297238" y="2654344"/>
            <a:ext cx="226371" cy="210202"/>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1400" b="1" dirty="0">
                <a:solidFill>
                  <a:srgbClr val="FFFFFF"/>
                </a:solidFill>
                <a:latin typeface="Open Sans"/>
              </a:rPr>
              <a:t>2</a:t>
            </a:r>
          </a:p>
        </p:txBody>
      </p:sp>
      <p:sp>
        <p:nvSpPr>
          <p:cNvPr id="9" name="Oval 8">
            <a:extLst>
              <a:ext uri="{FF2B5EF4-FFF2-40B4-BE49-F238E27FC236}">
                <a16:creationId xmlns:a16="http://schemas.microsoft.com/office/drawing/2014/main" id="{05E44EE5-3119-73C5-C44E-461F4BAA5068}"/>
              </a:ext>
            </a:extLst>
          </p:cNvPr>
          <p:cNvSpPr/>
          <p:nvPr/>
        </p:nvSpPr>
        <p:spPr>
          <a:xfrm>
            <a:off x="8954069" y="2512888"/>
            <a:ext cx="226371" cy="210202"/>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1400" b="1" dirty="0">
                <a:solidFill>
                  <a:srgbClr val="FFFFFF"/>
                </a:solidFill>
                <a:latin typeface="Open Sans"/>
              </a:rPr>
              <a:t>3</a:t>
            </a:r>
          </a:p>
        </p:txBody>
      </p:sp>
      <p:sp>
        <p:nvSpPr>
          <p:cNvPr id="14" name="Oval 13">
            <a:extLst>
              <a:ext uri="{FF2B5EF4-FFF2-40B4-BE49-F238E27FC236}">
                <a16:creationId xmlns:a16="http://schemas.microsoft.com/office/drawing/2014/main" id="{DBC0F2DB-9ED7-895E-6B6B-CC6A43192D61}"/>
              </a:ext>
            </a:extLst>
          </p:cNvPr>
          <p:cNvSpPr/>
          <p:nvPr/>
        </p:nvSpPr>
        <p:spPr>
          <a:xfrm>
            <a:off x="9209638" y="2423450"/>
            <a:ext cx="226371" cy="210202"/>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1400" b="1" dirty="0">
                <a:solidFill>
                  <a:srgbClr val="FFFFFF"/>
                </a:solidFill>
                <a:latin typeface="Open Sans"/>
              </a:rPr>
              <a:t>4</a:t>
            </a:r>
          </a:p>
        </p:txBody>
      </p:sp>
      <p:cxnSp>
        <p:nvCxnSpPr>
          <p:cNvPr id="21" name="Straight Connector 20">
            <a:extLst>
              <a:ext uri="{FF2B5EF4-FFF2-40B4-BE49-F238E27FC236}">
                <a16:creationId xmlns:a16="http://schemas.microsoft.com/office/drawing/2014/main" id="{A0A9083E-5952-BB38-F33A-85AD83A4B78F}"/>
              </a:ext>
            </a:extLst>
          </p:cNvPr>
          <p:cNvCxnSpPr>
            <a:cxnSpLocks/>
          </p:cNvCxnSpPr>
          <p:nvPr/>
        </p:nvCxnSpPr>
        <p:spPr>
          <a:xfrm>
            <a:off x="7472605" y="2832120"/>
            <a:ext cx="0" cy="65151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9391D2B-BF45-E75B-28FE-2A68F8BEDB5C}"/>
              </a:ext>
            </a:extLst>
          </p:cNvPr>
          <p:cNvSpPr txBox="1"/>
          <p:nvPr/>
        </p:nvSpPr>
        <p:spPr>
          <a:xfrm>
            <a:off x="9341706" y="1428424"/>
            <a:ext cx="1891978" cy="835200"/>
          </a:xfrm>
          <a:prstGeom prst="rect">
            <a:avLst/>
          </a:prstGeom>
          <a:solidFill>
            <a:srgbClr val="00B0F0"/>
          </a:solidFill>
        </p:spPr>
        <p:txBody>
          <a:bodyPr wrap="square" lIns="0" tIns="0" rIns="0" bIns="0" rtlCol="0" anchor="ctr">
            <a:noAutofit/>
          </a:bodyPr>
          <a:lstStyle>
            <a:defPPr>
              <a:defRPr lang="en-US"/>
            </a:defPPr>
            <a:lvl1pPr algn="ctr">
              <a:defRPr sz="1400">
                <a:solidFill>
                  <a:schemeClr val="bg1"/>
                </a:solidFill>
              </a:defRPr>
            </a:lvl1pPr>
          </a:lstStyle>
          <a:p>
            <a:r>
              <a:rPr lang="en-US" dirty="0"/>
              <a:t>Zillow’s top rated MSAs for Home Appreciation in 2025</a:t>
            </a:r>
          </a:p>
        </p:txBody>
      </p:sp>
      <p:pic>
        <p:nvPicPr>
          <p:cNvPr id="23" name="Picture 22">
            <a:extLst>
              <a:ext uri="{FF2B5EF4-FFF2-40B4-BE49-F238E27FC236}">
                <a16:creationId xmlns:a16="http://schemas.microsoft.com/office/drawing/2014/main" id="{55659A6C-DAA4-3B4E-B640-63BA0228523E}"/>
              </a:ext>
            </a:extLst>
          </p:cNvPr>
          <p:cNvPicPr>
            <a:picLocks noChangeAspect="1"/>
          </p:cNvPicPr>
          <p:nvPr/>
        </p:nvPicPr>
        <p:blipFill>
          <a:blip r:embed="rId4"/>
          <a:stretch>
            <a:fillRect/>
          </a:stretch>
        </p:blipFill>
        <p:spPr>
          <a:xfrm>
            <a:off x="2197575" y="5181174"/>
            <a:ext cx="2932189" cy="591167"/>
          </a:xfrm>
          <a:prstGeom prst="rect">
            <a:avLst/>
          </a:prstGeom>
        </p:spPr>
      </p:pic>
    </p:spTree>
    <p:extLst>
      <p:ext uri="{BB962C8B-B14F-4D97-AF65-F5344CB8AC3E}">
        <p14:creationId xmlns:p14="http://schemas.microsoft.com/office/powerpoint/2010/main" val="182815639"/>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21CDEB6-6184-F17E-49B9-EA15F44E00F8}"/>
              </a:ext>
            </a:extLst>
          </p:cNvPr>
          <p:cNvSpPr/>
          <p:nvPr/>
        </p:nvSpPr>
        <p:spPr>
          <a:xfrm>
            <a:off x="0" y="146050"/>
            <a:ext cx="3484880" cy="788670"/>
          </a:xfrm>
          <a:custGeom>
            <a:avLst/>
            <a:gdLst>
              <a:gd name="connsiteX0" fmla="*/ 0 w 3119120"/>
              <a:gd name="connsiteY0" fmla="*/ 0 h 788670"/>
              <a:gd name="connsiteX1" fmla="*/ 2724785 w 3119120"/>
              <a:gd name="connsiteY1" fmla="*/ 0 h 788670"/>
              <a:gd name="connsiteX2" fmla="*/ 3119120 w 3119120"/>
              <a:gd name="connsiteY2" fmla="*/ 394335 h 788670"/>
              <a:gd name="connsiteX3" fmla="*/ 2724785 w 3119120"/>
              <a:gd name="connsiteY3" fmla="*/ 788670 h 788670"/>
              <a:gd name="connsiteX4" fmla="*/ 0 w 3119120"/>
              <a:gd name="connsiteY4" fmla="*/ 788670 h 788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9120" h="788670">
                <a:moveTo>
                  <a:pt x="0" y="0"/>
                </a:moveTo>
                <a:lnTo>
                  <a:pt x="2724785" y="0"/>
                </a:lnTo>
                <a:cubicBezTo>
                  <a:pt x="2942570" y="0"/>
                  <a:pt x="3119120" y="176550"/>
                  <a:pt x="3119120" y="394335"/>
                </a:cubicBezTo>
                <a:cubicBezTo>
                  <a:pt x="3119120" y="612120"/>
                  <a:pt x="2942570" y="788670"/>
                  <a:pt x="2724785" y="788670"/>
                </a:cubicBezTo>
                <a:lnTo>
                  <a:pt x="0" y="788670"/>
                </a:lnTo>
                <a:close/>
              </a:path>
            </a:pathLst>
          </a:custGeom>
          <a:solidFill>
            <a:srgbClr val="F1FAF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IN" sz="2000" noProof="0" err="1"/>
          </a:p>
        </p:txBody>
      </p:sp>
      <p:sp>
        <p:nvSpPr>
          <p:cNvPr id="19" name="TextBox 18">
            <a:extLst>
              <a:ext uri="{FF2B5EF4-FFF2-40B4-BE49-F238E27FC236}">
                <a16:creationId xmlns:a16="http://schemas.microsoft.com/office/drawing/2014/main" id="{C7CF7DD1-3CBE-A74C-D022-C9FD74C7D8D1}"/>
              </a:ext>
            </a:extLst>
          </p:cNvPr>
          <p:cNvSpPr txBox="1"/>
          <p:nvPr/>
        </p:nvSpPr>
        <p:spPr>
          <a:xfrm>
            <a:off x="639586" y="417275"/>
            <a:ext cx="1920734" cy="246221"/>
          </a:xfrm>
          <a:prstGeom prst="rect">
            <a:avLst/>
          </a:prstGeom>
          <a:noFill/>
        </p:spPr>
        <p:txBody>
          <a:bodyPr wrap="square" lIns="0" tIns="0" rIns="0" bIns="0" rtlCol="0">
            <a:spAutoFit/>
          </a:bodyPr>
          <a:lstStyle/>
          <a:p>
            <a:r>
              <a:rPr lang="en-IN" sz="1600">
                <a:solidFill>
                  <a:schemeClr val="tx2"/>
                </a:solidFill>
                <a:latin typeface="Merriweather" panose="00000500000000000000" pitchFamily="2" charset="0"/>
              </a:rPr>
              <a:t>Deglobalization</a:t>
            </a:r>
          </a:p>
        </p:txBody>
      </p:sp>
      <p:pic>
        <p:nvPicPr>
          <p:cNvPr id="6" name="Graphic 5">
            <a:extLst>
              <a:ext uri="{FF2B5EF4-FFF2-40B4-BE49-F238E27FC236}">
                <a16:creationId xmlns:a16="http://schemas.microsoft.com/office/drawing/2014/main" id="{BD40037F-2921-E721-C233-4654B556D1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1920" y="234385"/>
            <a:ext cx="612000" cy="612000"/>
          </a:xfrm>
          <a:prstGeom prst="rect">
            <a:avLst/>
          </a:prstGeom>
        </p:spPr>
      </p:pic>
      <p:sp>
        <p:nvSpPr>
          <p:cNvPr id="7" name="TextBox 6">
            <a:extLst>
              <a:ext uri="{FF2B5EF4-FFF2-40B4-BE49-F238E27FC236}">
                <a16:creationId xmlns:a16="http://schemas.microsoft.com/office/drawing/2014/main" id="{9CDB87B2-2236-DB5E-F581-A9DE33B938B5}"/>
              </a:ext>
            </a:extLst>
          </p:cNvPr>
          <p:cNvSpPr txBox="1"/>
          <p:nvPr/>
        </p:nvSpPr>
        <p:spPr>
          <a:xfrm>
            <a:off x="1356250" y="2633222"/>
            <a:ext cx="9479500" cy="1711431"/>
          </a:xfrm>
          <a:prstGeom prst="rect">
            <a:avLst/>
          </a:prstGeom>
          <a:noFill/>
        </p:spPr>
        <p:txBody>
          <a:bodyPr wrap="square">
            <a:spAutoFit/>
          </a:bodyPr>
          <a:lstStyle/>
          <a:p>
            <a:pPr algn="ctr">
              <a:lnSpc>
                <a:spcPts val="3200"/>
              </a:lnSpc>
            </a:pPr>
            <a:r>
              <a:rPr lang="en-US" sz="2200" dirty="0">
                <a:solidFill>
                  <a:schemeClr val="bg1"/>
                </a:solidFill>
              </a:rPr>
              <a:t>"</a:t>
            </a:r>
            <a:r>
              <a:rPr lang="en-IN" sz="2200" dirty="0">
                <a:solidFill>
                  <a:schemeClr val="bg1"/>
                </a:solidFill>
              </a:rPr>
              <a:t>Deglobalization is one of the most important </a:t>
            </a:r>
          </a:p>
          <a:p>
            <a:pPr algn="ctr">
              <a:lnSpc>
                <a:spcPts val="3200"/>
              </a:lnSpc>
            </a:pPr>
            <a:r>
              <a:rPr lang="en-IN" sz="2200" dirty="0">
                <a:solidFill>
                  <a:schemeClr val="bg1"/>
                </a:solidFill>
              </a:rPr>
              <a:t>trends facing investors today</a:t>
            </a:r>
            <a:r>
              <a:rPr lang="en-US" sz="2200" dirty="0">
                <a:solidFill>
                  <a:schemeClr val="bg1"/>
                </a:solidFill>
              </a:rPr>
              <a:t>.“</a:t>
            </a:r>
          </a:p>
          <a:p>
            <a:pPr algn="ctr">
              <a:lnSpc>
                <a:spcPts val="3200"/>
              </a:lnSpc>
            </a:pPr>
            <a:endParaRPr lang="en-US" sz="2200" dirty="0">
              <a:solidFill>
                <a:schemeClr val="bg1"/>
              </a:solidFill>
            </a:endParaRPr>
          </a:p>
          <a:p>
            <a:pPr algn="ctr">
              <a:lnSpc>
                <a:spcPts val="3200"/>
              </a:lnSpc>
            </a:pPr>
            <a:r>
              <a:rPr lang="en-IN" dirty="0">
                <a:solidFill>
                  <a:schemeClr val="bg1"/>
                </a:solidFill>
                <a:latin typeface="+mj-lt"/>
              </a:rPr>
              <a:t>- Larry Fink, CEO of BlackRock</a:t>
            </a:r>
          </a:p>
        </p:txBody>
      </p:sp>
      <p:pic>
        <p:nvPicPr>
          <p:cNvPr id="14" name="Picture 13" descr="A person wearing glasses and a suit&#10;&#10;Description automatically generated">
            <a:extLst>
              <a:ext uri="{FF2B5EF4-FFF2-40B4-BE49-F238E27FC236}">
                <a16:creationId xmlns:a16="http://schemas.microsoft.com/office/drawing/2014/main" id="{F1CDC1DF-AD80-FFF0-165B-FB36C9E60A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2983" y="3865853"/>
            <a:ext cx="478800" cy="478800"/>
          </a:xfrm>
          <a:prstGeom prst="ellipse">
            <a:avLst/>
          </a:prstGeom>
        </p:spPr>
      </p:pic>
      <p:sp>
        <p:nvSpPr>
          <p:cNvPr id="4" name="Footer Placeholder 3">
            <a:extLst>
              <a:ext uri="{FF2B5EF4-FFF2-40B4-BE49-F238E27FC236}">
                <a16:creationId xmlns:a16="http://schemas.microsoft.com/office/drawing/2014/main" id="{858507B7-BED1-997B-4767-98BC7528BFCC}"/>
              </a:ext>
            </a:extLst>
          </p:cNvPr>
          <p:cNvSpPr>
            <a:spLocks noGrp="1"/>
          </p:cNvSpPr>
          <p:nvPr>
            <p:ph type="ftr" sz="quarter" idx="3"/>
          </p:nvPr>
        </p:nvSpPr>
        <p:spPr/>
        <p:txBody>
          <a:bodyPr/>
          <a:lstStyle/>
          <a:p>
            <a:pPr algn="r"/>
            <a:r>
              <a:rPr lang="en-IN"/>
              <a:t>Colliers</a:t>
            </a:r>
            <a:endParaRPr lang="en-IN" dirty="0"/>
          </a:p>
        </p:txBody>
      </p:sp>
      <p:sp>
        <p:nvSpPr>
          <p:cNvPr id="5" name="Slide Number Placeholder 4">
            <a:extLst>
              <a:ext uri="{FF2B5EF4-FFF2-40B4-BE49-F238E27FC236}">
                <a16:creationId xmlns:a16="http://schemas.microsoft.com/office/drawing/2014/main" id="{66F8E32C-083C-E9F1-7585-A48964076DBD}"/>
              </a:ext>
            </a:extLst>
          </p:cNvPr>
          <p:cNvSpPr>
            <a:spLocks noGrp="1"/>
          </p:cNvSpPr>
          <p:nvPr>
            <p:ph type="sldNum" sz="quarter" idx="4"/>
          </p:nvPr>
        </p:nvSpPr>
        <p:spPr/>
        <p:txBody>
          <a:bodyPr/>
          <a:lstStyle/>
          <a:p>
            <a:fld id="{23AA811B-2EBD-4900-905E-5BE206449611}" type="slidenum">
              <a:rPr lang="en-US" smtClean="0"/>
              <a:pPr/>
              <a:t>37</a:t>
            </a:fld>
            <a:endParaRPr lang="en-US" dirty="0"/>
          </a:p>
        </p:txBody>
      </p:sp>
    </p:spTree>
    <p:extLst>
      <p:ext uri="{BB962C8B-B14F-4D97-AF65-F5344CB8AC3E}">
        <p14:creationId xmlns:p14="http://schemas.microsoft.com/office/powerpoint/2010/main" val="370694490"/>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2ABF6-92FA-2957-6F07-8BB2390F2D1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EB1263-571A-59EE-60E7-817BAC8B8D08}"/>
              </a:ext>
            </a:extLst>
          </p:cNvPr>
          <p:cNvSpPr>
            <a:spLocks noGrp="1"/>
          </p:cNvSpPr>
          <p:nvPr>
            <p:ph type="title"/>
          </p:nvPr>
        </p:nvSpPr>
        <p:spPr/>
        <p:txBody>
          <a:bodyPr/>
          <a:lstStyle/>
          <a:p>
            <a:r>
              <a:rPr lang="en-US" sz="3000" dirty="0">
                <a:solidFill>
                  <a:srgbClr val="1C54F4"/>
                </a:solidFill>
              </a:rPr>
              <a:t>Tariff rates have increased inflation expectations and decreased growth expectations</a:t>
            </a:r>
          </a:p>
        </p:txBody>
      </p:sp>
      <p:sp>
        <p:nvSpPr>
          <p:cNvPr id="6" name="Footer Placeholder 5">
            <a:extLst>
              <a:ext uri="{FF2B5EF4-FFF2-40B4-BE49-F238E27FC236}">
                <a16:creationId xmlns:a16="http://schemas.microsoft.com/office/drawing/2014/main" id="{2D171EA3-A0E8-BBD2-4E8B-6C2E5B02E3C4}"/>
              </a:ext>
            </a:extLst>
          </p:cNvPr>
          <p:cNvSpPr>
            <a:spLocks noGrp="1"/>
          </p:cNvSpPr>
          <p:nvPr>
            <p:ph type="ftr" sz="quarter" idx="3"/>
          </p:nvPr>
        </p:nvSpPr>
        <p:spPr/>
        <p:txBody>
          <a:bodyPr/>
          <a:lstStyle/>
          <a:p>
            <a:pPr algn="r"/>
            <a:r>
              <a:rPr lang="en-US"/>
              <a:t>Colliers</a:t>
            </a:r>
          </a:p>
        </p:txBody>
      </p:sp>
      <p:sp>
        <p:nvSpPr>
          <p:cNvPr id="7" name="Slide Number Placeholder 6">
            <a:extLst>
              <a:ext uri="{FF2B5EF4-FFF2-40B4-BE49-F238E27FC236}">
                <a16:creationId xmlns:a16="http://schemas.microsoft.com/office/drawing/2014/main" id="{473D5DC1-F078-A689-BB94-8457277F9024}"/>
              </a:ext>
            </a:extLst>
          </p:cNvPr>
          <p:cNvSpPr>
            <a:spLocks noGrp="1"/>
          </p:cNvSpPr>
          <p:nvPr>
            <p:ph type="sldNum" sz="quarter" idx="4"/>
          </p:nvPr>
        </p:nvSpPr>
        <p:spPr/>
        <p:txBody>
          <a:bodyPr/>
          <a:lstStyle/>
          <a:p>
            <a:fld id="{23AA811B-2EBD-4900-905E-5BE206449611}" type="slidenum">
              <a:rPr lang="en-US" smtClean="0"/>
              <a:pPr/>
              <a:t>38</a:t>
            </a:fld>
            <a:endParaRPr lang="en-US"/>
          </a:p>
        </p:txBody>
      </p:sp>
      <p:sp>
        <p:nvSpPr>
          <p:cNvPr id="5" name="Text Placeholder 4">
            <a:extLst>
              <a:ext uri="{FF2B5EF4-FFF2-40B4-BE49-F238E27FC236}">
                <a16:creationId xmlns:a16="http://schemas.microsoft.com/office/drawing/2014/main" id="{52E9DB87-8660-5157-BB4D-79A29B4D36FD}"/>
              </a:ext>
            </a:extLst>
          </p:cNvPr>
          <p:cNvSpPr>
            <a:spLocks noGrp="1"/>
          </p:cNvSpPr>
          <p:nvPr>
            <p:ph type="body" sz="quarter" idx="4294967295"/>
          </p:nvPr>
        </p:nvSpPr>
        <p:spPr>
          <a:xfrm>
            <a:off x="9441426" y="6437313"/>
            <a:ext cx="2101287" cy="153355"/>
          </a:xfrm>
        </p:spPr>
        <p:txBody>
          <a:bodyPr/>
          <a:lstStyle/>
          <a:p>
            <a:r>
              <a:rPr lang="en-US" sz="800" i="1">
                <a:latin typeface="Open Sans Light"/>
              </a:rPr>
              <a:t>Source: U.S. Energy Information Administration </a:t>
            </a:r>
          </a:p>
        </p:txBody>
      </p:sp>
      <p:pic>
        <p:nvPicPr>
          <p:cNvPr id="4" name="Picture 3">
            <a:extLst>
              <a:ext uri="{FF2B5EF4-FFF2-40B4-BE49-F238E27FC236}">
                <a16:creationId xmlns:a16="http://schemas.microsoft.com/office/drawing/2014/main" id="{7A4676AE-C1B1-F9A2-7828-7248F30CEC31}"/>
              </a:ext>
            </a:extLst>
          </p:cNvPr>
          <p:cNvPicPr>
            <a:picLocks noChangeAspect="1"/>
          </p:cNvPicPr>
          <p:nvPr/>
        </p:nvPicPr>
        <p:blipFill>
          <a:blip r:embed="rId6"/>
          <a:stretch>
            <a:fillRect/>
          </a:stretch>
        </p:blipFill>
        <p:spPr>
          <a:xfrm>
            <a:off x="700268" y="1659845"/>
            <a:ext cx="7582947" cy="4401291"/>
          </a:xfrm>
          <a:prstGeom prst="rect">
            <a:avLst/>
          </a:prstGeom>
        </p:spPr>
      </p:pic>
      <p:sp>
        <p:nvSpPr>
          <p:cNvPr id="11" name="TextBox 10">
            <a:extLst>
              <a:ext uri="{FF2B5EF4-FFF2-40B4-BE49-F238E27FC236}">
                <a16:creationId xmlns:a16="http://schemas.microsoft.com/office/drawing/2014/main" id="{002532FB-E7B1-5D31-7408-95BF819F24F2}"/>
              </a:ext>
            </a:extLst>
          </p:cNvPr>
          <p:cNvSpPr txBox="1"/>
          <p:nvPr/>
        </p:nvSpPr>
        <p:spPr>
          <a:xfrm>
            <a:off x="8688719" y="1444905"/>
            <a:ext cx="3217762" cy="3975904"/>
          </a:xfrm>
          <a:prstGeom prst="rect">
            <a:avLst/>
          </a:prstGeom>
          <a:solidFill>
            <a:schemeClr val="accent1"/>
          </a:solidFill>
        </p:spPr>
        <p:txBody>
          <a:bodyPr wrap="square" anchor="ctr">
            <a:noAutofit/>
          </a:bodyPr>
          <a:lstStyle>
            <a:defPPr>
              <a:defRPr lang="en-US"/>
            </a:defPPr>
            <a:lvl1pPr algn="ctr">
              <a:defRPr sz="2800">
                <a:solidFill>
                  <a:schemeClr val="bg1"/>
                </a:solidFill>
              </a:defRPr>
            </a:lvl1pPr>
          </a:lstStyle>
          <a:p>
            <a:pPr algn="l"/>
            <a:r>
              <a:rPr lang="en-US" sz="2000" dirty="0"/>
              <a:t>“We have raised our tariff expectations. We had been expecting a 4-5% increase in the effective tariff rate, now we are expecting a 10% increase in the effective tariff rate.“ </a:t>
            </a:r>
          </a:p>
          <a:p>
            <a:pPr algn="l"/>
            <a:endParaRPr lang="en-US" sz="2200" dirty="0"/>
          </a:p>
          <a:p>
            <a:pPr algn="l"/>
            <a:r>
              <a:rPr lang="en-US" sz="1800" dirty="0">
                <a:latin typeface="+mj-lt"/>
              </a:rPr>
              <a:t>– David Mericle </a:t>
            </a:r>
          </a:p>
          <a:p>
            <a:pPr algn="l"/>
            <a:r>
              <a:rPr lang="en-US" sz="1800" dirty="0">
                <a:latin typeface="+mj-lt"/>
              </a:rPr>
              <a:t>Chief US Economist, Goldman Sachs</a:t>
            </a:r>
          </a:p>
        </p:txBody>
      </p:sp>
    </p:spTree>
    <p:custDataLst>
      <p:custData r:id="rId1"/>
      <p:custData r:id="rId2"/>
    </p:custDataLst>
    <p:extLst>
      <p:ext uri="{BB962C8B-B14F-4D97-AF65-F5344CB8AC3E}">
        <p14:creationId xmlns:p14="http://schemas.microsoft.com/office/powerpoint/2010/main" val="1513473870"/>
      </p:ext>
    </p:extLst>
  </p:cSld>
  <p:clrMapOvr>
    <a:masterClrMapping/>
  </p:clrMapOvr>
  <p:transition spd="slow">
    <p:push dir="u"/>
  </p:transition>
  <p:extLst>
    <p:ext uri="{6950BFC3-D8DA-4A85-94F7-54DA5524770B}">
      <p188:commentRel xmlns:p188="http://schemas.microsoft.com/office/powerpoint/2018/8/main" r:id="rId5"/>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5A9D444-06E9-7F2C-2C8E-F5FD26DE3936}"/>
              </a:ext>
            </a:extLst>
          </p:cNvPr>
          <p:cNvSpPr>
            <a:spLocks noGrp="1"/>
          </p:cNvSpPr>
          <p:nvPr>
            <p:ph type="title"/>
          </p:nvPr>
        </p:nvSpPr>
        <p:spPr/>
        <p:txBody>
          <a:bodyPr/>
          <a:lstStyle/>
          <a:p>
            <a:r>
              <a:rPr lang="en-US" sz="2800" dirty="0"/>
              <a:t>Although China is the top location for non-U.S. operations, there has been a significant decrease in trade volumes over the last 5 years</a:t>
            </a:r>
          </a:p>
        </p:txBody>
      </p:sp>
      <p:sp>
        <p:nvSpPr>
          <p:cNvPr id="3" name="Footer Placeholder 2">
            <a:extLst>
              <a:ext uri="{FF2B5EF4-FFF2-40B4-BE49-F238E27FC236}">
                <a16:creationId xmlns:a16="http://schemas.microsoft.com/office/drawing/2014/main" id="{D625E0A6-B49A-28E5-30F5-B942806CE720}"/>
              </a:ext>
            </a:extLst>
          </p:cNvPr>
          <p:cNvSpPr>
            <a:spLocks noGrp="1"/>
          </p:cNvSpPr>
          <p:nvPr>
            <p:ph type="ftr" sz="quarter" idx="3"/>
          </p:nvPr>
        </p:nvSpPr>
        <p:spPr/>
        <p:txBody>
          <a:bodyPr/>
          <a:lstStyle/>
          <a:p>
            <a:pPr algn="r"/>
            <a:r>
              <a:rPr lang="en-US"/>
              <a:t>Colliers</a:t>
            </a:r>
          </a:p>
        </p:txBody>
      </p:sp>
      <p:sp>
        <p:nvSpPr>
          <p:cNvPr id="27" name="Slide Number Placeholder 26">
            <a:extLst>
              <a:ext uri="{FF2B5EF4-FFF2-40B4-BE49-F238E27FC236}">
                <a16:creationId xmlns:a16="http://schemas.microsoft.com/office/drawing/2014/main" id="{39981571-756A-5D08-F1E6-6BD40EA57FC9}"/>
              </a:ext>
            </a:extLst>
          </p:cNvPr>
          <p:cNvSpPr>
            <a:spLocks noGrp="1"/>
          </p:cNvSpPr>
          <p:nvPr>
            <p:ph type="sldNum" sz="quarter" idx="4"/>
          </p:nvPr>
        </p:nvSpPr>
        <p:spPr/>
        <p:txBody>
          <a:bodyPr/>
          <a:lstStyle/>
          <a:p>
            <a:fld id="{23AA811B-2EBD-4900-905E-5BE206449611}" type="slidenum">
              <a:rPr lang="en-US" smtClean="0"/>
              <a:pPr/>
              <a:t>39</a:t>
            </a:fld>
            <a:endParaRPr lang="en-US"/>
          </a:p>
        </p:txBody>
      </p:sp>
      <p:grpSp>
        <p:nvGrpSpPr>
          <p:cNvPr id="28" name="Group 27">
            <a:extLst>
              <a:ext uri="{FF2B5EF4-FFF2-40B4-BE49-F238E27FC236}">
                <a16:creationId xmlns:a16="http://schemas.microsoft.com/office/drawing/2014/main" id="{2EF3B5A7-44AB-DAC3-AACA-C5BC467F4DF6}"/>
              </a:ext>
            </a:extLst>
          </p:cNvPr>
          <p:cNvGrpSpPr/>
          <p:nvPr/>
        </p:nvGrpSpPr>
        <p:grpSpPr>
          <a:xfrm>
            <a:off x="667212" y="2122933"/>
            <a:ext cx="11207288" cy="4099240"/>
            <a:chOff x="445828" y="1955899"/>
            <a:chExt cx="11669972" cy="4268474"/>
          </a:xfrm>
        </p:grpSpPr>
        <p:pic>
          <p:nvPicPr>
            <p:cNvPr id="12" name="Picture 11">
              <a:extLst>
                <a:ext uri="{FF2B5EF4-FFF2-40B4-BE49-F238E27FC236}">
                  <a16:creationId xmlns:a16="http://schemas.microsoft.com/office/drawing/2014/main" id="{7826C22F-BA1A-D0CD-87A5-BF94B5C53317}"/>
                </a:ext>
              </a:extLst>
            </p:cNvPr>
            <p:cNvPicPr>
              <a:picLocks noChangeAspect="1"/>
            </p:cNvPicPr>
            <p:nvPr/>
          </p:nvPicPr>
          <p:blipFill rotWithShape="1">
            <a:blip r:embed="rId3"/>
            <a:srcRect b="3846"/>
            <a:stretch/>
          </p:blipFill>
          <p:spPr>
            <a:xfrm>
              <a:off x="4238175" y="2051799"/>
              <a:ext cx="7877625" cy="4172574"/>
            </a:xfrm>
            <a:prstGeom prst="rect">
              <a:avLst/>
            </a:prstGeom>
          </p:spPr>
        </p:pic>
        <p:sp>
          <p:nvSpPr>
            <p:cNvPr id="2" name="Rectangle 1">
              <a:extLst>
                <a:ext uri="{FF2B5EF4-FFF2-40B4-BE49-F238E27FC236}">
                  <a16:creationId xmlns:a16="http://schemas.microsoft.com/office/drawing/2014/main" id="{04E11F85-998A-7D95-7222-380445CFC43B}"/>
                </a:ext>
              </a:extLst>
            </p:cNvPr>
            <p:cNvSpPr/>
            <p:nvPr/>
          </p:nvSpPr>
          <p:spPr>
            <a:xfrm>
              <a:off x="2609850" y="2560319"/>
              <a:ext cx="2686051" cy="244800"/>
            </a:xfrm>
            <a:prstGeom prst="rect">
              <a:avLst/>
            </a:prstGeom>
            <a:solidFill>
              <a:srgbClr val="C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b="1" noProof="0"/>
            </a:p>
          </p:txBody>
        </p:sp>
        <p:sp>
          <p:nvSpPr>
            <p:cNvPr id="7" name="TextBox 6">
              <a:extLst>
                <a:ext uri="{FF2B5EF4-FFF2-40B4-BE49-F238E27FC236}">
                  <a16:creationId xmlns:a16="http://schemas.microsoft.com/office/drawing/2014/main" id="{98572A73-56EB-C548-EB0A-E36D1A83C530}"/>
                </a:ext>
              </a:extLst>
            </p:cNvPr>
            <p:cNvSpPr txBox="1"/>
            <p:nvPr/>
          </p:nvSpPr>
          <p:spPr>
            <a:xfrm>
              <a:off x="3381375" y="2539385"/>
              <a:ext cx="762000" cy="288435"/>
            </a:xfrm>
            <a:prstGeom prst="rect">
              <a:avLst/>
            </a:prstGeom>
            <a:noFill/>
          </p:spPr>
          <p:txBody>
            <a:bodyPr wrap="square">
              <a:spAutoFit/>
            </a:bodyPr>
            <a:lstStyle/>
            <a:p>
              <a:r>
                <a:rPr lang="en-US" sz="1200" b="1"/>
                <a:t>-22%</a:t>
              </a:r>
            </a:p>
          </p:txBody>
        </p:sp>
        <p:sp>
          <p:nvSpPr>
            <p:cNvPr id="11" name="TextBox 10">
              <a:extLst>
                <a:ext uri="{FF2B5EF4-FFF2-40B4-BE49-F238E27FC236}">
                  <a16:creationId xmlns:a16="http://schemas.microsoft.com/office/drawing/2014/main" id="{993B7DB6-A534-B032-784E-9D2FA255B3ED}"/>
                </a:ext>
              </a:extLst>
            </p:cNvPr>
            <p:cNvSpPr txBox="1"/>
            <p:nvPr/>
          </p:nvSpPr>
          <p:spPr>
            <a:xfrm>
              <a:off x="2570429" y="1955899"/>
              <a:ext cx="2466356" cy="608917"/>
            </a:xfrm>
            <a:prstGeom prst="rect">
              <a:avLst/>
            </a:prstGeom>
            <a:noFill/>
          </p:spPr>
          <p:txBody>
            <a:bodyPr wrap="square">
              <a:spAutoFit/>
            </a:bodyPr>
            <a:lstStyle/>
            <a:p>
              <a:pPr algn="ctr"/>
              <a:r>
                <a:rPr lang="en-US" sz="1600" b="1">
                  <a:solidFill>
                    <a:schemeClr val="accent1"/>
                  </a:solidFill>
                </a:rPr>
                <a:t>5-year Change in Trade Volume Mix</a:t>
              </a:r>
            </a:p>
          </p:txBody>
        </p:sp>
        <p:sp>
          <p:nvSpPr>
            <p:cNvPr id="15" name="Rectangle 14">
              <a:extLst>
                <a:ext uri="{FF2B5EF4-FFF2-40B4-BE49-F238E27FC236}">
                  <a16:creationId xmlns:a16="http://schemas.microsoft.com/office/drawing/2014/main" id="{F2187CDE-337A-71A8-29DD-1DD3B45A1E2B}"/>
                </a:ext>
              </a:extLst>
            </p:cNvPr>
            <p:cNvSpPr/>
            <p:nvPr/>
          </p:nvSpPr>
          <p:spPr>
            <a:xfrm>
              <a:off x="4533901" y="3122112"/>
              <a:ext cx="762000" cy="244800"/>
            </a:xfrm>
            <a:prstGeom prst="rect">
              <a:avLst/>
            </a:prstGeom>
            <a:solidFill>
              <a:srgbClr val="008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b="1" noProof="0" err="1"/>
            </a:p>
          </p:txBody>
        </p:sp>
        <p:sp>
          <p:nvSpPr>
            <p:cNvPr id="6" name="TextBox 5">
              <a:extLst>
                <a:ext uri="{FF2B5EF4-FFF2-40B4-BE49-F238E27FC236}">
                  <a16:creationId xmlns:a16="http://schemas.microsoft.com/office/drawing/2014/main" id="{A23B9518-7D48-CFFB-851D-E72E7FC526DD}"/>
                </a:ext>
              </a:extLst>
            </p:cNvPr>
            <p:cNvSpPr txBox="1"/>
            <p:nvPr/>
          </p:nvSpPr>
          <p:spPr>
            <a:xfrm>
              <a:off x="4124774" y="3102149"/>
              <a:ext cx="762000" cy="288435"/>
            </a:xfrm>
            <a:prstGeom prst="rect">
              <a:avLst/>
            </a:prstGeom>
            <a:noFill/>
          </p:spPr>
          <p:txBody>
            <a:bodyPr wrap="square">
              <a:spAutoFit/>
            </a:bodyPr>
            <a:lstStyle/>
            <a:p>
              <a:r>
                <a:rPr lang="en-US" sz="1200" b="1"/>
                <a:t>4%</a:t>
              </a:r>
            </a:p>
          </p:txBody>
        </p:sp>
        <p:sp>
          <p:nvSpPr>
            <p:cNvPr id="8" name="Rectangle 7">
              <a:extLst>
                <a:ext uri="{FF2B5EF4-FFF2-40B4-BE49-F238E27FC236}">
                  <a16:creationId xmlns:a16="http://schemas.microsoft.com/office/drawing/2014/main" id="{7489C5B7-6255-6CED-C136-579F562B5E9C}"/>
                </a:ext>
              </a:extLst>
            </p:cNvPr>
            <p:cNvSpPr/>
            <p:nvPr/>
          </p:nvSpPr>
          <p:spPr>
            <a:xfrm>
              <a:off x="445828" y="3387668"/>
              <a:ext cx="4850074" cy="244800"/>
            </a:xfrm>
            <a:prstGeom prst="rect">
              <a:avLst/>
            </a:prstGeom>
            <a:solidFill>
              <a:srgbClr val="008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b="1" noProof="0" err="1"/>
            </a:p>
          </p:txBody>
        </p:sp>
        <p:sp>
          <p:nvSpPr>
            <p:cNvPr id="9" name="TextBox 8">
              <a:extLst>
                <a:ext uri="{FF2B5EF4-FFF2-40B4-BE49-F238E27FC236}">
                  <a16:creationId xmlns:a16="http://schemas.microsoft.com/office/drawing/2014/main" id="{02A1AAB7-FD08-FD78-6802-908EE5C1DDBB}"/>
                </a:ext>
              </a:extLst>
            </p:cNvPr>
            <p:cNvSpPr txBox="1"/>
            <p:nvPr/>
          </p:nvSpPr>
          <p:spPr>
            <a:xfrm>
              <a:off x="2577418" y="3371646"/>
              <a:ext cx="762000" cy="288435"/>
            </a:xfrm>
            <a:prstGeom prst="rect">
              <a:avLst/>
            </a:prstGeom>
            <a:noFill/>
          </p:spPr>
          <p:txBody>
            <a:bodyPr wrap="square">
              <a:spAutoFit/>
            </a:bodyPr>
            <a:lstStyle/>
            <a:p>
              <a:r>
                <a:rPr lang="en-US" sz="1200" b="1"/>
                <a:t>44%</a:t>
              </a:r>
            </a:p>
          </p:txBody>
        </p:sp>
        <p:sp>
          <p:nvSpPr>
            <p:cNvPr id="10" name="Rectangle 9">
              <a:extLst>
                <a:ext uri="{FF2B5EF4-FFF2-40B4-BE49-F238E27FC236}">
                  <a16:creationId xmlns:a16="http://schemas.microsoft.com/office/drawing/2014/main" id="{9A1066A1-4762-2B2D-AF72-5FC8A01F130A}"/>
                </a:ext>
              </a:extLst>
            </p:cNvPr>
            <p:cNvSpPr/>
            <p:nvPr/>
          </p:nvSpPr>
          <p:spPr>
            <a:xfrm>
              <a:off x="4476750" y="3653190"/>
              <a:ext cx="819151" cy="244800"/>
            </a:xfrm>
            <a:prstGeom prst="rect">
              <a:avLst/>
            </a:prstGeom>
            <a:solidFill>
              <a:srgbClr val="C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b="1" noProof="0" err="1"/>
            </a:p>
          </p:txBody>
        </p:sp>
        <p:sp>
          <p:nvSpPr>
            <p:cNvPr id="13" name="TextBox 12">
              <a:extLst>
                <a:ext uri="{FF2B5EF4-FFF2-40B4-BE49-F238E27FC236}">
                  <a16:creationId xmlns:a16="http://schemas.microsoft.com/office/drawing/2014/main" id="{A72B39D0-3DE1-4FD5-C209-58ED8672502F}"/>
                </a:ext>
              </a:extLst>
            </p:cNvPr>
            <p:cNvSpPr txBox="1"/>
            <p:nvPr/>
          </p:nvSpPr>
          <p:spPr>
            <a:xfrm>
              <a:off x="4006903" y="3641142"/>
              <a:ext cx="762000" cy="288435"/>
            </a:xfrm>
            <a:prstGeom prst="rect">
              <a:avLst/>
            </a:prstGeom>
            <a:noFill/>
          </p:spPr>
          <p:txBody>
            <a:bodyPr wrap="square">
              <a:spAutoFit/>
            </a:bodyPr>
            <a:lstStyle/>
            <a:p>
              <a:r>
                <a:rPr lang="en-US" sz="1200" b="1"/>
                <a:t>-5%</a:t>
              </a:r>
            </a:p>
          </p:txBody>
        </p:sp>
        <p:sp>
          <p:nvSpPr>
            <p:cNvPr id="14" name="Rectangle 13">
              <a:extLst>
                <a:ext uri="{FF2B5EF4-FFF2-40B4-BE49-F238E27FC236}">
                  <a16:creationId xmlns:a16="http://schemas.microsoft.com/office/drawing/2014/main" id="{5F9E5CC0-A624-8FEC-1B85-784117BD80CE}"/>
                </a:ext>
              </a:extLst>
            </p:cNvPr>
            <p:cNvSpPr/>
            <p:nvPr/>
          </p:nvSpPr>
          <p:spPr>
            <a:xfrm>
              <a:off x="4533901" y="3918712"/>
              <a:ext cx="762000" cy="244800"/>
            </a:xfrm>
            <a:prstGeom prst="rect">
              <a:avLst/>
            </a:prstGeom>
            <a:solidFill>
              <a:srgbClr val="C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b="1" noProof="0" err="1"/>
            </a:p>
          </p:txBody>
        </p:sp>
        <p:sp>
          <p:nvSpPr>
            <p:cNvPr id="16" name="TextBox 15">
              <a:extLst>
                <a:ext uri="{FF2B5EF4-FFF2-40B4-BE49-F238E27FC236}">
                  <a16:creationId xmlns:a16="http://schemas.microsoft.com/office/drawing/2014/main" id="{9A1D19CF-7BD9-455F-A3F7-7A4A73837222}"/>
                </a:ext>
              </a:extLst>
            </p:cNvPr>
            <p:cNvSpPr txBox="1"/>
            <p:nvPr/>
          </p:nvSpPr>
          <p:spPr>
            <a:xfrm>
              <a:off x="4048350" y="3904252"/>
              <a:ext cx="762000" cy="288435"/>
            </a:xfrm>
            <a:prstGeom prst="rect">
              <a:avLst/>
            </a:prstGeom>
            <a:noFill/>
          </p:spPr>
          <p:txBody>
            <a:bodyPr wrap="square">
              <a:spAutoFit/>
            </a:bodyPr>
            <a:lstStyle/>
            <a:p>
              <a:r>
                <a:rPr lang="en-US" sz="1200" b="1"/>
                <a:t>-4%</a:t>
              </a:r>
            </a:p>
          </p:txBody>
        </p:sp>
        <p:sp>
          <p:nvSpPr>
            <p:cNvPr id="17" name="Rectangle 16">
              <a:extLst>
                <a:ext uri="{FF2B5EF4-FFF2-40B4-BE49-F238E27FC236}">
                  <a16:creationId xmlns:a16="http://schemas.microsoft.com/office/drawing/2014/main" id="{0F746F9D-A63E-6346-BD6C-0270078ED77F}"/>
                </a:ext>
              </a:extLst>
            </p:cNvPr>
            <p:cNvSpPr/>
            <p:nvPr/>
          </p:nvSpPr>
          <p:spPr>
            <a:xfrm>
              <a:off x="956732" y="4189394"/>
              <a:ext cx="4339169" cy="244800"/>
            </a:xfrm>
            <a:prstGeom prst="rect">
              <a:avLst/>
            </a:prstGeom>
            <a:solidFill>
              <a:srgbClr val="008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b="1" noProof="0" err="1"/>
            </a:p>
          </p:txBody>
        </p:sp>
        <p:sp>
          <p:nvSpPr>
            <p:cNvPr id="18" name="TextBox 17">
              <a:extLst>
                <a:ext uri="{FF2B5EF4-FFF2-40B4-BE49-F238E27FC236}">
                  <a16:creationId xmlns:a16="http://schemas.microsoft.com/office/drawing/2014/main" id="{FAD8D7A5-56CA-8D51-CC1A-1E61A971E3DF}"/>
                </a:ext>
              </a:extLst>
            </p:cNvPr>
            <p:cNvSpPr txBox="1"/>
            <p:nvPr/>
          </p:nvSpPr>
          <p:spPr>
            <a:xfrm>
              <a:off x="2607039" y="4171843"/>
              <a:ext cx="762000" cy="288435"/>
            </a:xfrm>
            <a:prstGeom prst="rect">
              <a:avLst/>
            </a:prstGeom>
            <a:noFill/>
          </p:spPr>
          <p:txBody>
            <a:bodyPr wrap="square">
              <a:spAutoFit/>
            </a:bodyPr>
            <a:lstStyle/>
            <a:p>
              <a:r>
                <a:rPr lang="en-US" sz="1200" b="1"/>
                <a:t>39%</a:t>
              </a:r>
            </a:p>
          </p:txBody>
        </p:sp>
        <p:sp>
          <p:nvSpPr>
            <p:cNvPr id="19" name="Rectangle 18">
              <a:extLst>
                <a:ext uri="{FF2B5EF4-FFF2-40B4-BE49-F238E27FC236}">
                  <a16:creationId xmlns:a16="http://schemas.microsoft.com/office/drawing/2014/main" id="{E94CF8D0-33E3-2B54-9883-CFAC51AEE391}"/>
                </a:ext>
              </a:extLst>
            </p:cNvPr>
            <p:cNvSpPr/>
            <p:nvPr/>
          </p:nvSpPr>
          <p:spPr>
            <a:xfrm>
              <a:off x="3246699" y="4475296"/>
              <a:ext cx="2049202" cy="244800"/>
            </a:xfrm>
            <a:prstGeom prst="rect">
              <a:avLst/>
            </a:prstGeom>
            <a:solidFill>
              <a:srgbClr val="C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b="1" noProof="0" err="1"/>
            </a:p>
          </p:txBody>
        </p:sp>
        <p:sp>
          <p:nvSpPr>
            <p:cNvPr id="20" name="TextBox 19">
              <a:extLst>
                <a:ext uri="{FF2B5EF4-FFF2-40B4-BE49-F238E27FC236}">
                  <a16:creationId xmlns:a16="http://schemas.microsoft.com/office/drawing/2014/main" id="{B5EC1BCC-90A7-507D-8305-8F1C6289D4E6}"/>
                </a:ext>
              </a:extLst>
            </p:cNvPr>
            <p:cNvSpPr txBox="1"/>
            <p:nvPr/>
          </p:nvSpPr>
          <p:spPr>
            <a:xfrm>
              <a:off x="3944435" y="4456078"/>
              <a:ext cx="762000" cy="288435"/>
            </a:xfrm>
            <a:prstGeom prst="rect">
              <a:avLst/>
            </a:prstGeom>
            <a:noFill/>
          </p:spPr>
          <p:txBody>
            <a:bodyPr wrap="square">
              <a:spAutoFit/>
            </a:bodyPr>
            <a:lstStyle/>
            <a:p>
              <a:r>
                <a:rPr lang="en-US" sz="1200" b="1"/>
                <a:t>-16%</a:t>
              </a:r>
            </a:p>
          </p:txBody>
        </p:sp>
        <p:sp>
          <p:nvSpPr>
            <p:cNvPr id="21" name="Rectangle 20">
              <a:extLst>
                <a:ext uri="{FF2B5EF4-FFF2-40B4-BE49-F238E27FC236}">
                  <a16:creationId xmlns:a16="http://schemas.microsoft.com/office/drawing/2014/main" id="{A4E536AC-D206-80E3-D31A-C0F2C9AC939D}"/>
                </a:ext>
              </a:extLst>
            </p:cNvPr>
            <p:cNvSpPr/>
            <p:nvPr/>
          </p:nvSpPr>
          <p:spPr>
            <a:xfrm>
              <a:off x="4476750" y="4746712"/>
              <a:ext cx="819151" cy="244800"/>
            </a:xfrm>
            <a:prstGeom prst="rect">
              <a:avLst/>
            </a:prstGeom>
            <a:solidFill>
              <a:srgbClr val="C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b="1" noProof="0" err="1"/>
            </a:p>
          </p:txBody>
        </p:sp>
        <p:sp>
          <p:nvSpPr>
            <p:cNvPr id="22" name="TextBox 21">
              <a:extLst>
                <a:ext uri="{FF2B5EF4-FFF2-40B4-BE49-F238E27FC236}">
                  <a16:creationId xmlns:a16="http://schemas.microsoft.com/office/drawing/2014/main" id="{303C0349-5D16-2F66-B9F3-0938BB94D77A}"/>
                </a:ext>
              </a:extLst>
            </p:cNvPr>
            <p:cNvSpPr txBox="1"/>
            <p:nvPr/>
          </p:nvSpPr>
          <p:spPr>
            <a:xfrm>
              <a:off x="4016087" y="4724220"/>
              <a:ext cx="762000" cy="288435"/>
            </a:xfrm>
            <a:prstGeom prst="rect">
              <a:avLst/>
            </a:prstGeom>
            <a:noFill/>
          </p:spPr>
          <p:txBody>
            <a:bodyPr wrap="square">
              <a:spAutoFit/>
            </a:bodyPr>
            <a:lstStyle/>
            <a:p>
              <a:r>
                <a:rPr lang="en-US" sz="1200" b="1"/>
                <a:t>-5%</a:t>
              </a:r>
            </a:p>
          </p:txBody>
        </p:sp>
        <p:sp>
          <p:nvSpPr>
            <p:cNvPr id="23" name="Rectangle 22">
              <a:extLst>
                <a:ext uri="{FF2B5EF4-FFF2-40B4-BE49-F238E27FC236}">
                  <a16:creationId xmlns:a16="http://schemas.microsoft.com/office/drawing/2014/main" id="{7C8CE2AF-4751-C7B7-A72F-C9FFD3D8D761}"/>
                </a:ext>
              </a:extLst>
            </p:cNvPr>
            <p:cNvSpPr/>
            <p:nvPr/>
          </p:nvSpPr>
          <p:spPr>
            <a:xfrm>
              <a:off x="4415742" y="5266698"/>
              <a:ext cx="880159" cy="244800"/>
            </a:xfrm>
            <a:prstGeom prst="rect">
              <a:avLst/>
            </a:prstGeom>
            <a:solidFill>
              <a:srgbClr val="008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b="1" noProof="0" err="1"/>
            </a:p>
          </p:txBody>
        </p:sp>
        <p:sp>
          <p:nvSpPr>
            <p:cNvPr id="24" name="TextBox 23">
              <a:extLst>
                <a:ext uri="{FF2B5EF4-FFF2-40B4-BE49-F238E27FC236}">
                  <a16:creationId xmlns:a16="http://schemas.microsoft.com/office/drawing/2014/main" id="{565EC908-36DB-E3C3-B3E1-822772A624DB}"/>
                </a:ext>
              </a:extLst>
            </p:cNvPr>
            <p:cNvSpPr txBox="1"/>
            <p:nvPr/>
          </p:nvSpPr>
          <p:spPr>
            <a:xfrm>
              <a:off x="4016087" y="5258596"/>
              <a:ext cx="762000" cy="288435"/>
            </a:xfrm>
            <a:prstGeom prst="rect">
              <a:avLst/>
            </a:prstGeom>
            <a:noFill/>
          </p:spPr>
          <p:txBody>
            <a:bodyPr wrap="square">
              <a:spAutoFit/>
            </a:bodyPr>
            <a:lstStyle/>
            <a:p>
              <a:r>
                <a:rPr lang="en-US" sz="1200" b="1"/>
                <a:t>6%</a:t>
              </a:r>
            </a:p>
          </p:txBody>
        </p:sp>
        <p:sp>
          <p:nvSpPr>
            <p:cNvPr id="25" name="Rectangle 24">
              <a:extLst>
                <a:ext uri="{FF2B5EF4-FFF2-40B4-BE49-F238E27FC236}">
                  <a16:creationId xmlns:a16="http://schemas.microsoft.com/office/drawing/2014/main" id="{A036A586-6991-2E81-71E2-F2A1E7738C57}"/>
                </a:ext>
              </a:extLst>
            </p:cNvPr>
            <p:cNvSpPr/>
            <p:nvPr/>
          </p:nvSpPr>
          <p:spPr>
            <a:xfrm>
              <a:off x="3727048" y="5552435"/>
              <a:ext cx="1566281" cy="244800"/>
            </a:xfrm>
            <a:prstGeom prst="rect">
              <a:avLst/>
            </a:prstGeom>
            <a:solidFill>
              <a:srgbClr val="008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b="1" noProof="0" err="1"/>
            </a:p>
          </p:txBody>
        </p:sp>
        <p:sp>
          <p:nvSpPr>
            <p:cNvPr id="26" name="TextBox 25">
              <a:extLst>
                <a:ext uri="{FF2B5EF4-FFF2-40B4-BE49-F238E27FC236}">
                  <a16:creationId xmlns:a16="http://schemas.microsoft.com/office/drawing/2014/main" id="{428F4BA8-A2FF-25B7-2F60-83F920CD67F3}"/>
                </a:ext>
              </a:extLst>
            </p:cNvPr>
            <p:cNvSpPr txBox="1"/>
            <p:nvPr/>
          </p:nvSpPr>
          <p:spPr>
            <a:xfrm>
              <a:off x="3919106" y="5530849"/>
              <a:ext cx="762000" cy="288435"/>
            </a:xfrm>
            <a:prstGeom prst="rect">
              <a:avLst/>
            </a:prstGeom>
            <a:noFill/>
          </p:spPr>
          <p:txBody>
            <a:bodyPr wrap="square">
              <a:spAutoFit/>
            </a:bodyPr>
            <a:lstStyle/>
            <a:p>
              <a:r>
                <a:rPr lang="en-US" sz="1200" b="1"/>
                <a:t>13%</a:t>
              </a:r>
            </a:p>
          </p:txBody>
        </p:sp>
      </p:grpSp>
      <p:sp>
        <p:nvSpPr>
          <p:cNvPr id="5" name="Text Placeholder 4">
            <a:extLst>
              <a:ext uri="{FF2B5EF4-FFF2-40B4-BE49-F238E27FC236}">
                <a16:creationId xmlns:a16="http://schemas.microsoft.com/office/drawing/2014/main" id="{2F199D8B-F9B3-9E57-C82C-BF12F96ABD4D}"/>
              </a:ext>
            </a:extLst>
          </p:cNvPr>
          <p:cNvSpPr txBox="1">
            <a:spLocks/>
          </p:cNvSpPr>
          <p:nvPr/>
        </p:nvSpPr>
        <p:spPr>
          <a:xfrm>
            <a:off x="10168177" y="6400114"/>
            <a:ext cx="1510678" cy="182736"/>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800" i="1" kern="1200">
                <a:solidFill>
                  <a:schemeClr val="tx2"/>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en-US">
                <a:solidFill>
                  <a:schemeClr val="tx1"/>
                </a:solidFill>
                <a:latin typeface="Open Sans Light"/>
              </a:rPr>
              <a:t>Source: BLS &amp; Colliers Research</a:t>
            </a:r>
          </a:p>
        </p:txBody>
      </p:sp>
    </p:spTree>
    <p:extLst>
      <p:ext uri="{BB962C8B-B14F-4D97-AF65-F5344CB8AC3E}">
        <p14:creationId xmlns:p14="http://schemas.microsoft.com/office/powerpoint/2010/main" val="391161715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D5EAA-02D0-3D4B-BB70-86A36B40CB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F80A62-33DF-369B-6D68-6E9762C2589D}"/>
              </a:ext>
            </a:extLst>
          </p:cNvPr>
          <p:cNvSpPr>
            <a:spLocks noGrp="1"/>
          </p:cNvSpPr>
          <p:nvPr>
            <p:ph type="title"/>
          </p:nvPr>
        </p:nvSpPr>
        <p:spPr/>
        <p:txBody>
          <a:bodyPr/>
          <a:lstStyle/>
          <a:p>
            <a:r>
              <a:rPr lang="en-US" sz="3000" dirty="0">
                <a:solidFill>
                  <a:srgbClr val="1C54F4"/>
                </a:solidFill>
              </a:rPr>
              <a:t>Macroeconomic volatility and inflation are key concerns of CEOs</a:t>
            </a:r>
          </a:p>
        </p:txBody>
      </p:sp>
      <p:sp>
        <p:nvSpPr>
          <p:cNvPr id="6" name="Footer Placeholder 5">
            <a:extLst>
              <a:ext uri="{FF2B5EF4-FFF2-40B4-BE49-F238E27FC236}">
                <a16:creationId xmlns:a16="http://schemas.microsoft.com/office/drawing/2014/main" id="{A7ABD179-C482-A59E-D428-0E85089BCDC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CCCDD5">
                    <a:lumMod val="50000"/>
                  </a:srgbClr>
                </a:solidFill>
                <a:effectLst/>
                <a:uLnTx/>
                <a:uFillTx/>
                <a:latin typeface="Open Sans"/>
                <a:ea typeface="+mn-ea"/>
                <a:cs typeface="+mn-cs"/>
              </a:rPr>
              <a:t>Colliers</a:t>
            </a:r>
          </a:p>
        </p:txBody>
      </p:sp>
      <p:sp>
        <p:nvSpPr>
          <p:cNvPr id="7" name="Slide Number Placeholder 6">
            <a:extLst>
              <a:ext uri="{FF2B5EF4-FFF2-40B4-BE49-F238E27FC236}">
                <a16:creationId xmlns:a16="http://schemas.microsoft.com/office/drawing/2014/main" id="{AD45F9B1-9A1D-26A8-0226-A72A83D87CC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US" sz="1050" b="1" i="0" u="none" strike="noStrike" kern="1200" cap="none" spc="0" normalizeH="0" baseline="0" noProof="0" smtClean="0">
                <a:ln>
                  <a:noFill/>
                </a:ln>
                <a:solidFill>
                  <a:srgbClr val="1C54F4"/>
                </a:solidFill>
                <a:effectLst/>
                <a:uLnTx/>
                <a:uFillTx/>
                <a:latin typeface="Open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050" b="1" i="0" u="none" strike="noStrike" kern="1200" cap="none" spc="0" normalizeH="0" baseline="0" noProof="0">
              <a:ln>
                <a:noFill/>
              </a:ln>
              <a:solidFill>
                <a:srgbClr val="1C54F4"/>
              </a:solidFill>
              <a:effectLst/>
              <a:uLnTx/>
              <a:uFillTx/>
              <a:latin typeface="Open Sans"/>
              <a:ea typeface="+mn-ea"/>
              <a:cs typeface="+mn-cs"/>
            </a:endParaRPr>
          </a:p>
        </p:txBody>
      </p:sp>
      <p:pic>
        <p:nvPicPr>
          <p:cNvPr id="11" name="Picture 10">
            <a:extLst>
              <a:ext uri="{FF2B5EF4-FFF2-40B4-BE49-F238E27FC236}">
                <a16:creationId xmlns:a16="http://schemas.microsoft.com/office/drawing/2014/main" id="{9A3345A1-F4D6-A5E8-CCF9-2C8260AA2331}"/>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307940" y="2566723"/>
            <a:ext cx="8519417" cy="3708944"/>
          </a:xfrm>
          <a:prstGeom prst="rect">
            <a:avLst/>
          </a:prstGeom>
        </p:spPr>
      </p:pic>
      <p:sp>
        <p:nvSpPr>
          <p:cNvPr id="12" name="TextBox 11">
            <a:extLst>
              <a:ext uri="{FF2B5EF4-FFF2-40B4-BE49-F238E27FC236}">
                <a16:creationId xmlns:a16="http://schemas.microsoft.com/office/drawing/2014/main" id="{5C5D34EF-5719-D90E-F535-499E248AA711}"/>
              </a:ext>
            </a:extLst>
          </p:cNvPr>
          <p:cNvSpPr txBox="1"/>
          <p:nvPr/>
        </p:nvSpPr>
        <p:spPr>
          <a:xfrm>
            <a:off x="754291" y="1630118"/>
            <a:ext cx="9626714" cy="707886"/>
          </a:xfrm>
          <a:prstGeom prst="rect">
            <a:avLst/>
          </a:prstGeom>
          <a:noFill/>
        </p:spPr>
        <p:txBody>
          <a:bodyPr wrap="square">
            <a:spAutoFit/>
          </a:bodyPr>
          <a:lstStyle/>
          <a:p>
            <a:pPr algn="l"/>
            <a:r>
              <a:rPr lang="en-US" sz="2000" b="1" dirty="0">
                <a:solidFill>
                  <a:schemeClr val="accent1"/>
                </a:solidFill>
              </a:rPr>
              <a:t>CEO Survey Response: “How exposed do you believe your company will be to the following key threats in the next 12 months?”</a:t>
            </a:r>
          </a:p>
        </p:txBody>
      </p:sp>
    </p:spTree>
    <p:custDataLst>
      <p:custData r:id="rId1"/>
      <p:custData r:id="rId2"/>
    </p:custDataLst>
    <p:extLst>
      <p:ext uri="{BB962C8B-B14F-4D97-AF65-F5344CB8AC3E}">
        <p14:creationId xmlns:p14="http://schemas.microsoft.com/office/powerpoint/2010/main" val="194289999"/>
      </p:ext>
    </p:extLst>
  </p:cSld>
  <p:clrMapOvr>
    <a:masterClrMapping/>
  </p:clrMapOvr>
  <p:transition spd="slow">
    <p:push dir="u"/>
  </p:transition>
  <p:extLst>
    <p:ext uri="{6950BFC3-D8DA-4A85-94F7-54DA5524770B}">
      <p188:commentRel xmlns:p188="http://schemas.microsoft.com/office/powerpoint/2018/8/main" r:id="rId5"/>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75F3D0-AAC4-8060-2609-EB70514DA8A9}"/>
              </a:ext>
            </a:extLst>
          </p:cNvPr>
          <p:cNvSpPr>
            <a:spLocks noGrp="1"/>
          </p:cNvSpPr>
          <p:nvPr>
            <p:ph type="title"/>
          </p:nvPr>
        </p:nvSpPr>
        <p:spPr/>
        <p:txBody>
          <a:bodyPr/>
          <a:lstStyle/>
          <a:p>
            <a:r>
              <a:rPr lang="en-US" dirty="0"/>
              <a:t>West Coast ports dependence on China has contributed to softness in those markets</a:t>
            </a:r>
          </a:p>
        </p:txBody>
      </p:sp>
      <p:sp>
        <p:nvSpPr>
          <p:cNvPr id="2" name="Footer Placeholder 26">
            <a:extLst>
              <a:ext uri="{FF2B5EF4-FFF2-40B4-BE49-F238E27FC236}">
                <a16:creationId xmlns:a16="http://schemas.microsoft.com/office/drawing/2014/main" id="{6F9A02AE-1ADF-B227-FB1D-89C9B64F8371}"/>
              </a:ext>
            </a:extLst>
          </p:cNvPr>
          <p:cNvSpPr>
            <a:spLocks noGrp="1"/>
          </p:cNvSpPr>
          <p:nvPr>
            <p:ph type="ftr" sz="quarter" idx="3"/>
          </p:nvPr>
        </p:nvSpPr>
        <p:spPr/>
        <p:txBody>
          <a:bodyPr/>
          <a:lstStyle/>
          <a:p>
            <a:pPr algn="r"/>
            <a:r>
              <a:rPr lang="en-US"/>
              <a:t>Colliers</a:t>
            </a:r>
          </a:p>
        </p:txBody>
      </p:sp>
      <p:sp>
        <p:nvSpPr>
          <p:cNvPr id="4" name="Slide Number Placeholder 27">
            <a:extLst>
              <a:ext uri="{FF2B5EF4-FFF2-40B4-BE49-F238E27FC236}">
                <a16:creationId xmlns:a16="http://schemas.microsoft.com/office/drawing/2014/main" id="{67D6BE42-F85C-5910-525A-19C0E84BF557}"/>
              </a:ext>
            </a:extLst>
          </p:cNvPr>
          <p:cNvSpPr>
            <a:spLocks noGrp="1"/>
          </p:cNvSpPr>
          <p:nvPr>
            <p:ph type="sldNum" sz="quarter" idx="4"/>
          </p:nvPr>
        </p:nvSpPr>
        <p:spPr/>
        <p:txBody>
          <a:bodyPr/>
          <a:lstStyle/>
          <a:p>
            <a:fld id="{23AA811B-2EBD-4900-905E-5BE206449611}" type="slidenum">
              <a:rPr lang="en-US" smtClean="0"/>
              <a:pPr/>
              <a:t>40</a:t>
            </a:fld>
            <a:endParaRPr lang="en-US"/>
          </a:p>
        </p:txBody>
      </p:sp>
      <p:sp>
        <p:nvSpPr>
          <p:cNvPr id="22" name="Text Placeholder 4">
            <a:extLst>
              <a:ext uri="{FF2B5EF4-FFF2-40B4-BE49-F238E27FC236}">
                <a16:creationId xmlns:a16="http://schemas.microsoft.com/office/drawing/2014/main" id="{BE4BC8CB-35CA-C1D7-64D1-7B5800F1722C}"/>
              </a:ext>
            </a:extLst>
          </p:cNvPr>
          <p:cNvSpPr txBox="1">
            <a:spLocks/>
          </p:cNvSpPr>
          <p:nvPr/>
        </p:nvSpPr>
        <p:spPr>
          <a:xfrm>
            <a:off x="7639581" y="6425296"/>
            <a:ext cx="4034259" cy="176498"/>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800" i="1" kern="1200">
                <a:solidFill>
                  <a:schemeClr val="tx2"/>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US" sz="800" b="0" i="1" u="none" strike="noStrike" kern="1200" cap="none" spc="0" normalizeH="0" baseline="0" noProof="0" dirty="0">
                <a:ln>
                  <a:noFill/>
                </a:ln>
                <a:solidFill>
                  <a:schemeClr val="tx1"/>
                </a:solidFill>
                <a:effectLst/>
                <a:uLnTx/>
                <a:uFillTx/>
                <a:latin typeface="Open Sans Light"/>
                <a:ea typeface="+mn-ea"/>
                <a:cs typeface="+mn-cs"/>
              </a:rPr>
              <a:t>Data is sourced from </a:t>
            </a:r>
            <a:r>
              <a:rPr kumimoji="0" lang="en-US" sz="800" b="0" i="1" u="none" strike="noStrike" kern="1200" cap="none" spc="0" normalizeH="0" baseline="0" noProof="0" dirty="0" err="1">
                <a:ln>
                  <a:noFill/>
                </a:ln>
                <a:solidFill>
                  <a:schemeClr val="tx1"/>
                </a:solidFill>
                <a:effectLst/>
                <a:uLnTx/>
                <a:uFillTx/>
                <a:latin typeface="Open Sans Light"/>
                <a:ea typeface="+mn-ea"/>
                <a:cs typeface="+mn-cs"/>
              </a:rPr>
              <a:t>ReshoreNow</a:t>
            </a:r>
            <a:r>
              <a:rPr kumimoji="0" lang="en-US" sz="800" b="0" i="1" u="none" strike="noStrike" kern="1200" cap="none" spc="0" normalizeH="0" baseline="0" noProof="0" dirty="0">
                <a:ln>
                  <a:noFill/>
                </a:ln>
                <a:solidFill>
                  <a:schemeClr val="tx1"/>
                </a:solidFill>
                <a:effectLst/>
                <a:uLnTx/>
                <a:uFillTx/>
                <a:latin typeface="Open Sans Light"/>
                <a:ea typeface="+mn-ea"/>
                <a:cs typeface="+mn-cs"/>
              </a:rPr>
              <a:t>, Colliers Workforce Intelligence Platform (WIP) and </a:t>
            </a:r>
            <a:r>
              <a:rPr kumimoji="0" lang="en-US" sz="800" b="0" i="1" u="none" strike="noStrike" kern="1200" cap="none" spc="0" normalizeH="0" baseline="0" noProof="0" dirty="0" err="1">
                <a:ln>
                  <a:noFill/>
                </a:ln>
                <a:solidFill>
                  <a:schemeClr val="tx1"/>
                </a:solidFill>
                <a:effectLst/>
                <a:uLnTx/>
                <a:uFillTx/>
                <a:latin typeface="Open Sans Light"/>
                <a:ea typeface="+mn-ea"/>
                <a:cs typeface="+mn-cs"/>
              </a:rPr>
              <a:t>emsi</a:t>
            </a:r>
            <a:endParaRPr kumimoji="0" lang="en-US" sz="800" b="0" i="1" u="none" strike="noStrike" kern="1200" cap="none" spc="0" normalizeH="0" baseline="0" noProof="0" dirty="0">
              <a:ln>
                <a:noFill/>
              </a:ln>
              <a:solidFill>
                <a:schemeClr val="tx1"/>
              </a:solidFill>
              <a:effectLst/>
              <a:uLnTx/>
              <a:uFillTx/>
              <a:latin typeface="Open Sans Light"/>
              <a:ea typeface="+mn-ea"/>
              <a:cs typeface="+mn-cs"/>
            </a:endParaRPr>
          </a:p>
          <a:p>
            <a:pPr marL="0" marR="0" lvl="0" indent="0"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endParaRPr kumimoji="0" lang="en-US" sz="800" b="0" i="1" u="none" strike="noStrike" kern="1200" cap="none" spc="0" normalizeH="0" baseline="0" noProof="0" dirty="0">
              <a:ln>
                <a:noFill/>
              </a:ln>
              <a:solidFill>
                <a:schemeClr val="tx1"/>
              </a:solidFill>
              <a:effectLst/>
              <a:uLnTx/>
              <a:uFillTx/>
              <a:latin typeface="Open Sans Light"/>
              <a:ea typeface="+mn-ea"/>
              <a:cs typeface="+mn-cs"/>
            </a:endParaRPr>
          </a:p>
        </p:txBody>
      </p:sp>
      <p:pic>
        <p:nvPicPr>
          <p:cNvPr id="30" name="Picture 29">
            <a:extLst>
              <a:ext uri="{FF2B5EF4-FFF2-40B4-BE49-F238E27FC236}">
                <a16:creationId xmlns:a16="http://schemas.microsoft.com/office/drawing/2014/main" id="{0C2FCC5B-39F4-BA18-655E-1CCE667C7B44}"/>
              </a:ext>
            </a:extLst>
          </p:cNvPr>
          <p:cNvPicPr>
            <a:picLocks noChangeAspect="1"/>
          </p:cNvPicPr>
          <p:nvPr/>
        </p:nvPicPr>
        <p:blipFill>
          <a:blip r:embed="rId2"/>
          <a:stretch>
            <a:fillRect/>
          </a:stretch>
        </p:blipFill>
        <p:spPr>
          <a:xfrm>
            <a:off x="647700" y="2231200"/>
            <a:ext cx="6672889" cy="3513068"/>
          </a:xfrm>
          <a:prstGeom prst="rect">
            <a:avLst/>
          </a:prstGeom>
        </p:spPr>
      </p:pic>
      <p:pic>
        <p:nvPicPr>
          <p:cNvPr id="32" name="Picture 31">
            <a:extLst>
              <a:ext uri="{FF2B5EF4-FFF2-40B4-BE49-F238E27FC236}">
                <a16:creationId xmlns:a16="http://schemas.microsoft.com/office/drawing/2014/main" id="{4C490D78-3BC2-B31D-601D-43F0051E9D0F}"/>
              </a:ext>
            </a:extLst>
          </p:cNvPr>
          <p:cNvPicPr>
            <a:picLocks noChangeAspect="1"/>
          </p:cNvPicPr>
          <p:nvPr/>
        </p:nvPicPr>
        <p:blipFill rotWithShape="1">
          <a:blip r:embed="rId3"/>
          <a:srcRect t="10301" r="12497"/>
          <a:stretch/>
        </p:blipFill>
        <p:spPr>
          <a:xfrm>
            <a:off x="7119290" y="2966063"/>
            <a:ext cx="4936156" cy="2094958"/>
          </a:xfrm>
          <a:prstGeom prst="rect">
            <a:avLst/>
          </a:prstGeom>
        </p:spPr>
      </p:pic>
      <p:sp>
        <p:nvSpPr>
          <p:cNvPr id="35" name="TextBox 34">
            <a:extLst>
              <a:ext uri="{FF2B5EF4-FFF2-40B4-BE49-F238E27FC236}">
                <a16:creationId xmlns:a16="http://schemas.microsoft.com/office/drawing/2014/main" id="{10916DB3-000E-BC15-FA46-4ED3F8D765BE}"/>
              </a:ext>
            </a:extLst>
          </p:cNvPr>
          <p:cNvSpPr txBox="1"/>
          <p:nvPr/>
        </p:nvSpPr>
        <p:spPr>
          <a:xfrm>
            <a:off x="2016154" y="2185828"/>
            <a:ext cx="3610977" cy="307777"/>
          </a:xfrm>
          <a:prstGeom prst="rect">
            <a:avLst/>
          </a:prstGeom>
          <a:noFill/>
        </p:spPr>
        <p:txBody>
          <a:bodyPr wrap="square">
            <a:spAutoFit/>
          </a:bodyPr>
          <a:lstStyle/>
          <a:p>
            <a:r>
              <a:rPr lang="en-US" sz="1400" b="1"/>
              <a:t>TUE Mix by Origin Country</a:t>
            </a:r>
          </a:p>
        </p:txBody>
      </p:sp>
      <p:sp>
        <p:nvSpPr>
          <p:cNvPr id="36" name="Rectangle 35">
            <a:extLst>
              <a:ext uri="{FF2B5EF4-FFF2-40B4-BE49-F238E27FC236}">
                <a16:creationId xmlns:a16="http://schemas.microsoft.com/office/drawing/2014/main" id="{52B3EFF1-B4D1-FD7E-AC7D-E4D844D54420}"/>
              </a:ext>
            </a:extLst>
          </p:cNvPr>
          <p:cNvSpPr/>
          <p:nvPr/>
        </p:nvSpPr>
        <p:spPr>
          <a:xfrm>
            <a:off x="7544649" y="4641224"/>
            <a:ext cx="2033337" cy="794502"/>
          </a:xfrm>
          <a:prstGeom prst="rect">
            <a:avLst/>
          </a:prstGeom>
          <a:solidFill>
            <a:srgbClr val="F8A4A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37" name="TextBox 36">
            <a:extLst>
              <a:ext uri="{FF2B5EF4-FFF2-40B4-BE49-F238E27FC236}">
                <a16:creationId xmlns:a16="http://schemas.microsoft.com/office/drawing/2014/main" id="{903A585F-A148-E61E-9365-0DB299C9CD8E}"/>
              </a:ext>
            </a:extLst>
          </p:cNvPr>
          <p:cNvSpPr txBox="1"/>
          <p:nvPr/>
        </p:nvSpPr>
        <p:spPr>
          <a:xfrm>
            <a:off x="7554031" y="5165784"/>
            <a:ext cx="202395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defPPr>
              <a:defRPr lang="en-US"/>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b="1">
                <a:solidFill>
                  <a:srgbClr val="C00000"/>
                </a:solidFill>
              </a:rPr>
              <a:t>West Coast</a:t>
            </a:r>
          </a:p>
        </p:txBody>
      </p:sp>
      <p:sp>
        <p:nvSpPr>
          <p:cNvPr id="38" name="Rectangle 37">
            <a:extLst>
              <a:ext uri="{FF2B5EF4-FFF2-40B4-BE49-F238E27FC236}">
                <a16:creationId xmlns:a16="http://schemas.microsoft.com/office/drawing/2014/main" id="{EED37F73-C764-5A1F-4216-8E92924ABD46}"/>
              </a:ext>
            </a:extLst>
          </p:cNvPr>
          <p:cNvSpPr/>
          <p:nvPr/>
        </p:nvSpPr>
        <p:spPr>
          <a:xfrm>
            <a:off x="9587368" y="4615342"/>
            <a:ext cx="2170356" cy="827441"/>
          </a:xfrm>
          <a:prstGeom prst="rect">
            <a:avLst/>
          </a:prstGeom>
          <a:solidFill>
            <a:srgbClr val="C5E9F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39" name="TextBox 38">
            <a:extLst>
              <a:ext uri="{FF2B5EF4-FFF2-40B4-BE49-F238E27FC236}">
                <a16:creationId xmlns:a16="http://schemas.microsoft.com/office/drawing/2014/main" id="{58F10515-3AAF-BC10-5293-1833EC19BC5F}"/>
              </a:ext>
            </a:extLst>
          </p:cNvPr>
          <p:cNvSpPr txBox="1"/>
          <p:nvPr/>
        </p:nvSpPr>
        <p:spPr>
          <a:xfrm>
            <a:off x="9417932" y="5168948"/>
            <a:ext cx="2509228"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defPPr>
              <a:defRPr lang="en-US"/>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b="1">
                <a:solidFill>
                  <a:schemeClr val="accent2"/>
                </a:solidFill>
              </a:rPr>
              <a:t>Gulf &amp; East Coast</a:t>
            </a:r>
          </a:p>
        </p:txBody>
      </p:sp>
      <p:sp>
        <p:nvSpPr>
          <p:cNvPr id="40" name="TextBox 39">
            <a:extLst>
              <a:ext uri="{FF2B5EF4-FFF2-40B4-BE49-F238E27FC236}">
                <a16:creationId xmlns:a16="http://schemas.microsoft.com/office/drawing/2014/main" id="{DC343129-3D41-6808-FA49-486AE4ACA8C7}"/>
              </a:ext>
            </a:extLst>
          </p:cNvPr>
          <p:cNvSpPr txBox="1"/>
          <p:nvPr/>
        </p:nvSpPr>
        <p:spPr>
          <a:xfrm>
            <a:off x="8442787" y="2655122"/>
            <a:ext cx="2814685" cy="276999"/>
          </a:xfrm>
          <a:prstGeom prst="rect">
            <a:avLst/>
          </a:prstGeom>
          <a:noFill/>
        </p:spPr>
        <p:txBody>
          <a:bodyPr wrap="square">
            <a:spAutoFit/>
          </a:bodyPr>
          <a:lstStyle/>
          <a:p>
            <a:pPr algn="ctr"/>
            <a:r>
              <a:rPr lang="en-US" sz="1200" b="1">
                <a:solidFill>
                  <a:schemeClr val="accent1"/>
                </a:solidFill>
              </a:rPr>
              <a:t>TUE Mix by Port by Origin Country</a:t>
            </a:r>
          </a:p>
        </p:txBody>
      </p:sp>
    </p:spTree>
    <p:extLst>
      <p:ext uri="{BB962C8B-B14F-4D97-AF65-F5344CB8AC3E}">
        <p14:creationId xmlns:p14="http://schemas.microsoft.com/office/powerpoint/2010/main" val="246200772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718BB-8577-1549-017C-E9B2E5F8BA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524F4A-B54A-9AAC-52F9-C20A1EE6A03F}"/>
              </a:ext>
            </a:extLst>
          </p:cNvPr>
          <p:cNvSpPr>
            <a:spLocks noGrp="1"/>
          </p:cNvSpPr>
          <p:nvPr>
            <p:ph type="title"/>
          </p:nvPr>
        </p:nvSpPr>
        <p:spPr/>
        <p:txBody>
          <a:bodyPr/>
          <a:lstStyle/>
          <a:p>
            <a:r>
              <a:rPr lang="en-US" dirty="0"/>
              <a:t>Manufacturing Related Construction Spending is up 200%+</a:t>
            </a:r>
          </a:p>
        </p:txBody>
      </p:sp>
      <p:sp>
        <p:nvSpPr>
          <p:cNvPr id="6" name="Footer Placeholder 5">
            <a:extLst>
              <a:ext uri="{FF2B5EF4-FFF2-40B4-BE49-F238E27FC236}">
                <a16:creationId xmlns:a16="http://schemas.microsoft.com/office/drawing/2014/main" id="{8FC85761-2664-7D16-5F1B-3FA7B816B20F}"/>
              </a:ext>
            </a:extLst>
          </p:cNvPr>
          <p:cNvSpPr>
            <a:spLocks noGrp="1"/>
          </p:cNvSpPr>
          <p:nvPr>
            <p:ph type="ftr" sz="quarter" idx="3"/>
          </p:nvPr>
        </p:nvSpPr>
        <p:spPr/>
        <p:txBody>
          <a:bodyPr/>
          <a:lstStyle/>
          <a:p>
            <a:pPr algn="r"/>
            <a:r>
              <a:rPr lang="en-US"/>
              <a:t>Colliers</a:t>
            </a:r>
          </a:p>
        </p:txBody>
      </p:sp>
      <p:sp>
        <p:nvSpPr>
          <p:cNvPr id="7" name="Slide Number Placeholder 6">
            <a:extLst>
              <a:ext uri="{FF2B5EF4-FFF2-40B4-BE49-F238E27FC236}">
                <a16:creationId xmlns:a16="http://schemas.microsoft.com/office/drawing/2014/main" id="{0BAABB9D-5BD3-7540-320C-76F73BECCC64}"/>
              </a:ext>
            </a:extLst>
          </p:cNvPr>
          <p:cNvSpPr>
            <a:spLocks noGrp="1"/>
          </p:cNvSpPr>
          <p:nvPr>
            <p:ph type="sldNum" sz="quarter" idx="4"/>
          </p:nvPr>
        </p:nvSpPr>
        <p:spPr/>
        <p:txBody>
          <a:bodyPr/>
          <a:lstStyle/>
          <a:p>
            <a:fld id="{23AA811B-2EBD-4900-905E-5BE206449611}" type="slidenum">
              <a:rPr lang="en-US" smtClean="0"/>
              <a:pPr/>
              <a:t>41</a:t>
            </a:fld>
            <a:endParaRPr lang="en-US"/>
          </a:p>
        </p:txBody>
      </p:sp>
      <p:sp>
        <p:nvSpPr>
          <p:cNvPr id="5" name="Text Placeholder 4">
            <a:extLst>
              <a:ext uri="{FF2B5EF4-FFF2-40B4-BE49-F238E27FC236}">
                <a16:creationId xmlns:a16="http://schemas.microsoft.com/office/drawing/2014/main" id="{CE235233-5B04-EBD6-8280-B29D9B3AC479}"/>
              </a:ext>
            </a:extLst>
          </p:cNvPr>
          <p:cNvSpPr>
            <a:spLocks noGrp="1"/>
          </p:cNvSpPr>
          <p:nvPr>
            <p:ph type="body" sz="quarter" idx="4294967295"/>
          </p:nvPr>
        </p:nvSpPr>
        <p:spPr>
          <a:xfrm>
            <a:off x="647699" y="6299881"/>
            <a:ext cx="10895013" cy="309719"/>
          </a:xfrm>
        </p:spPr>
        <p:txBody>
          <a:bodyPr/>
          <a:lstStyle/>
          <a:p>
            <a:pPr algn="r"/>
            <a:r>
              <a:rPr lang="en-US" sz="800" i="1" dirty="0">
                <a:solidFill>
                  <a:schemeClr val="accent1"/>
                </a:solidFill>
                <a:latin typeface="Open Sans Light"/>
              </a:rPr>
              <a:t>Source: U.S. Census Bureau</a:t>
            </a:r>
          </a:p>
        </p:txBody>
      </p:sp>
      <p:pic>
        <p:nvPicPr>
          <p:cNvPr id="4" name="Picture 3">
            <a:extLst>
              <a:ext uri="{FF2B5EF4-FFF2-40B4-BE49-F238E27FC236}">
                <a16:creationId xmlns:a16="http://schemas.microsoft.com/office/drawing/2014/main" id="{40799E89-7588-699A-EF94-FE0605169EAF}"/>
              </a:ext>
            </a:extLst>
          </p:cNvPr>
          <p:cNvPicPr>
            <a:picLocks noChangeAspect="1"/>
          </p:cNvPicPr>
          <p:nvPr/>
        </p:nvPicPr>
        <p:blipFill>
          <a:blip r:embed="rId2"/>
          <a:stretch>
            <a:fillRect/>
          </a:stretch>
        </p:blipFill>
        <p:spPr>
          <a:xfrm>
            <a:off x="1556425" y="1814438"/>
            <a:ext cx="8186469" cy="4330576"/>
          </a:xfrm>
          <a:prstGeom prst="rect">
            <a:avLst/>
          </a:prstGeom>
        </p:spPr>
      </p:pic>
    </p:spTree>
    <p:extLst>
      <p:ext uri="{BB962C8B-B14F-4D97-AF65-F5344CB8AC3E}">
        <p14:creationId xmlns:p14="http://schemas.microsoft.com/office/powerpoint/2010/main" val="395665792"/>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07556-DBD8-3E5F-1E44-C4DE8BDA5E89}"/>
              </a:ext>
            </a:extLst>
          </p:cNvPr>
          <p:cNvSpPr>
            <a:spLocks noGrp="1"/>
          </p:cNvSpPr>
          <p:nvPr>
            <p:ph type="title"/>
          </p:nvPr>
        </p:nvSpPr>
        <p:spPr/>
        <p:txBody>
          <a:bodyPr/>
          <a:lstStyle/>
          <a:p>
            <a:r>
              <a:rPr lang="en-IN" dirty="0"/>
              <a:t>CEO’s top obstacles to reshoring operations?</a:t>
            </a:r>
          </a:p>
        </p:txBody>
      </p:sp>
      <p:sp>
        <p:nvSpPr>
          <p:cNvPr id="6" name="Footer Placeholder 26">
            <a:extLst>
              <a:ext uri="{FF2B5EF4-FFF2-40B4-BE49-F238E27FC236}">
                <a16:creationId xmlns:a16="http://schemas.microsoft.com/office/drawing/2014/main" id="{51092833-F432-A960-5CE5-109F385FF66A}"/>
              </a:ext>
            </a:extLst>
          </p:cNvPr>
          <p:cNvSpPr>
            <a:spLocks noGrp="1"/>
          </p:cNvSpPr>
          <p:nvPr>
            <p:ph type="ftr" sz="quarter" idx="3"/>
          </p:nvPr>
        </p:nvSpPr>
        <p:spPr/>
        <p:txBody>
          <a:bodyPr/>
          <a:lstStyle/>
          <a:p>
            <a:pPr algn="r"/>
            <a:r>
              <a:rPr lang="en-US"/>
              <a:t>Colliers</a:t>
            </a:r>
            <a:endParaRPr lang="en-US" dirty="0"/>
          </a:p>
        </p:txBody>
      </p:sp>
      <p:sp>
        <p:nvSpPr>
          <p:cNvPr id="7" name="Slide Number Placeholder 27">
            <a:extLst>
              <a:ext uri="{FF2B5EF4-FFF2-40B4-BE49-F238E27FC236}">
                <a16:creationId xmlns:a16="http://schemas.microsoft.com/office/drawing/2014/main" id="{E5747100-1829-56D0-FEBF-01C4C6E50178}"/>
              </a:ext>
            </a:extLst>
          </p:cNvPr>
          <p:cNvSpPr>
            <a:spLocks noGrp="1"/>
          </p:cNvSpPr>
          <p:nvPr>
            <p:ph type="sldNum" sz="quarter" idx="4"/>
          </p:nvPr>
        </p:nvSpPr>
        <p:spPr/>
        <p:txBody>
          <a:bodyPr/>
          <a:lstStyle/>
          <a:p>
            <a:fld id="{23AA811B-2EBD-4900-905E-5BE206449611}" type="slidenum">
              <a:rPr lang="en-US" smtClean="0"/>
              <a:pPr/>
              <a:t>42</a:t>
            </a:fld>
            <a:endParaRPr lang="en-US"/>
          </a:p>
        </p:txBody>
      </p:sp>
      <p:pic>
        <p:nvPicPr>
          <p:cNvPr id="5" name="Picture 4">
            <a:extLst>
              <a:ext uri="{FF2B5EF4-FFF2-40B4-BE49-F238E27FC236}">
                <a16:creationId xmlns:a16="http://schemas.microsoft.com/office/drawing/2014/main" id="{B89CDA5B-D164-499A-16C1-A978CADCE56C}"/>
              </a:ext>
            </a:extLst>
          </p:cNvPr>
          <p:cNvPicPr>
            <a:picLocks noChangeAspect="1"/>
          </p:cNvPicPr>
          <p:nvPr/>
        </p:nvPicPr>
        <p:blipFill rotWithShape="1">
          <a:blip r:embed="rId2"/>
          <a:srcRect t="6466"/>
          <a:stretch/>
        </p:blipFill>
        <p:spPr>
          <a:xfrm>
            <a:off x="2317805" y="1587555"/>
            <a:ext cx="7426325" cy="4523827"/>
          </a:xfrm>
          <a:prstGeom prst="rect">
            <a:avLst/>
          </a:prstGeom>
        </p:spPr>
      </p:pic>
      <p:sp>
        <p:nvSpPr>
          <p:cNvPr id="11" name="Rectangle 10">
            <a:extLst>
              <a:ext uri="{FF2B5EF4-FFF2-40B4-BE49-F238E27FC236}">
                <a16:creationId xmlns:a16="http://schemas.microsoft.com/office/drawing/2014/main" id="{A96E014B-2A87-D186-C2EE-8D1DBCE5EC95}"/>
              </a:ext>
            </a:extLst>
          </p:cNvPr>
          <p:cNvSpPr/>
          <p:nvPr/>
        </p:nvSpPr>
        <p:spPr>
          <a:xfrm>
            <a:off x="2386385" y="1613209"/>
            <a:ext cx="7359333" cy="606239"/>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397045353"/>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BE4BC8CB-35CA-C1D7-64D1-7B5800F1722C}"/>
              </a:ext>
            </a:extLst>
          </p:cNvPr>
          <p:cNvSpPr txBox="1">
            <a:spLocks/>
          </p:cNvSpPr>
          <p:nvPr/>
        </p:nvSpPr>
        <p:spPr>
          <a:xfrm>
            <a:off x="7196176" y="6448193"/>
            <a:ext cx="3970299" cy="180390"/>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800" i="1" kern="1200">
                <a:solidFill>
                  <a:schemeClr val="tx2"/>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US" b="0" u="none" strike="noStrike" kern="1200" cap="none" spc="0" normalizeH="0" baseline="0" noProof="0">
                <a:ln>
                  <a:noFill/>
                </a:ln>
                <a:solidFill>
                  <a:schemeClr val="tx1"/>
                </a:solidFill>
                <a:effectLst/>
                <a:uLnTx/>
                <a:uFillTx/>
                <a:latin typeface="Open Sans Light"/>
                <a:ea typeface="+mn-ea"/>
                <a:cs typeface="+mn-cs"/>
              </a:rPr>
              <a:t>Data is sourced from </a:t>
            </a:r>
            <a:r>
              <a:rPr kumimoji="0" lang="en-US" b="0" u="none" strike="noStrike" kern="1200" cap="none" spc="0" normalizeH="0" baseline="0" noProof="0" err="1">
                <a:ln>
                  <a:noFill/>
                </a:ln>
                <a:solidFill>
                  <a:schemeClr val="tx1"/>
                </a:solidFill>
                <a:effectLst/>
                <a:uLnTx/>
                <a:uFillTx/>
                <a:latin typeface="Open Sans Light"/>
                <a:ea typeface="+mn-ea"/>
                <a:cs typeface="+mn-cs"/>
              </a:rPr>
              <a:t>ReshoreNow</a:t>
            </a:r>
            <a:r>
              <a:rPr kumimoji="0" lang="en-US" b="0" u="none" strike="noStrike" kern="1200" cap="none" spc="0" normalizeH="0" baseline="0" noProof="0">
                <a:ln>
                  <a:noFill/>
                </a:ln>
                <a:solidFill>
                  <a:schemeClr val="tx1"/>
                </a:solidFill>
                <a:effectLst/>
                <a:uLnTx/>
                <a:uFillTx/>
                <a:latin typeface="Open Sans Light"/>
                <a:ea typeface="+mn-ea"/>
                <a:cs typeface="+mn-cs"/>
              </a:rPr>
              <a:t>, Colliers Workforce Intelligence Platform (WIP) and </a:t>
            </a:r>
            <a:r>
              <a:rPr kumimoji="0" lang="en-US" b="0" u="none" strike="noStrike" kern="1200" cap="none" spc="0" normalizeH="0" baseline="0" noProof="0" err="1">
                <a:ln>
                  <a:noFill/>
                </a:ln>
                <a:solidFill>
                  <a:schemeClr val="tx1"/>
                </a:solidFill>
                <a:effectLst/>
                <a:uLnTx/>
                <a:uFillTx/>
                <a:latin typeface="Open Sans Light"/>
                <a:ea typeface="+mn-ea"/>
                <a:cs typeface="+mn-cs"/>
              </a:rPr>
              <a:t>emsi</a:t>
            </a:r>
            <a:endParaRPr kumimoji="0" lang="en-US" b="0" u="none" strike="noStrike" kern="1200" cap="none" spc="0" normalizeH="0" baseline="0" noProof="0">
              <a:ln>
                <a:noFill/>
              </a:ln>
              <a:solidFill>
                <a:schemeClr val="tx1"/>
              </a:solidFill>
              <a:effectLst/>
              <a:uLnTx/>
              <a:uFillTx/>
              <a:latin typeface="Open Sans Light"/>
              <a:ea typeface="+mn-ea"/>
              <a:cs typeface="+mn-cs"/>
            </a:endParaRPr>
          </a:p>
          <a:p>
            <a:pPr marL="0" marR="0" lvl="0" indent="0"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endParaRPr kumimoji="0" lang="en-US" b="0" u="none" strike="noStrike" kern="1200" cap="none" spc="0" normalizeH="0" baseline="0" noProof="0">
              <a:ln>
                <a:noFill/>
              </a:ln>
              <a:solidFill>
                <a:schemeClr val="tx1"/>
              </a:solidFill>
              <a:effectLst/>
              <a:uLnTx/>
              <a:uFillTx/>
              <a:latin typeface="Open Sans Light"/>
              <a:ea typeface="+mn-ea"/>
              <a:cs typeface="+mn-cs"/>
            </a:endParaRPr>
          </a:p>
        </p:txBody>
      </p:sp>
      <p:grpSp>
        <p:nvGrpSpPr>
          <p:cNvPr id="18" name="Group 17">
            <a:extLst>
              <a:ext uri="{FF2B5EF4-FFF2-40B4-BE49-F238E27FC236}">
                <a16:creationId xmlns:a16="http://schemas.microsoft.com/office/drawing/2014/main" id="{BE9DF70F-8A89-AF5C-927C-1532B4CC363B}"/>
              </a:ext>
            </a:extLst>
          </p:cNvPr>
          <p:cNvGrpSpPr/>
          <p:nvPr/>
        </p:nvGrpSpPr>
        <p:grpSpPr>
          <a:xfrm>
            <a:off x="1101091" y="2005446"/>
            <a:ext cx="9989819" cy="4156070"/>
            <a:chOff x="648000" y="1896201"/>
            <a:chExt cx="10365855" cy="4312512"/>
          </a:xfrm>
        </p:grpSpPr>
        <p:grpSp>
          <p:nvGrpSpPr>
            <p:cNvPr id="5" name="Group 4">
              <a:extLst>
                <a:ext uri="{FF2B5EF4-FFF2-40B4-BE49-F238E27FC236}">
                  <a16:creationId xmlns:a16="http://schemas.microsoft.com/office/drawing/2014/main" id="{21EF3D8F-6E8C-D325-55B1-9B4852E0D6A2}"/>
                </a:ext>
              </a:extLst>
            </p:cNvPr>
            <p:cNvGrpSpPr/>
            <p:nvPr/>
          </p:nvGrpSpPr>
          <p:grpSpPr>
            <a:xfrm>
              <a:off x="648000" y="1896201"/>
              <a:ext cx="10365855" cy="4312512"/>
              <a:chOff x="648000" y="1893888"/>
              <a:chExt cx="8700083" cy="3619500"/>
            </a:xfrm>
          </p:grpSpPr>
          <p:pic>
            <p:nvPicPr>
              <p:cNvPr id="11" name="Picture 10">
                <a:extLst>
                  <a:ext uri="{FF2B5EF4-FFF2-40B4-BE49-F238E27FC236}">
                    <a16:creationId xmlns:a16="http://schemas.microsoft.com/office/drawing/2014/main" id="{34FB7D6B-BF53-5113-94BB-9DAF528E6766}"/>
                  </a:ext>
                </a:extLst>
              </p:cNvPr>
              <p:cNvPicPr>
                <a:picLocks noChangeAspect="1"/>
              </p:cNvPicPr>
              <p:nvPr/>
            </p:nvPicPr>
            <p:blipFill>
              <a:blip r:embed="rId3"/>
              <a:stretch>
                <a:fillRect/>
              </a:stretch>
            </p:blipFill>
            <p:spPr>
              <a:xfrm>
                <a:off x="648000" y="1893888"/>
                <a:ext cx="8700083" cy="3619500"/>
              </a:xfrm>
              <a:prstGeom prst="rect">
                <a:avLst/>
              </a:prstGeom>
            </p:spPr>
          </p:pic>
          <p:sp>
            <p:nvSpPr>
              <p:cNvPr id="12" name="Freeform: Shape 11">
                <a:extLst>
                  <a:ext uri="{FF2B5EF4-FFF2-40B4-BE49-F238E27FC236}">
                    <a16:creationId xmlns:a16="http://schemas.microsoft.com/office/drawing/2014/main" id="{7B14FFC1-01C5-78C8-020C-ED0FDF4FB4D4}"/>
                  </a:ext>
                </a:extLst>
              </p:cNvPr>
              <p:cNvSpPr/>
              <p:nvPr/>
            </p:nvSpPr>
            <p:spPr>
              <a:xfrm>
                <a:off x="5870557" y="2097595"/>
                <a:ext cx="2374984" cy="2812767"/>
              </a:xfrm>
              <a:custGeom>
                <a:avLst/>
                <a:gdLst>
                  <a:gd name="connsiteX0" fmla="*/ 194285 w 2374984"/>
                  <a:gd name="connsiteY0" fmla="*/ 1365812 h 2812767"/>
                  <a:gd name="connsiteX1" fmla="*/ 537185 w 2374984"/>
                  <a:gd name="connsiteY1" fmla="*/ 1365812 h 2812767"/>
                  <a:gd name="connsiteX2" fmla="*/ 727685 w 2374984"/>
                  <a:gd name="connsiteY2" fmla="*/ 1129592 h 2812767"/>
                  <a:gd name="connsiteX3" fmla="*/ 864845 w 2374984"/>
                  <a:gd name="connsiteY3" fmla="*/ 1068632 h 2812767"/>
                  <a:gd name="connsiteX4" fmla="*/ 1062965 w 2374984"/>
                  <a:gd name="connsiteY4" fmla="*/ 1137212 h 2812767"/>
                  <a:gd name="connsiteX5" fmla="*/ 1040105 w 2374984"/>
                  <a:gd name="connsiteY5" fmla="*/ 1602032 h 2812767"/>
                  <a:gd name="connsiteX6" fmla="*/ 826745 w 2374984"/>
                  <a:gd name="connsiteY6" fmla="*/ 1922072 h 2812767"/>
                  <a:gd name="connsiteX7" fmla="*/ 384785 w 2374984"/>
                  <a:gd name="connsiteY7" fmla="*/ 1952552 h 2812767"/>
                  <a:gd name="connsiteX8" fmla="*/ 201905 w 2374984"/>
                  <a:gd name="connsiteY8" fmla="*/ 2066852 h 2812767"/>
                  <a:gd name="connsiteX9" fmla="*/ 331445 w 2374984"/>
                  <a:gd name="connsiteY9" fmla="*/ 2455472 h 2812767"/>
                  <a:gd name="connsiteX10" fmla="*/ 941045 w 2374984"/>
                  <a:gd name="connsiteY10" fmla="*/ 2790752 h 2812767"/>
                  <a:gd name="connsiteX11" fmla="*/ 1771625 w 2374984"/>
                  <a:gd name="connsiteY11" fmla="*/ 2706932 h 2812767"/>
                  <a:gd name="connsiteX12" fmla="*/ 2320265 w 2374984"/>
                  <a:gd name="connsiteY12" fmla="*/ 2112572 h 2812767"/>
                  <a:gd name="connsiteX13" fmla="*/ 2282165 w 2374984"/>
                  <a:gd name="connsiteY13" fmla="*/ 1914452 h 2812767"/>
                  <a:gd name="connsiteX14" fmla="*/ 1672565 w 2374984"/>
                  <a:gd name="connsiteY14" fmla="*/ 1815392 h 2812767"/>
                  <a:gd name="connsiteX15" fmla="*/ 1832585 w 2374984"/>
                  <a:gd name="connsiteY15" fmla="*/ 1358192 h 2812767"/>
                  <a:gd name="connsiteX16" fmla="*/ 1634465 w 2374984"/>
                  <a:gd name="connsiteY16" fmla="*/ 878132 h 2812767"/>
                  <a:gd name="connsiteX17" fmla="*/ 1314425 w 2374984"/>
                  <a:gd name="connsiteY17" fmla="*/ 398072 h 2812767"/>
                  <a:gd name="connsiteX18" fmla="*/ 430505 w 2374984"/>
                  <a:gd name="connsiteY18" fmla="*/ 93272 h 2812767"/>
                  <a:gd name="connsiteX19" fmla="*/ 26645 w 2374984"/>
                  <a:gd name="connsiteY19" fmla="*/ 62792 h 2812767"/>
                  <a:gd name="connsiteX20" fmla="*/ 57125 w 2374984"/>
                  <a:gd name="connsiteY20" fmla="*/ 878132 h 2812767"/>
                  <a:gd name="connsiteX21" fmla="*/ 194285 w 2374984"/>
                  <a:gd name="connsiteY21" fmla="*/ 1365812 h 28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74984" h="2812767">
                    <a:moveTo>
                      <a:pt x="194285" y="1365812"/>
                    </a:moveTo>
                    <a:cubicBezTo>
                      <a:pt x="274295" y="1447092"/>
                      <a:pt x="448285" y="1405182"/>
                      <a:pt x="537185" y="1365812"/>
                    </a:cubicBezTo>
                    <a:cubicBezTo>
                      <a:pt x="626085" y="1326442"/>
                      <a:pt x="673075" y="1179122"/>
                      <a:pt x="727685" y="1129592"/>
                    </a:cubicBezTo>
                    <a:cubicBezTo>
                      <a:pt x="782295" y="1080062"/>
                      <a:pt x="808965" y="1067362"/>
                      <a:pt x="864845" y="1068632"/>
                    </a:cubicBezTo>
                    <a:cubicBezTo>
                      <a:pt x="920725" y="1069902"/>
                      <a:pt x="1033755" y="1048312"/>
                      <a:pt x="1062965" y="1137212"/>
                    </a:cubicBezTo>
                    <a:cubicBezTo>
                      <a:pt x="1092175" y="1226112"/>
                      <a:pt x="1079475" y="1471222"/>
                      <a:pt x="1040105" y="1602032"/>
                    </a:cubicBezTo>
                    <a:cubicBezTo>
                      <a:pt x="1000735" y="1732842"/>
                      <a:pt x="935965" y="1863652"/>
                      <a:pt x="826745" y="1922072"/>
                    </a:cubicBezTo>
                    <a:cubicBezTo>
                      <a:pt x="717525" y="1980492"/>
                      <a:pt x="488925" y="1928422"/>
                      <a:pt x="384785" y="1952552"/>
                    </a:cubicBezTo>
                    <a:cubicBezTo>
                      <a:pt x="280645" y="1976682"/>
                      <a:pt x="210795" y="1983032"/>
                      <a:pt x="201905" y="2066852"/>
                    </a:cubicBezTo>
                    <a:cubicBezTo>
                      <a:pt x="193015" y="2150672"/>
                      <a:pt x="208255" y="2334822"/>
                      <a:pt x="331445" y="2455472"/>
                    </a:cubicBezTo>
                    <a:cubicBezTo>
                      <a:pt x="454635" y="2576122"/>
                      <a:pt x="701015" y="2748842"/>
                      <a:pt x="941045" y="2790752"/>
                    </a:cubicBezTo>
                    <a:cubicBezTo>
                      <a:pt x="1181075" y="2832662"/>
                      <a:pt x="1541755" y="2819962"/>
                      <a:pt x="1771625" y="2706932"/>
                    </a:cubicBezTo>
                    <a:cubicBezTo>
                      <a:pt x="2001495" y="2593902"/>
                      <a:pt x="2235175" y="2244652"/>
                      <a:pt x="2320265" y="2112572"/>
                    </a:cubicBezTo>
                    <a:cubicBezTo>
                      <a:pt x="2405355" y="1980492"/>
                      <a:pt x="2390115" y="1963982"/>
                      <a:pt x="2282165" y="1914452"/>
                    </a:cubicBezTo>
                    <a:cubicBezTo>
                      <a:pt x="2174215" y="1864922"/>
                      <a:pt x="1747495" y="1908102"/>
                      <a:pt x="1672565" y="1815392"/>
                    </a:cubicBezTo>
                    <a:cubicBezTo>
                      <a:pt x="1597635" y="1722682"/>
                      <a:pt x="1838935" y="1514402"/>
                      <a:pt x="1832585" y="1358192"/>
                    </a:cubicBezTo>
                    <a:cubicBezTo>
                      <a:pt x="1826235" y="1201982"/>
                      <a:pt x="1720825" y="1038152"/>
                      <a:pt x="1634465" y="878132"/>
                    </a:cubicBezTo>
                    <a:cubicBezTo>
                      <a:pt x="1548105" y="718112"/>
                      <a:pt x="1515085" y="528882"/>
                      <a:pt x="1314425" y="398072"/>
                    </a:cubicBezTo>
                    <a:cubicBezTo>
                      <a:pt x="1113765" y="267262"/>
                      <a:pt x="645135" y="149152"/>
                      <a:pt x="430505" y="93272"/>
                    </a:cubicBezTo>
                    <a:cubicBezTo>
                      <a:pt x="215875" y="37392"/>
                      <a:pt x="88875" y="-68018"/>
                      <a:pt x="26645" y="62792"/>
                    </a:cubicBezTo>
                    <a:cubicBezTo>
                      <a:pt x="-35585" y="193602"/>
                      <a:pt x="26645" y="654612"/>
                      <a:pt x="57125" y="878132"/>
                    </a:cubicBezTo>
                    <a:cubicBezTo>
                      <a:pt x="87605" y="1101652"/>
                      <a:pt x="114275" y="1284532"/>
                      <a:pt x="194285" y="1365812"/>
                    </a:cubicBezTo>
                    <a:close/>
                  </a:path>
                </a:pathLst>
              </a:custGeom>
              <a:noFill/>
              <a:ln w="28575" cap="flat">
                <a:solidFill>
                  <a:schemeClr val="accent1"/>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A4A4D"/>
                  </a:solidFill>
                  <a:effectLst/>
                  <a:uLnTx/>
                  <a:uFillTx/>
                  <a:latin typeface="Open Sans Light"/>
                  <a:ea typeface="+mn-ea"/>
                  <a:cs typeface="+mn-cs"/>
                  <a:sym typeface="Arial"/>
                </a:endParaRPr>
              </a:p>
            </p:txBody>
          </p:sp>
        </p:grpSp>
        <p:sp>
          <p:nvSpPr>
            <p:cNvPr id="4" name="Oval 3">
              <a:extLst>
                <a:ext uri="{FF2B5EF4-FFF2-40B4-BE49-F238E27FC236}">
                  <a16:creationId xmlns:a16="http://schemas.microsoft.com/office/drawing/2014/main" id="{A244B874-B705-1C1C-F8A1-2D8399946F0D}"/>
                </a:ext>
              </a:extLst>
            </p:cNvPr>
            <p:cNvSpPr/>
            <p:nvPr/>
          </p:nvSpPr>
          <p:spPr>
            <a:xfrm>
              <a:off x="7762442" y="3555337"/>
              <a:ext cx="234892" cy="21811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Open Sans"/>
                  <a:ea typeface="+mn-ea"/>
                  <a:cs typeface="+mn-cs"/>
                </a:rPr>
                <a:t>7</a:t>
              </a:r>
            </a:p>
          </p:txBody>
        </p:sp>
        <p:sp>
          <p:nvSpPr>
            <p:cNvPr id="8" name="Oval 7">
              <a:extLst>
                <a:ext uri="{FF2B5EF4-FFF2-40B4-BE49-F238E27FC236}">
                  <a16:creationId xmlns:a16="http://schemas.microsoft.com/office/drawing/2014/main" id="{13576F4F-5D4B-E455-4ED0-3BFBDEC4AEC6}"/>
                </a:ext>
              </a:extLst>
            </p:cNvPr>
            <p:cNvSpPr/>
            <p:nvPr/>
          </p:nvSpPr>
          <p:spPr>
            <a:xfrm>
              <a:off x="8875338" y="4404222"/>
              <a:ext cx="234892" cy="21811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FFFF"/>
                  </a:solidFill>
                  <a:latin typeface="Open Sans"/>
                </a:rPr>
                <a:t>1</a:t>
              </a:r>
              <a:endParaRPr kumimoji="0" lang="en-US" sz="20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9" name="Oval 8">
              <a:extLst>
                <a:ext uri="{FF2B5EF4-FFF2-40B4-BE49-F238E27FC236}">
                  <a16:creationId xmlns:a16="http://schemas.microsoft.com/office/drawing/2014/main" id="{769B61E7-746E-414F-8A50-20CA08E85ACF}"/>
                </a:ext>
              </a:extLst>
            </p:cNvPr>
            <p:cNvSpPr/>
            <p:nvPr/>
          </p:nvSpPr>
          <p:spPr>
            <a:xfrm>
              <a:off x="8520248" y="4984461"/>
              <a:ext cx="234892" cy="21811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FFFF"/>
                  </a:solidFill>
                  <a:latin typeface="Open Sans"/>
                </a:rPr>
                <a:t>4</a:t>
              </a:r>
              <a:endParaRPr kumimoji="0" lang="en-US" sz="20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Oval 9">
              <a:extLst>
                <a:ext uri="{FF2B5EF4-FFF2-40B4-BE49-F238E27FC236}">
                  <a16:creationId xmlns:a16="http://schemas.microsoft.com/office/drawing/2014/main" id="{D63AE353-4991-9B80-EDC5-DD1260A93C91}"/>
                </a:ext>
              </a:extLst>
            </p:cNvPr>
            <p:cNvSpPr/>
            <p:nvPr/>
          </p:nvSpPr>
          <p:spPr>
            <a:xfrm>
              <a:off x="8590156" y="3564955"/>
              <a:ext cx="234892" cy="21811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Open Sans"/>
                  <a:ea typeface="+mn-ea"/>
                  <a:cs typeface="+mn-cs"/>
                </a:rPr>
                <a:t>9</a:t>
              </a:r>
            </a:p>
          </p:txBody>
        </p:sp>
        <p:sp>
          <p:nvSpPr>
            <p:cNvPr id="13" name="Oval 12">
              <a:extLst>
                <a:ext uri="{FF2B5EF4-FFF2-40B4-BE49-F238E27FC236}">
                  <a16:creationId xmlns:a16="http://schemas.microsoft.com/office/drawing/2014/main" id="{4142707F-D620-9934-E3B4-2B19945BED04}"/>
                </a:ext>
              </a:extLst>
            </p:cNvPr>
            <p:cNvSpPr/>
            <p:nvPr/>
          </p:nvSpPr>
          <p:spPr>
            <a:xfrm>
              <a:off x="7914842" y="4404222"/>
              <a:ext cx="522913" cy="279428"/>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Open Sans"/>
                  <a:ea typeface="+mn-ea"/>
                  <a:cs typeface="+mn-cs"/>
                </a:rPr>
                <a:t>10</a:t>
              </a:r>
            </a:p>
          </p:txBody>
        </p:sp>
        <p:sp>
          <p:nvSpPr>
            <p:cNvPr id="14" name="Oval 13">
              <a:extLst>
                <a:ext uri="{FF2B5EF4-FFF2-40B4-BE49-F238E27FC236}">
                  <a16:creationId xmlns:a16="http://schemas.microsoft.com/office/drawing/2014/main" id="{B680B831-FA82-11AA-2210-95A2BF739ABF}"/>
                </a:ext>
              </a:extLst>
            </p:cNvPr>
            <p:cNvSpPr/>
            <p:nvPr/>
          </p:nvSpPr>
          <p:spPr>
            <a:xfrm>
              <a:off x="4873784" y="4756440"/>
              <a:ext cx="234892" cy="21811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Open Sans"/>
                  <a:ea typeface="+mn-ea"/>
                  <a:cs typeface="+mn-cs"/>
                </a:rPr>
                <a:t>6</a:t>
              </a:r>
            </a:p>
          </p:txBody>
        </p:sp>
        <p:sp>
          <p:nvSpPr>
            <p:cNvPr id="2" name="Oval 1">
              <a:extLst>
                <a:ext uri="{FF2B5EF4-FFF2-40B4-BE49-F238E27FC236}">
                  <a16:creationId xmlns:a16="http://schemas.microsoft.com/office/drawing/2014/main" id="{716B0A44-5160-FA1A-BE17-B251B23C95E5}"/>
                </a:ext>
              </a:extLst>
            </p:cNvPr>
            <p:cNvSpPr/>
            <p:nvPr/>
          </p:nvSpPr>
          <p:spPr>
            <a:xfrm>
              <a:off x="6621405" y="5333053"/>
              <a:ext cx="234892" cy="21811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FFFF"/>
                  </a:solidFill>
                  <a:latin typeface="Open Sans"/>
                </a:rPr>
                <a:t>5</a:t>
              </a:r>
              <a:endParaRPr kumimoji="0" lang="en-US" sz="20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6" name="Oval 5">
              <a:extLst>
                <a:ext uri="{FF2B5EF4-FFF2-40B4-BE49-F238E27FC236}">
                  <a16:creationId xmlns:a16="http://schemas.microsoft.com/office/drawing/2014/main" id="{0C30F0AC-1102-F398-FE51-4659C9753580}"/>
                </a:ext>
              </a:extLst>
            </p:cNvPr>
            <p:cNvSpPr/>
            <p:nvPr/>
          </p:nvSpPr>
          <p:spPr>
            <a:xfrm>
              <a:off x="8358005" y="4251822"/>
              <a:ext cx="234892" cy="21811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Open Sans"/>
                  <a:ea typeface="+mn-ea"/>
                  <a:cs typeface="+mn-cs"/>
                </a:rPr>
                <a:t>2</a:t>
              </a:r>
            </a:p>
          </p:txBody>
        </p:sp>
        <p:sp>
          <p:nvSpPr>
            <p:cNvPr id="7" name="Oval 6">
              <a:extLst>
                <a:ext uri="{FF2B5EF4-FFF2-40B4-BE49-F238E27FC236}">
                  <a16:creationId xmlns:a16="http://schemas.microsoft.com/office/drawing/2014/main" id="{61E956B0-2D56-FAD2-7B12-8A332B35A48E}"/>
                </a:ext>
              </a:extLst>
            </p:cNvPr>
            <p:cNvSpPr/>
            <p:nvPr/>
          </p:nvSpPr>
          <p:spPr>
            <a:xfrm>
              <a:off x="8875338" y="4665121"/>
              <a:ext cx="234892" cy="21811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Open Sans"/>
                  <a:ea typeface="+mn-ea"/>
                  <a:cs typeface="+mn-cs"/>
                </a:rPr>
                <a:t>3</a:t>
              </a:r>
            </a:p>
          </p:txBody>
        </p:sp>
      </p:grpSp>
      <p:sp>
        <p:nvSpPr>
          <p:cNvPr id="20" name="Title 19">
            <a:extLst>
              <a:ext uri="{FF2B5EF4-FFF2-40B4-BE49-F238E27FC236}">
                <a16:creationId xmlns:a16="http://schemas.microsoft.com/office/drawing/2014/main" id="{B39BA872-F329-A1CD-5318-A1BA2A06311E}"/>
              </a:ext>
            </a:extLst>
          </p:cNvPr>
          <p:cNvSpPr>
            <a:spLocks noGrp="1"/>
          </p:cNvSpPr>
          <p:nvPr>
            <p:ph type="title"/>
          </p:nvPr>
        </p:nvSpPr>
        <p:spPr>
          <a:xfrm>
            <a:off x="735464" y="662530"/>
            <a:ext cx="10893600" cy="835200"/>
          </a:xfrm>
        </p:spPr>
        <p:txBody>
          <a:bodyPr/>
          <a:lstStyle/>
          <a:p>
            <a:r>
              <a:rPr lang="en-US" dirty="0"/>
              <a:t>7 of the top 10 Destinations for Onshoring Jobs in 2023 located in established manufacturing markets</a:t>
            </a:r>
          </a:p>
        </p:txBody>
      </p:sp>
      <p:sp>
        <p:nvSpPr>
          <p:cNvPr id="26" name="Footer Placeholder 1">
            <a:extLst>
              <a:ext uri="{FF2B5EF4-FFF2-40B4-BE49-F238E27FC236}">
                <a16:creationId xmlns:a16="http://schemas.microsoft.com/office/drawing/2014/main" id="{529AE2B7-9DEB-0C72-BC5C-E5C625FA704A}"/>
              </a:ext>
            </a:extLst>
          </p:cNvPr>
          <p:cNvSpPr>
            <a:spLocks noGrp="1"/>
          </p:cNvSpPr>
          <p:nvPr>
            <p:ph type="ftr" sz="quarter" idx="3"/>
          </p:nvPr>
        </p:nvSpPr>
        <p:spPr>
          <a:xfrm>
            <a:off x="6348413" y="247650"/>
            <a:ext cx="4637087" cy="180975"/>
          </a:xfrm>
        </p:spPr>
        <p:txBody>
          <a:bodyPr/>
          <a:lstStyle/>
          <a:p>
            <a:pPr algn="r"/>
            <a:r>
              <a:rPr lang="en-US"/>
              <a:t>Colliers</a:t>
            </a:r>
          </a:p>
        </p:txBody>
      </p:sp>
      <p:sp>
        <p:nvSpPr>
          <p:cNvPr id="27" name="Slide Number Placeholder 2">
            <a:extLst>
              <a:ext uri="{FF2B5EF4-FFF2-40B4-BE49-F238E27FC236}">
                <a16:creationId xmlns:a16="http://schemas.microsoft.com/office/drawing/2014/main" id="{8ACE4847-E09C-32B6-83DF-7DAB9650DD80}"/>
              </a:ext>
            </a:extLst>
          </p:cNvPr>
          <p:cNvSpPr>
            <a:spLocks noGrp="1"/>
          </p:cNvSpPr>
          <p:nvPr>
            <p:ph type="sldNum" sz="quarter" idx="4"/>
          </p:nvPr>
        </p:nvSpPr>
        <p:spPr>
          <a:xfrm>
            <a:off x="11166475" y="247650"/>
            <a:ext cx="374650" cy="180975"/>
          </a:xfrm>
        </p:spPr>
        <p:txBody>
          <a:bodyPr/>
          <a:lstStyle/>
          <a:p>
            <a:fld id="{23AA811B-2EBD-4900-905E-5BE206449611}" type="slidenum">
              <a:rPr lang="en-US" smtClean="0"/>
              <a:pPr/>
              <a:t>43</a:t>
            </a:fld>
            <a:endParaRPr lang="en-US"/>
          </a:p>
        </p:txBody>
      </p:sp>
      <p:sp>
        <p:nvSpPr>
          <p:cNvPr id="3" name="Oval 2">
            <a:extLst>
              <a:ext uri="{FF2B5EF4-FFF2-40B4-BE49-F238E27FC236}">
                <a16:creationId xmlns:a16="http://schemas.microsoft.com/office/drawing/2014/main" id="{57AD3CDB-6AD4-89DE-B989-E3BE4F1DABE6}"/>
              </a:ext>
            </a:extLst>
          </p:cNvPr>
          <p:cNvSpPr/>
          <p:nvPr/>
        </p:nvSpPr>
        <p:spPr>
          <a:xfrm>
            <a:off x="8356290" y="3762794"/>
            <a:ext cx="226371" cy="21020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FFFFFF"/>
                </a:solidFill>
                <a:latin typeface="Open Sans"/>
              </a:rPr>
              <a:t>8</a:t>
            </a:r>
            <a:endParaRPr kumimoji="0" lang="en-US" sz="200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210460965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873E7F4-2571-65AF-24FE-15223A685EA9}"/>
              </a:ext>
            </a:extLst>
          </p:cNvPr>
          <p:cNvSpPr>
            <a:spLocks noGrp="1"/>
          </p:cNvSpPr>
          <p:nvPr>
            <p:ph type="body" sz="quarter" idx="13"/>
          </p:nvPr>
        </p:nvSpPr>
        <p:spPr>
          <a:xfrm>
            <a:off x="647525" y="669600"/>
            <a:ext cx="10893425" cy="326512"/>
          </a:xfrm>
        </p:spPr>
        <p:txBody>
          <a:bodyPr/>
          <a:lstStyle/>
          <a:p>
            <a:r>
              <a:rPr lang="en-US"/>
              <a:t>Mega Project Activity Has Accelerated</a:t>
            </a:r>
            <a:endParaRPr lang="en-IN"/>
          </a:p>
        </p:txBody>
      </p:sp>
      <p:sp>
        <p:nvSpPr>
          <p:cNvPr id="2" name="Title 1">
            <a:extLst>
              <a:ext uri="{FF2B5EF4-FFF2-40B4-BE49-F238E27FC236}">
                <a16:creationId xmlns:a16="http://schemas.microsoft.com/office/drawing/2014/main" id="{1CEBC816-66D5-38B6-5EF9-05ACCCDC8E61}"/>
              </a:ext>
            </a:extLst>
          </p:cNvPr>
          <p:cNvSpPr>
            <a:spLocks noGrp="1"/>
          </p:cNvSpPr>
          <p:nvPr>
            <p:ph type="title"/>
          </p:nvPr>
        </p:nvSpPr>
        <p:spPr>
          <a:xfrm>
            <a:off x="648000" y="991962"/>
            <a:ext cx="10893600" cy="835200"/>
          </a:xfrm>
        </p:spPr>
        <p:txBody>
          <a:bodyPr/>
          <a:lstStyle/>
          <a:p>
            <a:r>
              <a:rPr lang="en-US"/>
              <a:t>Large Capital Projects ($250M+) post-COVID have Focused on the Midwest, Southeast and Texas </a:t>
            </a:r>
            <a:endParaRPr lang="en-IN"/>
          </a:p>
        </p:txBody>
      </p:sp>
      <p:sp>
        <p:nvSpPr>
          <p:cNvPr id="3" name="Footer Placeholder 2">
            <a:extLst>
              <a:ext uri="{FF2B5EF4-FFF2-40B4-BE49-F238E27FC236}">
                <a16:creationId xmlns:a16="http://schemas.microsoft.com/office/drawing/2014/main" id="{361B3406-2F4E-56D6-6F61-5D5E126C0EE7}"/>
              </a:ext>
            </a:extLst>
          </p:cNvPr>
          <p:cNvSpPr>
            <a:spLocks noGrp="1"/>
          </p:cNvSpPr>
          <p:nvPr>
            <p:ph type="ftr" sz="quarter" idx="3"/>
          </p:nvPr>
        </p:nvSpPr>
        <p:spPr>
          <a:xfrm>
            <a:off x="6349104" y="248400"/>
            <a:ext cx="4636800" cy="180000"/>
          </a:xfrm>
        </p:spPr>
        <p:txBody>
          <a:bodyPr/>
          <a:lstStyle/>
          <a:p>
            <a:pPr algn="r"/>
            <a:r>
              <a:rPr lang="en-US"/>
              <a:t>Colliers</a:t>
            </a:r>
          </a:p>
        </p:txBody>
      </p:sp>
      <p:sp>
        <p:nvSpPr>
          <p:cNvPr id="4" name="Slide Number Placeholder 3">
            <a:extLst>
              <a:ext uri="{FF2B5EF4-FFF2-40B4-BE49-F238E27FC236}">
                <a16:creationId xmlns:a16="http://schemas.microsoft.com/office/drawing/2014/main" id="{873690CD-4B96-1463-422C-DEA79D4DD5DB}"/>
              </a:ext>
            </a:extLst>
          </p:cNvPr>
          <p:cNvSpPr>
            <a:spLocks noGrp="1"/>
          </p:cNvSpPr>
          <p:nvPr>
            <p:ph type="sldNum" sz="quarter" idx="4"/>
          </p:nvPr>
        </p:nvSpPr>
        <p:spPr>
          <a:xfrm>
            <a:off x="11167200" y="248400"/>
            <a:ext cx="374400" cy="180000"/>
          </a:xfrm>
        </p:spPr>
        <p:txBody>
          <a:bodyPr/>
          <a:lstStyle/>
          <a:p>
            <a:fld id="{23AA811B-2EBD-4900-905E-5BE206449611}" type="slidenum">
              <a:rPr lang="en-US" smtClean="0"/>
              <a:pPr/>
              <a:t>44</a:t>
            </a:fld>
            <a:endParaRPr lang="en-US"/>
          </a:p>
        </p:txBody>
      </p:sp>
      <p:sp>
        <p:nvSpPr>
          <p:cNvPr id="7" name="Text Placeholder 4">
            <a:extLst>
              <a:ext uri="{FF2B5EF4-FFF2-40B4-BE49-F238E27FC236}">
                <a16:creationId xmlns:a16="http://schemas.microsoft.com/office/drawing/2014/main" id="{322888BC-5CEC-41DE-19A9-73B559010CD2}"/>
              </a:ext>
            </a:extLst>
          </p:cNvPr>
          <p:cNvSpPr txBox="1">
            <a:spLocks/>
          </p:cNvSpPr>
          <p:nvPr/>
        </p:nvSpPr>
        <p:spPr>
          <a:xfrm>
            <a:off x="7861274" y="6379744"/>
            <a:ext cx="3749663" cy="199815"/>
          </a:xfrm>
          <a:prstGeom prst="rect">
            <a:avLst/>
          </a:prstGeom>
        </p:spPr>
        <p:txBody>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en-US" sz="800" i="1">
                <a:latin typeface="Open Sans Light"/>
              </a:rPr>
              <a:t>Data is sourced from Colliers Workforce Intelligence Platform (WIP), FDI Intelligence</a:t>
            </a:r>
          </a:p>
        </p:txBody>
      </p:sp>
      <p:pic>
        <p:nvPicPr>
          <p:cNvPr id="12" name="Picture 11">
            <a:extLst>
              <a:ext uri="{FF2B5EF4-FFF2-40B4-BE49-F238E27FC236}">
                <a16:creationId xmlns:a16="http://schemas.microsoft.com/office/drawing/2014/main" id="{82AFCA5A-6AB5-4C0E-6981-E34E37B47381}"/>
              </a:ext>
            </a:extLst>
          </p:cNvPr>
          <p:cNvPicPr>
            <a:picLocks noChangeAspect="1"/>
          </p:cNvPicPr>
          <p:nvPr/>
        </p:nvPicPr>
        <p:blipFill>
          <a:blip r:embed="rId3"/>
          <a:stretch>
            <a:fillRect/>
          </a:stretch>
        </p:blipFill>
        <p:spPr>
          <a:xfrm>
            <a:off x="1338366" y="1972802"/>
            <a:ext cx="9515269" cy="4117266"/>
          </a:xfrm>
          <a:prstGeom prst="rect">
            <a:avLst/>
          </a:prstGeom>
        </p:spPr>
      </p:pic>
    </p:spTree>
    <p:extLst>
      <p:ext uri="{BB962C8B-B14F-4D97-AF65-F5344CB8AC3E}">
        <p14:creationId xmlns:p14="http://schemas.microsoft.com/office/powerpoint/2010/main" val="1736169031"/>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48A24E-1A8E-04F3-6F25-4BDA17C5736A}"/>
              </a:ext>
            </a:extLst>
          </p:cNvPr>
          <p:cNvPicPr>
            <a:picLocks noChangeAspect="1"/>
          </p:cNvPicPr>
          <p:nvPr/>
        </p:nvPicPr>
        <p:blipFill rotWithShape="1">
          <a:blip r:embed="rId4"/>
          <a:srcRect r="43378" b="50677"/>
          <a:stretch/>
        </p:blipFill>
        <p:spPr>
          <a:xfrm>
            <a:off x="647700" y="2073082"/>
            <a:ext cx="10999902" cy="3792956"/>
          </a:xfrm>
          <a:prstGeom prst="rect">
            <a:avLst/>
          </a:prstGeom>
        </p:spPr>
      </p:pic>
      <p:sp>
        <p:nvSpPr>
          <p:cNvPr id="6" name="Text Placeholder 5">
            <a:extLst>
              <a:ext uri="{FF2B5EF4-FFF2-40B4-BE49-F238E27FC236}">
                <a16:creationId xmlns:a16="http://schemas.microsoft.com/office/drawing/2014/main" id="{FA20A82D-8BCA-46FC-08E9-943130F5FCCF}"/>
              </a:ext>
            </a:extLst>
          </p:cNvPr>
          <p:cNvSpPr>
            <a:spLocks noGrp="1"/>
          </p:cNvSpPr>
          <p:nvPr>
            <p:ph type="body" sz="quarter" idx="13"/>
          </p:nvPr>
        </p:nvSpPr>
        <p:spPr>
          <a:xfrm>
            <a:off x="647525" y="669600"/>
            <a:ext cx="10893425" cy="326512"/>
          </a:xfrm>
        </p:spPr>
        <p:txBody>
          <a:bodyPr/>
          <a:lstStyle/>
          <a:p>
            <a:r>
              <a:rPr lang="en-US" dirty="0"/>
              <a:t>Top Markets for Green Manufacturing Talent</a:t>
            </a:r>
            <a:endParaRPr lang="en-IN" dirty="0"/>
          </a:p>
        </p:txBody>
      </p:sp>
      <p:sp>
        <p:nvSpPr>
          <p:cNvPr id="11" name="Title 10">
            <a:extLst>
              <a:ext uri="{FF2B5EF4-FFF2-40B4-BE49-F238E27FC236}">
                <a16:creationId xmlns:a16="http://schemas.microsoft.com/office/drawing/2014/main" id="{5F6EDFC1-176F-B5CC-6A25-0E363AF4858D}"/>
              </a:ext>
            </a:extLst>
          </p:cNvPr>
          <p:cNvSpPr>
            <a:spLocks noGrp="1"/>
          </p:cNvSpPr>
          <p:nvPr>
            <p:ph type="title"/>
          </p:nvPr>
        </p:nvSpPr>
        <p:spPr>
          <a:xfrm>
            <a:off x="648000" y="991962"/>
            <a:ext cx="10893600" cy="835200"/>
          </a:xfrm>
        </p:spPr>
        <p:txBody>
          <a:bodyPr/>
          <a:lstStyle/>
          <a:p>
            <a:r>
              <a:rPr lang="en-IN" dirty="0"/>
              <a:t>Analytics are Driving Location Decisions</a:t>
            </a:r>
            <a:endParaRPr lang="en-US" dirty="0"/>
          </a:p>
        </p:txBody>
      </p:sp>
      <p:sp>
        <p:nvSpPr>
          <p:cNvPr id="2" name="Footer Placeholder 1">
            <a:extLst>
              <a:ext uri="{FF2B5EF4-FFF2-40B4-BE49-F238E27FC236}">
                <a16:creationId xmlns:a16="http://schemas.microsoft.com/office/drawing/2014/main" id="{E84BD00F-7A72-5A9E-50DF-AB80CB6C2EBB}"/>
              </a:ext>
            </a:extLst>
          </p:cNvPr>
          <p:cNvSpPr>
            <a:spLocks noGrp="1"/>
          </p:cNvSpPr>
          <p:nvPr>
            <p:ph type="ftr" sz="quarter" idx="3"/>
          </p:nvPr>
        </p:nvSpPr>
        <p:spPr>
          <a:xfrm>
            <a:off x="6349104" y="248400"/>
            <a:ext cx="4636800" cy="180000"/>
          </a:xfrm>
        </p:spPr>
        <p:txBody>
          <a:bodyPr/>
          <a:lstStyle/>
          <a:p>
            <a:pPr algn="r"/>
            <a:r>
              <a:rPr lang="en-US"/>
              <a:t>Colliers</a:t>
            </a:r>
            <a:endParaRPr lang="en-US" dirty="0"/>
          </a:p>
        </p:txBody>
      </p:sp>
      <p:sp>
        <p:nvSpPr>
          <p:cNvPr id="3" name="Slide Number Placeholder 2">
            <a:extLst>
              <a:ext uri="{FF2B5EF4-FFF2-40B4-BE49-F238E27FC236}">
                <a16:creationId xmlns:a16="http://schemas.microsoft.com/office/drawing/2014/main" id="{A780B222-D590-C402-B264-C47205312765}"/>
              </a:ext>
            </a:extLst>
          </p:cNvPr>
          <p:cNvSpPr>
            <a:spLocks noGrp="1"/>
          </p:cNvSpPr>
          <p:nvPr>
            <p:ph type="sldNum" sz="quarter" idx="4"/>
          </p:nvPr>
        </p:nvSpPr>
        <p:spPr>
          <a:xfrm>
            <a:off x="11167200" y="248400"/>
            <a:ext cx="374400" cy="180000"/>
          </a:xfrm>
        </p:spPr>
        <p:txBody>
          <a:bodyPr/>
          <a:lstStyle/>
          <a:p>
            <a:fld id="{23AA811B-2EBD-4900-905E-5BE206449611}" type="slidenum">
              <a:rPr lang="en-US" smtClean="0"/>
              <a:pPr/>
              <a:t>45</a:t>
            </a:fld>
            <a:endParaRPr lang="en-US"/>
          </a:p>
        </p:txBody>
      </p:sp>
      <p:sp>
        <p:nvSpPr>
          <p:cNvPr id="5" name="Text Placeholder 4">
            <a:extLst>
              <a:ext uri="{FF2B5EF4-FFF2-40B4-BE49-F238E27FC236}">
                <a16:creationId xmlns:a16="http://schemas.microsoft.com/office/drawing/2014/main" id="{DB62585D-BED7-0B94-DAB2-0A7E5494D010}"/>
              </a:ext>
            </a:extLst>
          </p:cNvPr>
          <p:cNvSpPr txBox="1">
            <a:spLocks/>
          </p:cNvSpPr>
          <p:nvPr/>
        </p:nvSpPr>
        <p:spPr>
          <a:xfrm>
            <a:off x="10675035" y="6417847"/>
            <a:ext cx="984330" cy="191753"/>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800" i="1" kern="1200">
                <a:solidFill>
                  <a:schemeClr val="tx2"/>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US" b="0" u="none" strike="noStrike" kern="1200" cap="none" spc="0" normalizeH="0" baseline="0" noProof="0">
                <a:ln>
                  <a:noFill/>
                </a:ln>
                <a:solidFill>
                  <a:schemeClr val="tx1"/>
                </a:solidFill>
                <a:effectLst/>
                <a:uLnTx/>
                <a:uFillTx/>
                <a:latin typeface="Open Sans Light"/>
                <a:ea typeface="+mn-ea"/>
                <a:cs typeface="+mn-cs"/>
              </a:rPr>
              <a:t>Source: Colliers WIP</a:t>
            </a:r>
          </a:p>
        </p:txBody>
      </p:sp>
      <p:sp>
        <p:nvSpPr>
          <p:cNvPr id="8" name="TextBox 7">
            <a:extLst>
              <a:ext uri="{FF2B5EF4-FFF2-40B4-BE49-F238E27FC236}">
                <a16:creationId xmlns:a16="http://schemas.microsoft.com/office/drawing/2014/main" id="{9B05D67F-566B-0116-E0B4-472393D614D6}"/>
              </a:ext>
            </a:extLst>
          </p:cNvPr>
          <p:cNvSpPr txBox="1"/>
          <p:nvPr/>
        </p:nvSpPr>
        <p:spPr>
          <a:xfrm>
            <a:off x="548639" y="1605456"/>
            <a:ext cx="10994073" cy="369332"/>
          </a:xfrm>
          <a:prstGeom prst="rect">
            <a:avLst/>
          </a:prstGeom>
          <a:noFill/>
        </p:spPr>
        <p:txBody>
          <a:bodyPr wrap="square">
            <a:spAutoFit/>
          </a:bodyPr>
          <a:lstStyle/>
          <a:p>
            <a:pPr marL="0" indent="0">
              <a:buNone/>
            </a:pPr>
            <a:r>
              <a:rPr lang="en-US" dirty="0">
                <a:solidFill>
                  <a:schemeClr val="accent2"/>
                </a:solidFill>
              </a:rPr>
              <a:t>The top markets are concentrated in the Lowed Midwest, Southeast, Texas and Mountain West</a:t>
            </a:r>
          </a:p>
        </p:txBody>
      </p:sp>
    </p:spTree>
    <p:extLst>
      <p:ext uri="{BB962C8B-B14F-4D97-AF65-F5344CB8AC3E}">
        <p14:creationId xmlns:p14="http://schemas.microsoft.com/office/powerpoint/2010/main" val="2557099113"/>
      </p:ext>
    </p:extLst>
  </p:cSld>
  <p:clrMapOvr>
    <a:masterClrMapping/>
  </p:clrMapOvr>
  <p:transition spd="slow">
    <p:push dir="u"/>
  </p:transition>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2C10A6-F678-0BD6-4046-11D95302531A}"/>
              </a:ext>
            </a:extLst>
          </p:cNvPr>
          <p:cNvSpPr>
            <a:spLocks noGrp="1"/>
          </p:cNvSpPr>
          <p:nvPr>
            <p:ph type="title"/>
          </p:nvPr>
        </p:nvSpPr>
        <p:spPr>
          <a:xfrm>
            <a:off x="648000" y="730564"/>
            <a:ext cx="10893600" cy="835200"/>
          </a:xfrm>
        </p:spPr>
        <p:txBody>
          <a:bodyPr/>
          <a:lstStyle/>
          <a:p>
            <a:r>
              <a:rPr lang="en-US" dirty="0"/>
              <a:t>Swing States Have Benefitted from Onshoring</a:t>
            </a:r>
          </a:p>
        </p:txBody>
      </p:sp>
      <p:sp>
        <p:nvSpPr>
          <p:cNvPr id="6" name="Footer Placeholder 5">
            <a:extLst>
              <a:ext uri="{FF2B5EF4-FFF2-40B4-BE49-F238E27FC236}">
                <a16:creationId xmlns:a16="http://schemas.microsoft.com/office/drawing/2014/main" id="{4F9C39F1-499B-F80B-E97F-0B3D615052FD}"/>
              </a:ext>
            </a:extLst>
          </p:cNvPr>
          <p:cNvSpPr>
            <a:spLocks noGrp="1"/>
          </p:cNvSpPr>
          <p:nvPr>
            <p:ph type="ftr" sz="quarter" idx="3"/>
          </p:nvPr>
        </p:nvSpPr>
        <p:spPr/>
        <p:txBody>
          <a:bodyPr/>
          <a:lstStyle/>
          <a:p>
            <a:pPr algn="r"/>
            <a:r>
              <a:rPr lang="en-US"/>
              <a:t>Colliers</a:t>
            </a:r>
          </a:p>
        </p:txBody>
      </p:sp>
      <p:sp>
        <p:nvSpPr>
          <p:cNvPr id="7" name="Slide Number Placeholder 6">
            <a:extLst>
              <a:ext uri="{FF2B5EF4-FFF2-40B4-BE49-F238E27FC236}">
                <a16:creationId xmlns:a16="http://schemas.microsoft.com/office/drawing/2014/main" id="{87010231-C3F1-9D4A-70B5-8F04E7D98F4B}"/>
              </a:ext>
            </a:extLst>
          </p:cNvPr>
          <p:cNvSpPr>
            <a:spLocks noGrp="1"/>
          </p:cNvSpPr>
          <p:nvPr>
            <p:ph type="sldNum" sz="quarter" idx="4"/>
          </p:nvPr>
        </p:nvSpPr>
        <p:spPr/>
        <p:txBody>
          <a:bodyPr/>
          <a:lstStyle/>
          <a:p>
            <a:fld id="{23AA811B-2EBD-4900-905E-5BE206449611}" type="slidenum">
              <a:rPr lang="en-US" smtClean="0"/>
              <a:pPr/>
              <a:t>46</a:t>
            </a:fld>
            <a:endParaRPr lang="en-US"/>
          </a:p>
        </p:txBody>
      </p:sp>
      <p:grpSp>
        <p:nvGrpSpPr>
          <p:cNvPr id="25" name="Group 24">
            <a:extLst>
              <a:ext uri="{FF2B5EF4-FFF2-40B4-BE49-F238E27FC236}">
                <a16:creationId xmlns:a16="http://schemas.microsoft.com/office/drawing/2014/main" id="{B1F9127B-4FCF-E272-212A-681B000CFF44}"/>
              </a:ext>
            </a:extLst>
          </p:cNvPr>
          <p:cNvGrpSpPr/>
          <p:nvPr/>
        </p:nvGrpSpPr>
        <p:grpSpPr>
          <a:xfrm>
            <a:off x="3517246" y="2824528"/>
            <a:ext cx="5540163" cy="3519569"/>
            <a:chOff x="71182" y="1827162"/>
            <a:chExt cx="5971359" cy="4079216"/>
          </a:xfrm>
        </p:grpSpPr>
        <p:pic>
          <p:nvPicPr>
            <p:cNvPr id="8" name="Picture 7">
              <a:extLst>
                <a:ext uri="{FF2B5EF4-FFF2-40B4-BE49-F238E27FC236}">
                  <a16:creationId xmlns:a16="http://schemas.microsoft.com/office/drawing/2014/main" id="{4F38A2D6-0EC3-71A6-08E5-32CDC8F6026B}"/>
                </a:ext>
              </a:extLst>
            </p:cNvPr>
            <p:cNvPicPr>
              <a:picLocks noChangeAspect="1"/>
            </p:cNvPicPr>
            <p:nvPr/>
          </p:nvPicPr>
          <p:blipFill rotWithShape="1">
            <a:blip r:embed="rId3"/>
            <a:srcRect l="20018" r="10902"/>
            <a:stretch/>
          </p:blipFill>
          <p:spPr>
            <a:xfrm>
              <a:off x="71182" y="1827162"/>
              <a:ext cx="5971359" cy="4079215"/>
            </a:xfrm>
            <a:prstGeom prst="rect">
              <a:avLst/>
            </a:prstGeom>
          </p:spPr>
        </p:pic>
        <p:pic>
          <p:nvPicPr>
            <p:cNvPr id="9" name="Picture 8">
              <a:extLst>
                <a:ext uri="{FF2B5EF4-FFF2-40B4-BE49-F238E27FC236}">
                  <a16:creationId xmlns:a16="http://schemas.microsoft.com/office/drawing/2014/main" id="{4A1B6914-44D0-3EFC-49B7-616A18E05E46}"/>
                </a:ext>
              </a:extLst>
            </p:cNvPr>
            <p:cNvPicPr>
              <a:picLocks noChangeAspect="1"/>
            </p:cNvPicPr>
            <p:nvPr/>
          </p:nvPicPr>
          <p:blipFill rotWithShape="1">
            <a:blip r:embed="rId4"/>
            <a:srcRect l="3935"/>
            <a:stretch/>
          </p:blipFill>
          <p:spPr>
            <a:xfrm>
              <a:off x="197223" y="4343399"/>
              <a:ext cx="1376352" cy="1562979"/>
            </a:xfrm>
            <a:prstGeom prst="rect">
              <a:avLst/>
            </a:prstGeom>
          </p:spPr>
        </p:pic>
        <p:sp>
          <p:nvSpPr>
            <p:cNvPr id="13" name="Oval 12">
              <a:extLst>
                <a:ext uri="{FF2B5EF4-FFF2-40B4-BE49-F238E27FC236}">
                  <a16:creationId xmlns:a16="http://schemas.microsoft.com/office/drawing/2014/main" id="{48350DC6-98F1-8889-B4E8-3928C7F82CD3}"/>
                </a:ext>
              </a:extLst>
            </p:cNvPr>
            <p:cNvSpPr/>
            <p:nvPr/>
          </p:nvSpPr>
          <p:spPr>
            <a:xfrm>
              <a:off x="885399" y="3628456"/>
              <a:ext cx="306907" cy="298085"/>
            </a:xfrm>
            <a:prstGeom prst="ellipse">
              <a:avLst/>
            </a:prstGeom>
            <a:solidFill>
              <a:srgbClr val="9C45AE"/>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4" name="Oval 13">
              <a:extLst>
                <a:ext uri="{FF2B5EF4-FFF2-40B4-BE49-F238E27FC236}">
                  <a16:creationId xmlns:a16="http://schemas.microsoft.com/office/drawing/2014/main" id="{3128A406-9D8E-15EC-72CD-07F4E2A090D6}"/>
                </a:ext>
              </a:extLst>
            </p:cNvPr>
            <p:cNvSpPr/>
            <p:nvPr/>
          </p:nvSpPr>
          <p:spPr>
            <a:xfrm>
              <a:off x="4360717" y="4343563"/>
              <a:ext cx="306907" cy="273426"/>
            </a:xfrm>
            <a:prstGeom prst="ellipse">
              <a:avLst/>
            </a:prstGeom>
            <a:solidFill>
              <a:srgbClr val="9C45AE"/>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6" name="Oval 15">
              <a:extLst>
                <a:ext uri="{FF2B5EF4-FFF2-40B4-BE49-F238E27FC236}">
                  <a16:creationId xmlns:a16="http://schemas.microsoft.com/office/drawing/2014/main" id="{872A3B01-2BBC-DC4D-0352-0D27DC2CCCF7}"/>
                </a:ext>
              </a:extLst>
            </p:cNvPr>
            <p:cNvSpPr/>
            <p:nvPr/>
          </p:nvSpPr>
          <p:spPr>
            <a:xfrm>
              <a:off x="1420121" y="3895303"/>
              <a:ext cx="306907" cy="298085"/>
            </a:xfrm>
            <a:prstGeom prst="ellipse">
              <a:avLst/>
            </a:prstGeom>
            <a:solidFill>
              <a:srgbClr val="9C45AE"/>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8" name="Oval 17">
              <a:extLst>
                <a:ext uri="{FF2B5EF4-FFF2-40B4-BE49-F238E27FC236}">
                  <a16:creationId xmlns:a16="http://schemas.microsoft.com/office/drawing/2014/main" id="{95924EDA-4A53-4379-74D7-140E8AF1E3E2}"/>
                </a:ext>
              </a:extLst>
            </p:cNvPr>
            <p:cNvSpPr/>
            <p:nvPr/>
          </p:nvSpPr>
          <p:spPr>
            <a:xfrm>
              <a:off x="3654432" y="2429723"/>
              <a:ext cx="306907" cy="298085"/>
            </a:xfrm>
            <a:prstGeom prst="ellipse">
              <a:avLst/>
            </a:prstGeom>
            <a:solidFill>
              <a:srgbClr val="9C45AE"/>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9" name="Oval 18">
              <a:extLst>
                <a:ext uri="{FF2B5EF4-FFF2-40B4-BE49-F238E27FC236}">
                  <a16:creationId xmlns:a16="http://schemas.microsoft.com/office/drawing/2014/main" id="{CF2F8FE6-E592-E0FE-3A83-E9FF457B28D7}"/>
                </a:ext>
              </a:extLst>
            </p:cNvPr>
            <p:cNvSpPr/>
            <p:nvPr/>
          </p:nvSpPr>
          <p:spPr>
            <a:xfrm>
              <a:off x="4954314" y="4044345"/>
              <a:ext cx="306907" cy="298085"/>
            </a:xfrm>
            <a:prstGeom prst="ellipse">
              <a:avLst/>
            </a:prstGeom>
            <a:solidFill>
              <a:srgbClr val="9C45AE"/>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20" name="Oval 19">
              <a:extLst>
                <a:ext uri="{FF2B5EF4-FFF2-40B4-BE49-F238E27FC236}">
                  <a16:creationId xmlns:a16="http://schemas.microsoft.com/office/drawing/2014/main" id="{DFAFB8C6-275F-4507-1FCE-F469A21F52D3}"/>
                </a:ext>
              </a:extLst>
            </p:cNvPr>
            <p:cNvSpPr/>
            <p:nvPr/>
          </p:nvSpPr>
          <p:spPr>
            <a:xfrm>
              <a:off x="4873632" y="3213295"/>
              <a:ext cx="306907" cy="298085"/>
            </a:xfrm>
            <a:prstGeom prst="ellipse">
              <a:avLst/>
            </a:prstGeom>
            <a:solidFill>
              <a:srgbClr val="9C45AE"/>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23" name="Oval 22">
              <a:extLst>
                <a:ext uri="{FF2B5EF4-FFF2-40B4-BE49-F238E27FC236}">
                  <a16:creationId xmlns:a16="http://schemas.microsoft.com/office/drawing/2014/main" id="{97FB6A5A-F8F8-B275-2445-0A03C252A496}"/>
                </a:ext>
              </a:extLst>
            </p:cNvPr>
            <p:cNvSpPr/>
            <p:nvPr/>
          </p:nvSpPr>
          <p:spPr>
            <a:xfrm>
              <a:off x="4246110" y="2886066"/>
              <a:ext cx="306907" cy="298085"/>
            </a:xfrm>
            <a:prstGeom prst="ellipse">
              <a:avLst/>
            </a:prstGeom>
            <a:solidFill>
              <a:srgbClr val="9C45AE"/>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grpSp>
      <p:pic>
        <p:nvPicPr>
          <p:cNvPr id="26" name="Picture 25">
            <a:extLst>
              <a:ext uri="{FF2B5EF4-FFF2-40B4-BE49-F238E27FC236}">
                <a16:creationId xmlns:a16="http://schemas.microsoft.com/office/drawing/2014/main" id="{579A86A6-EE2D-E2BB-BA11-74C129028281}"/>
              </a:ext>
            </a:extLst>
          </p:cNvPr>
          <p:cNvPicPr>
            <a:picLocks noChangeAspect="1"/>
          </p:cNvPicPr>
          <p:nvPr/>
        </p:nvPicPr>
        <p:blipFill>
          <a:blip r:embed="rId5"/>
          <a:stretch>
            <a:fillRect/>
          </a:stretch>
        </p:blipFill>
        <p:spPr>
          <a:xfrm>
            <a:off x="1402946" y="1557264"/>
            <a:ext cx="9140591" cy="1257396"/>
          </a:xfrm>
          <a:prstGeom prst="rect">
            <a:avLst/>
          </a:prstGeom>
        </p:spPr>
      </p:pic>
      <p:sp>
        <p:nvSpPr>
          <p:cNvPr id="4" name="Rectangle 3">
            <a:extLst>
              <a:ext uri="{FF2B5EF4-FFF2-40B4-BE49-F238E27FC236}">
                <a16:creationId xmlns:a16="http://schemas.microsoft.com/office/drawing/2014/main" id="{EDA29A32-B5DC-A667-C1AB-5A07D72A25B5}"/>
              </a:ext>
            </a:extLst>
          </p:cNvPr>
          <p:cNvSpPr/>
          <p:nvPr/>
        </p:nvSpPr>
        <p:spPr>
          <a:xfrm>
            <a:off x="4003864" y="2022578"/>
            <a:ext cx="4801021" cy="207322"/>
          </a:xfrm>
          <a:prstGeom prst="rect">
            <a:avLst/>
          </a:prstGeom>
          <a:solidFill>
            <a:srgbClr val="008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b="1" noProof="0" err="1"/>
          </a:p>
        </p:txBody>
      </p:sp>
      <p:sp>
        <p:nvSpPr>
          <p:cNvPr id="5" name="Rectangle 4">
            <a:extLst>
              <a:ext uri="{FF2B5EF4-FFF2-40B4-BE49-F238E27FC236}">
                <a16:creationId xmlns:a16="http://schemas.microsoft.com/office/drawing/2014/main" id="{C6F4C9FD-4A3E-F8CB-FFF4-B7CDDA396B67}"/>
              </a:ext>
            </a:extLst>
          </p:cNvPr>
          <p:cNvSpPr/>
          <p:nvPr/>
        </p:nvSpPr>
        <p:spPr>
          <a:xfrm>
            <a:off x="7981770" y="2229332"/>
            <a:ext cx="2561767" cy="211000"/>
          </a:xfrm>
          <a:prstGeom prst="rect">
            <a:avLst/>
          </a:prstGeom>
          <a:solidFill>
            <a:srgbClr val="008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b="1" noProof="0" err="1"/>
          </a:p>
        </p:txBody>
      </p:sp>
      <p:sp>
        <p:nvSpPr>
          <p:cNvPr id="10" name="Rectangle 9">
            <a:extLst>
              <a:ext uri="{FF2B5EF4-FFF2-40B4-BE49-F238E27FC236}">
                <a16:creationId xmlns:a16="http://schemas.microsoft.com/office/drawing/2014/main" id="{2C010A8E-0AE0-0852-D1BB-BCCB42537406}"/>
              </a:ext>
            </a:extLst>
          </p:cNvPr>
          <p:cNvSpPr/>
          <p:nvPr/>
        </p:nvSpPr>
        <p:spPr>
          <a:xfrm>
            <a:off x="4003864" y="2229332"/>
            <a:ext cx="864495" cy="204418"/>
          </a:xfrm>
          <a:prstGeom prst="rect">
            <a:avLst/>
          </a:prstGeom>
          <a:solidFill>
            <a:srgbClr val="008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b="1" noProof="0" err="1"/>
          </a:p>
        </p:txBody>
      </p:sp>
    </p:spTree>
    <p:extLst>
      <p:ext uri="{BB962C8B-B14F-4D97-AF65-F5344CB8AC3E}">
        <p14:creationId xmlns:p14="http://schemas.microsoft.com/office/powerpoint/2010/main" val="2105753778"/>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809D57D-D4A6-C6FF-E9EC-7120EF01EBFB}"/>
              </a:ext>
            </a:extLst>
          </p:cNvPr>
          <p:cNvSpPr txBox="1"/>
          <p:nvPr/>
        </p:nvSpPr>
        <p:spPr>
          <a:xfrm>
            <a:off x="647700" y="1504800"/>
            <a:ext cx="10893900" cy="835200"/>
          </a:xfrm>
          <a:prstGeom prst="rect">
            <a:avLst/>
          </a:prstGeom>
          <a:solidFill>
            <a:schemeClr val="bg1"/>
          </a:solidFill>
        </p:spPr>
        <p:txBody>
          <a:bodyPr wrap="square">
            <a:noAutofit/>
          </a:bodyPr>
          <a:lstStyle>
            <a:defPPr>
              <a:defRPr lang="en-US"/>
            </a:defPPr>
            <a:lvl1pPr marL="231775" indent="-231775" defTabSz="914377">
              <a:spcBef>
                <a:spcPts val="200"/>
              </a:spcBef>
              <a:spcAft>
                <a:spcPts val="1200"/>
              </a:spcAft>
              <a:buFont typeface="Arial" panose="020B0604020202020204" pitchFamily="34" charset="0"/>
              <a:buChar char="•"/>
              <a:defRPr sz="1600">
                <a:ea typeface="Calibri" panose="020F0502020204030204" pitchFamily="34" charset="0"/>
              </a:defRPr>
            </a:lvl1pPr>
          </a:lstStyle>
          <a:p>
            <a:pPr marL="0" indent="0">
              <a:buNone/>
            </a:pPr>
            <a:endParaRPr lang="en-US"/>
          </a:p>
        </p:txBody>
      </p:sp>
      <p:sp>
        <p:nvSpPr>
          <p:cNvPr id="5" name="Title 4">
            <a:extLst>
              <a:ext uri="{FF2B5EF4-FFF2-40B4-BE49-F238E27FC236}">
                <a16:creationId xmlns:a16="http://schemas.microsoft.com/office/drawing/2014/main" id="{D8CA728A-F799-0385-93D3-7F0027FE3C40}"/>
              </a:ext>
            </a:extLst>
          </p:cNvPr>
          <p:cNvSpPr>
            <a:spLocks noGrp="1"/>
          </p:cNvSpPr>
          <p:nvPr>
            <p:ph type="title"/>
          </p:nvPr>
        </p:nvSpPr>
        <p:spPr/>
        <p:txBody>
          <a:bodyPr/>
          <a:lstStyle/>
          <a:p>
            <a:r>
              <a:rPr lang="en-IN" dirty="0"/>
              <a:t>Industrial vacancy has elevated substantially, especially in costal markets</a:t>
            </a:r>
            <a:endParaRPr lang="en-US" dirty="0"/>
          </a:p>
        </p:txBody>
      </p:sp>
      <p:sp>
        <p:nvSpPr>
          <p:cNvPr id="6" name="Footer Placeholder 5">
            <a:extLst>
              <a:ext uri="{FF2B5EF4-FFF2-40B4-BE49-F238E27FC236}">
                <a16:creationId xmlns:a16="http://schemas.microsoft.com/office/drawing/2014/main" id="{0348D2FC-53E1-CA0E-6038-A3ECB85E25A7}"/>
              </a:ext>
            </a:extLst>
          </p:cNvPr>
          <p:cNvSpPr>
            <a:spLocks noGrp="1"/>
          </p:cNvSpPr>
          <p:nvPr>
            <p:ph type="ftr" sz="quarter" idx="3"/>
          </p:nvPr>
        </p:nvSpPr>
        <p:spPr/>
        <p:txBody>
          <a:bodyPr/>
          <a:lstStyle/>
          <a:p>
            <a:pPr algn="r"/>
            <a:r>
              <a:rPr lang="en-IN"/>
              <a:t>Colliers</a:t>
            </a:r>
          </a:p>
        </p:txBody>
      </p:sp>
      <p:sp>
        <p:nvSpPr>
          <p:cNvPr id="7" name="Slide Number Placeholder 6">
            <a:extLst>
              <a:ext uri="{FF2B5EF4-FFF2-40B4-BE49-F238E27FC236}">
                <a16:creationId xmlns:a16="http://schemas.microsoft.com/office/drawing/2014/main" id="{258C1D1B-6F37-CD48-45E5-A5A35D2B1568}"/>
              </a:ext>
            </a:extLst>
          </p:cNvPr>
          <p:cNvSpPr>
            <a:spLocks noGrp="1"/>
          </p:cNvSpPr>
          <p:nvPr>
            <p:ph type="sldNum" sz="quarter" idx="4"/>
          </p:nvPr>
        </p:nvSpPr>
        <p:spPr/>
        <p:txBody>
          <a:bodyPr/>
          <a:lstStyle/>
          <a:p>
            <a:fld id="{23AA811B-2EBD-4900-905E-5BE206449611}" type="slidenum">
              <a:rPr lang="en-US" smtClean="0"/>
              <a:pPr/>
              <a:t>47</a:t>
            </a:fld>
            <a:endParaRPr lang="en-US"/>
          </a:p>
        </p:txBody>
      </p:sp>
      <p:pic>
        <p:nvPicPr>
          <p:cNvPr id="3" name="Picture 2">
            <a:extLst>
              <a:ext uri="{FF2B5EF4-FFF2-40B4-BE49-F238E27FC236}">
                <a16:creationId xmlns:a16="http://schemas.microsoft.com/office/drawing/2014/main" id="{C3E79A4B-F333-E8CD-D735-0CB6CDB7B792}"/>
              </a:ext>
            </a:extLst>
          </p:cNvPr>
          <p:cNvPicPr>
            <a:picLocks noChangeAspect="1"/>
          </p:cNvPicPr>
          <p:nvPr/>
        </p:nvPicPr>
        <p:blipFill>
          <a:blip r:embed="rId2"/>
          <a:srcRect t="6575"/>
          <a:stretch/>
        </p:blipFill>
        <p:spPr>
          <a:xfrm>
            <a:off x="693266" y="1746000"/>
            <a:ext cx="6101894" cy="4533190"/>
          </a:xfrm>
          <a:prstGeom prst="rect">
            <a:avLst/>
          </a:prstGeom>
        </p:spPr>
      </p:pic>
      <p:pic>
        <p:nvPicPr>
          <p:cNvPr id="13" name="Picture 12">
            <a:extLst>
              <a:ext uri="{FF2B5EF4-FFF2-40B4-BE49-F238E27FC236}">
                <a16:creationId xmlns:a16="http://schemas.microsoft.com/office/drawing/2014/main" id="{AA099EFC-5423-6268-6BBB-30E1CF256374}"/>
              </a:ext>
            </a:extLst>
          </p:cNvPr>
          <p:cNvPicPr>
            <a:picLocks noChangeAspect="1"/>
          </p:cNvPicPr>
          <p:nvPr/>
        </p:nvPicPr>
        <p:blipFill>
          <a:blip r:embed="rId3"/>
          <a:srcRect r="50292"/>
          <a:stretch/>
        </p:blipFill>
        <p:spPr>
          <a:xfrm>
            <a:off x="7708320" y="3877690"/>
            <a:ext cx="3172667" cy="2133898"/>
          </a:xfrm>
          <a:prstGeom prst="rect">
            <a:avLst/>
          </a:prstGeom>
        </p:spPr>
      </p:pic>
      <p:pic>
        <p:nvPicPr>
          <p:cNvPr id="15" name="Picture 14">
            <a:extLst>
              <a:ext uri="{FF2B5EF4-FFF2-40B4-BE49-F238E27FC236}">
                <a16:creationId xmlns:a16="http://schemas.microsoft.com/office/drawing/2014/main" id="{7821BBF9-8D1B-0FEB-EFCC-CA9644560F6C}"/>
              </a:ext>
            </a:extLst>
          </p:cNvPr>
          <p:cNvPicPr>
            <a:picLocks noChangeAspect="1"/>
          </p:cNvPicPr>
          <p:nvPr/>
        </p:nvPicPr>
        <p:blipFill>
          <a:blip r:embed="rId3"/>
          <a:srcRect l="49556"/>
          <a:stretch/>
        </p:blipFill>
        <p:spPr>
          <a:xfrm>
            <a:off x="7626485" y="1666239"/>
            <a:ext cx="3219702" cy="2133898"/>
          </a:xfrm>
          <a:prstGeom prst="rect">
            <a:avLst/>
          </a:prstGeom>
        </p:spPr>
      </p:pic>
    </p:spTree>
    <p:extLst>
      <p:ext uri="{BB962C8B-B14F-4D97-AF65-F5344CB8AC3E}">
        <p14:creationId xmlns:p14="http://schemas.microsoft.com/office/powerpoint/2010/main" val="732870801"/>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6">
            <a:extLst>
              <a:ext uri="{FF2B5EF4-FFF2-40B4-BE49-F238E27FC236}">
                <a16:creationId xmlns:a16="http://schemas.microsoft.com/office/drawing/2014/main" id="{00496090-AF15-16FE-77F5-8C76E0FD22DE}"/>
              </a:ext>
            </a:extLst>
          </p:cNvPr>
          <p:cNvSpPr>
            <a:spLocks noGrp="1"/>
          </p:cNvSpPr>
          <p:nvPr>
            <p:ph type="title"/>
          </p:nvPr>
        </p:nvSpPr>
        <p:spPr/>
        <p:txBody>
          <a:bodyPr/>
          <a:lstStyle/>
          <a:p>
            <a:pPr marL="0" indent="0">
              <a:buNone/>
            </a:pPr>
            <a:r>
              <a:rPr lang="en-US" sz="3000" dirty="0"/>
              <a:t>Monitoring Change in Demand Signals to Deliver a Sustainable Competitive Advantage and Transform Delta into </a:t>
            </a:r>
            <a:r>
              <a:rPr lang="en-US" sz="3000" b="1" u="sng" dirty="0">
                <a:solidFill>
                  <a:srgbClr val="C00000"/>
                </a:solidFill>
              </a:rPr>
              <a:t>Alpha</a:t>
            </a:r>
            <a:br>
              <a:rPr lang="en-US" sz="3000" dirty="0"/>
            </a:br>
            <a:br>
              <a:rPr lang="en-US" sz="3000" dirty="0"/>
            </a:br>
            <a:br>
              <a:rPr lang="en-US" sz="3200" dirty="0"/>
            </a:br>
            <a:br>
              <a:rPr lang="en-US" sz="3200" dirty="0"/>
            </a:br>
            <a:endParaRPr lang="en-US" sz="3200" dirty="0"/>
          </a:p>
        </p:txBody>
      </p:sp>
      <p:grpSp>
        <p:nvGrpSpPr>
          <p:cNvPr id="25" name="Group 24">
            <a:extLst>
              <a:ext uri="{FF2B5EF4-FFF2-40B4-BE49-F238E27FC236}">
                <a16:creationId xmlns:a16="http://schemas.microsoft.com/office/drawing/2014/main" id="{FFDEC18F-BB5A-5BC6-22AE-E60205EF75E2}"/>
              </a:ext>
            </a:extLst>
          </p:cNvPr>
          <p:cNvGrpSpPr/>
          <p:nvPr/>
        </p:nvGrpSpPr>
        <p:grpSpPr>
          <a:xfrm>
            <a:off x="950080" y="2055642"/>
            <a:ext cx="4755845" cy="4084647"/>
            <a:chOff x="3460545" y="2337621"/>
            <a:chExt cx="4755845" cy="4084647"/>
          </a:xfrm>
        </p:grpSpPr>
        <p:sp>
          <p:nvSpPr>
            <p:cNvPr id="18" name="Freeform: Shape 17">
              <a:extLst>
                <a:ext uri="{FF2B5EF4-FFF2-40B4-BE49-F238E27FC236}">
                  <a16:creationId xmlns:a16="http://schemas.microsoft.com/office/drawing/2014/main" id="{2B567B31-1718-356E-3B80-542C3886F16B}"/>
                </a:ext>
              </a:extLst>
            </p:cNvPr>
            <p:cNvSpPr/>
            <p:nvPr/>
          </p:nvSpPr>
          <p:spPr>
            <a:xfrm>
              <a:off x="5837370" y="3843057"/>
              <a:ext cx="1201757" cy="1023665"/>
            </a:xfrm>
            <a:custGeom>
              <a:avLst/>
              <a:gdLst>
                <a:gd name="connsiteX0" fmla="*/ 1051949 w 1201757"/>
                <a:gd name="connsiteY0" fmla="*/ 0 h 1023665"/>
                <a:gd name="connsiteX1" fmla="*/ 1187634 w 1201757"/>
                <a:gd name="connsiteY1" fmla="*/ 6651 h 1023665"/>
                <a:gd name="connsiteX2" fmla="*/ 1201757 w 1201757"/>
                <a:gd name="connsiteY2" fmla="*/ 8743 h 1023665"/>
                <a:gd name="connsiteX3" fmla="*/ 1196472 w 1201757"/>
                <a:gd name="connsiteY3" fmla="*/ 42357 h 1023665"/>
                <a:gd name="connsiteX4" fmla="*/ 290992 w 1201757"/>
                <a:gd name="connsiteY4" fmla="*/ 1013010 h 1023665"/>
                <a:gd name="connsiteX5" fmla="*/ 248303 w 1201757"/>
                <a:gd name="connsiteY5" fmla="*/ 1023665 h 1023665"/>
                <a:gd name="connsiteX6" fmla="*/ 217655 w 1201757"/>
                <a:gd name="connsiteY6" fmla="*/ 907966 h 1023665"/>
                <a:gd name="connsiteX7" fmla="*/ 50674 w 1201757"/>
                <a:gd name="connsiteY7" fmla="*/ 570797 h 1023665"/>
                <a:gd name="connsiteX8" fmla="*/ 0 w 1201757"/>
                <a:gd name="connsiteY8" fmla="*/ 505017 h 1023665"/>
                <a:gd name="connsiteX9" fmla="*/ 27917 w 1201757"/>
                <a:gd name="connsiteY9" fmla="*/ 468778 h 1023665"/>
                <a:gd name="connsiteX10" fmla="*/ 1051949 w 1201757"/>
                <a:gd name="connsiteY10" fmla="*/ 0 h 102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1757" h="1023665">
                  <a:moveTo>
                    <a:pt x="1051949" y="0"/>
                  </a:moveTo>
                  <a:cubicBezTo>
                    <a:pt x="1097757" y="0"/>
                    <a:pt x="1143022" y="2253"/>
                    <a:pt x="1187634" y="6651"/>
                  </a:cubicBezTo>
                  <a:lnTo>
                    <a:pt x="1201757" y="8743"/>
                  </a:lnTo>
                  <a:lnTo>
                    <a:pt x="1196472" y="42357"/>
                  </a:lnTo>
                  <a:cubicBezTo>
                    <a:pt x="1099244" y="503573"/>
                    <a:pt x="748092" y="875004"/>
                    <a:pt x="290992" y="1013010"/>
                  </a:cubicBezTo>
                  <a:lnTo>
                    <a:pt x="248303" y="1023665"/>
                  </a:lnTo>
                  <a:lnTo>
                    <a:pt x="217655" y="907966"/>
                  </a:lnTo>
                  <a:cubicBezTo>
                    <a:pt x="178880" y="786956"/>
                    <a:pt x="122220" y="673595"/>
                    <a:pt x="50674" y="570797"/>
                  </a:cubicBezTo>
                  <a:lnTo>
                    <a:pt x="0" y="505017"/>
                  </a:lnTo>
                  <a:lnTo>
                    <a:pt x="27917" y="468778"/>
                  </a:lnTo>
                  <a:cubicBezTo>
                    <a:pt x="271321" y="182484"/>
                    <a:pt x="639681" y="0"/>
                    <a:pt x="1051949" y="0"/>
                  </a:cubicBezTo>
                  <a:close/>
                </a:path>
              </a:pathLst>
            </a:custGeom>
            <a:solidFill>
              <a:srgbClr val="D3D9E9"/>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Open Sans"/>
                <a:ea typeface="+mn-ea"/>
                <a:cs typeface="+mn-cs"/>
              </a:endParaRPr>
            </a:p>
          </p:txBody>
        </p:sp>
        <p:sp>
          <p:nvSpPr>
            <p:cNvPr id="17" name="Freeform: Shape 16">
              <a:extLst>
                <a:ext uri="{FF2B5EF4-FFF2-40B4-BE49-F238E27FC236}">
                  <a16:creationId xmlns:a16="http://schemas.microsoft.com/office/drawing/2014/main" id="{4259F28D-8E86-D9B2-EB75-2F73512C0AF9}"/>
                </a:ext>
              </a:extLst>
            </p:cNvPr>
            <p:cNvSpPr/>
            <p:nvPr/>
          </p:nvSpPr>
          <p:spPr>
            <a:xfrm>
              <a:off x="4435675" y="3845908"/>
              <a:ext cx="1401695" cy="1059330"/>
            </a:xfrm>
            <a:custGeom>
              <a:avLst/>
              <a:gdLst>
                <a:gd name="connsiteX0" fmla="*/ 351941 w 1401695"/>
                <a:gd name="connsiteY0" fmla="*/ 0 h 1059330"/>
                <a:gd name="connsiteX1" fmla="*/ 1375973 w 1401695"/>
                <a:gd name="connsiteY1" fmla="*/ 468778 h 1059330"/>
                <a:gd name="connsiteX2" fmla="*/ 1401695 w 1401695"/>
                <a:gd name="connsiteY2" fmla="*/ 502166 h 1059330"/>
                <a:gd name="connsiteX3" fmla="*/ 1353216 w 1401695"/>
                <a:gd name="connsiteY3" fmla="*/ 565095 h 1059330"/>
                <a:gd name="connsiteX4" fmla="*/ 1153534 w 1401695"/>
                <a:gd name="connsiteY4" fmla="*/ 1025716 h 1059330"/>
                <a:gd name="connsiteX5" fmla="*/ 1148250 w 1401695"/>
                <a:gd name="connsiteY5" fmla="*/ 1059330 h 1059330"/>
                <a:gd name="connsiteX6" fmla="*/ 1030606 w 1401695"/>
                <a:gd name="connsiteY6" fmla="*/ 1041902 h 1059330"/>
                <a:gd name="connsiteX7" fmla="*/ 30648 w 1401695"/>
                <a:gd name="connsiteY7" fmla="*/ 162958 h 1059330"/>
                <a:gd name="connsiteX8" fmla="*/ 0 w 1401695"/>
                <a:gd name="connsiteY8" fmla="*/ 47259 h 1059330"/>
                <a:gd name="connsiteX9" fmla="*/ 84490 w 1401695"/>
                <a:gd name="connsiteY9" fmla="*/ 26171 h 1059330"/>
                <a:gd name="connsiteX10" fmla="*/ 351941 w 1401695"/>
                <a:gd name="connsiteY10" fmla="*/ 0 h 1059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1695" h="1059330">
                  <a:moveTo>
                    <a:pt x="351941" y="0"/>
                  </a:moveTo>
                  <a:cubicBezTo>
                    <a:pt x="764209" y="0"/>
                    <a:pt x="1132569" y="182484"/>
                    <a:pt x="1375973" y="468778"/>
                  </a:cubicBezTo>
                  <a:lnTo>
                    <a:pt x="1401695" y="502166"/>
                  </a:lnTo>
                  <a:lnTo>
                    <a:pt x="1353216" y="565095"/>
                  </a:lnTo>
                  <a:cubicBezTo>
                    <a:pt x="1257822" y="702159"/>
                    <a:pt x="1188890" y="858001"/>
                    <a:pt x="1153534" y="1025716"/>
                  </a:cubicBezTo>
                  <a:lnTo>
                    <a:pt x="1148250" y="1059330"/>
                  </a:lnTo>
                  <a:lnTo>
                    <a:pt x="1030606" y="1041902"/>
                  </a:lnTo>
                  <a:cubicBezTo>
                    <a:pt x="555466" y="947523"/>
                    <a:pt x="172821" y="606662"/>
                    <a:pt x="30648" y="162958"/>
                  </a:cubicBezTo>
                  <a:lnTo>
                    <a:pt x="0" y="47259"/>
                  </a:lnTo>
                  <a:lnTo>
                    <a:pt x="84490" y="26171"/>
                  </a:lnTo>
                  <a:cubicBezTo>
                    <a:pt x="170879" y="9012"/>
                    <a:pt x="260326" y="0"/>
                    <a:pt x="351941" y="0"/>
                  </a:cubicBezTo>
                  <a:close/>
                </a:path>
              </a:pathLst>
            </a:custGeom>
            <a:solidFill>
              <a:srgbClr val="D3D9E9"/>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Open Sans"/>
                <a:ea typeface="+mn-ea"/>
                <a:cs typeface="+mn-cs"/>
              </a:endParaRPr>
            </a:p>
          </p:txBody>
        </p:sp>
        <p:sp>
          <p:nvSpPr>
            <p:cNvPr id="15" name="Freeform: Shape 14">
              <a:extLst>
                <a:ext uri="{FF2B5EF4-FFF2-40B4-BE49-F238E27FC236}">
                  <a16:creationId xmlns:a16="http://schemas.microsoft.com/office/drawing/2014/main" id="{F1D8E78E-F2D1-B711-BA77-993F6FA1DA46}"/>
                </a:ext>
              </a:extLst>
            </p:cNvPr>
            <p:cNvSpPr/>
            <p:nvPr/>
          </p:nvSpPr>
          <p:spPr>
            <a:xfrm>
              <a:off x="5562248" y="4866722"/>
              <a:ext cx="552439" cy="1050529"/>
            </a:xfrm>
            <a:custGeom>
              <a:avLst/>
              <a:gdLst>
                <a:gd name="connsiteX0" fmla="*/ 523425 w 552439"/>
                <a:gd name="connsiteY0" fmla="*/ 0 h 1050529"/>
                <a:gd name="connsiteX1" fmla="*/ 525478 w 552439"/>
                <a:gd name="connsiteY1" fmla="*/ 7753 h 1050529"/>
                <a:gd name="connsiteX2" fmla="*/ 552439 w 552439"/>
                <a:gd name="connsiteY2" fmla="*/ 267366 h 1050529"/>
                <a:gd name="connsiteX3" fmla="*/ 325796 w 552439"/>
                <a:gd name="connsiteY3" fmla="*/ 987600 h 1050529"/>
                <a:gd name="connsiteX4" fmla="*/ 277318 w 552439"/>
                <a:gd name="connsiteY4" fmla="*/ 1050529 h 1050529"/>
                <a:gd name="connsiteX5" fmla="*/ 226643 w 552439"/>
                <a:gd name="connsiteY5" fmla="*/ 984749 h 1050529"/>
                <a:gd name="connsiteX6" fmla="*/ 0 w 552439"/>
                <a:gd name="connsiteY6" fmla="*/ 264515 h 1050529"/>
                <a:gd name="connsiteX7" fmla="*/ 6852 w 552439"/>
                <a:gd name="connsiteY7" fmla="*/ 132806 h 1050529"/>
                <a:gd name="connsiteX8" fmla="*/ 21677 w 552439"/>
                <a:gd name="connsiteY8" fmla="*/ 38516 h 1050529"/>
                <a:gd name="connsiteX9" fmla="*/ 35799 w 552439"/>
                <a:gd name="connsiteY9" fmla="*/ 40608 h 1050529"/>
                <a:gd name="connsiteX10" fmla="*/ 171484 w 552439"/>
                <a:gd name="connsiteY10" fmla="*/ 47259 h 1050529"/>
                <a:gd name="connsiteX11" fmla="*/ 438935 w 552439"/>
                <a:gd name="connsiteY11" fmla="*/ 21088 h 1050529"/>
                <a:gd name="connsiteX12" fmla="*/ 523425 w 552439"/>
                <a:gd name="connsiteY12" fmla="*/ 0 h 105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439" h="1050529">
                  <a:moveTo>
                    <a:pt x="523425" y="0"/>
                  </a:moveTo>
                  <a:lnTo>
                    <a:pt x="525478" y="7753"/>
                  </a:lnTo>
                  <a:cubicBezTo>
                    <a:pt x="543156" y="91610"/>
                    <a:pt x="552439" y="178436"/>
                    <a:pt x="552439" y="267366"/>
                  </a:cubicBezTo>
                  <a:cubicBezTo>
                    <a:pt x="552439" y="534157"/>
                    <a:pt x="468887" y="782005"/>
                    <a:pt x="325796" y="987600"/>
                  </a:cubicBezTo>
                  <a:lnTo>
                    <a:pt x="277318" y="1050529"/>
                  </a:lnTo>
                  <a:lnTo>
                    <a:pt x="226643" y="984749"/>
                  </a:lnTo>
                  <a:cubicBezTo>
                    <a:pt x="83553" y="779154"/>
                    <a:pt x="0" y="531306"/>
                    <a:pt x="0" y="264515"/>
                  </a:cubicBezTo>
                  <a:cubicBezTo>
                    <a:pt x="0" y="220050"/>
                    <a:pt x="2321" y="176111"/>
                    <a:pt x="6852" y="132806"/>
                  </a:cubicBezTo>
                  <a:lnTo>
                    <a:pt x="21677" y="38516"/>
                  </a:lnTo>
                  <a:lnTo>
                    <a:pt x="35799" y="40608"/>
                  </a:lnTo>
                  <a:cubicBezTo>
                    <a:pt x="80411" y="45006"/>
                    <a:pt x="125677" y="47259"/>
                    <a:pt x="171484" y="47259"/>
                  </a:cubicBezTo>
                  <a:cubicBezTo>
                    <a:pt x="263099" y="47259"/>
                    <a:pt x="352546" y="38248"/>
                    <a:pt x="438935" y="21088"/>
                  </a:cubicBezTo>
                  <a:lnTo>
                    <a:pt x="523425" y="0"/>
                  </a:lnTo>
                  <a:close/>
                </a:path>
              </a:pathLst>
            </a:custGeom>
            <a:solidFill>
              <a:srgbClr val="D3D9E9"/>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Open Sans"/>
                <a:ea typeface="+mn-ea"/>
                <a:cs typeface="+mn-cs"/>
              </a:endParaRPr>
            </a:p>
          </p:txBody>
        </p:sp>
        <p:sp>
          <p:nvSpPr>
            <p:cNvPr id="8" name="Freeform: Shape 7">
              <a:extLst>
                <a:ext uri="{FF2B5EF4-FFF2-40B4-BE49-F238E27FC236}">
                  <a16:creationId xmlns:a16="http://schemas.microsoft.com/office/drawing/2014/main" id="{24233805-5EDB-FA76-3D77-F8939186EB16}"/>
                </a:ext>
              </a:extLst>
            </p:cNvPr>
            <p:cNvSpPr/>
            <p:nvPr/>
          </p:nvSpPr>
          <p:spPr>
            <a:xfrm>
              <a:off x="4406660" y="2337621"/>
              <a:ext cx="2654142" cy="2010453"/>
            </a:xfrm>
            <a:custGeom>
              <a:avLst/>
              <a:gdLst>
                <a:gd name="connsiteX0" fmla="*/ 1327071 w 2654142"/>
                <a:gd name="connsiteY0" fmla="*/ 0 h 2010453"/>
                <a:gd name="connsiteX1" fmla="*/ 2654142 w 2654142"/>
                <a:gd name="connsiteY1" fmla="*/ 1288180 h 2010453"/>
                <a:gd name="connsiteX2" fmla="*/ 2647290 w 2654142"/>
                <a:gd name="connsiteY2" fmla="*/ 1419889 h 2010453"/>
                <a:gd name="connsiteX3" fmla="*/ 2632466 w 2654142"/>
                <a:gd name="connsiteY3" fmla="*/ 1514179 h 2010453"/>
                <a:gd name="connsiteX4" fmla="*/ 2618343 w 2654142"/>
                <a:gd name="connsiteY4" fmla="*/ 1512087 h 2010453"/>
                <a:gd name="connsiteX5" fmla="*/ 2482658 w 2654142"/>
                <a:gd name="connsiteY5" fmla="*/ 1505436 h 2010453"/>
                <a:gd name="connsiteX6" fmla="*/ 1458626 w 2654142"/>
                <a:gd name="connsiteY6" fmla="*/ 1974214 h 2010453"/>
                <a:gd name="connsiteX7" fmla="*/ 1430709 w 2654142"/>
                <a:gd name="connsiteY7" fmla="*/ 2010453 h 2010453"/>
                <a:gd name="connsiteX8" fmla="*/ 1404987 w 2654142"/>
                <a:gd name="connsiteY8" fmla="*/ 1977065 h 2010453"/>
                <a:gd name="connsiteX9" fmla="*/ 380955 w 2654142"/>
                <a:gd name="connsiteY9" fmla="*/ 1508287 h 2010453"/>
                <a:gd name="connsiteX10" fmla="*/ 113504 w 2654142"/>
                <a:gd name="connsiteY10" fmla="*/ 1534458 h 2010453"/>
                <a:gd name="connsiteX11" fmla="*/ 29014 w 2654142"/>
                <a:gd name="connsiteY11" fmla="*/ 1555546 h 2010453"/>
                <a:gd name="connsiteX12" fmla="*/ 26961 w 2654142"/>
                <a:gd name="connsiteY12" fmla="*/ 1547793 h 2010453"/>
                <a:gd name="connsiteX13" fmla="*/ 0 w 2654142"/>
                <a:gd name="connsiteY13" fmla="*/ 1288180 h 2010453"/>
                <a:gd name="connsiteX14" fmla="*/ 1327071 w 2654142"/>
                <a:gd name="connsiteY14" fmla="*/ 0 h 201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54142" h="2010453">
                  <a:moveTo>
                    <a:pt x="1327071" y="0"/>
                  </a:moveTo>
                  <a:cubicBezTo>
                    <a:pt x="2059992" y="0"/>
                    <a:pt x="2654142" y="576738"/>
                    <a:pt x="2654142" y="1288180"/>
                  </a:cubicBezTo>
                  <a:cubicBezTo>
                    <a:pt x="2654142" y="1332645"/>
                    <a:pt x="2651821" y="1376584"/>
                    <a:pt x="2647290" y="1419889"/>
                  </a:cubicBezTo>
                  <a:lnTo>
                    <a:pt x="2632466" y="1514179"/>
                  </a:lnTo>
                  <a:lnTo>
                    <a:pt x="2618343" y="1512087"/>
                  </a:lnTo>
                  <a:cubicBezTo>
                    <a:pt x="2573731" y="1507689"/>
                    <a:pt x="2528466" y="1505436"/>
                    <a:pt x="2482658" y="1505436"/>
                  </a:cubicBezTo>
                  <a:cubicBezTo>
                    <a:pt x="2070390" y="1505436"/>
                    <a:pt x="1702030" y="1687920"/>
                    <a:pt x="1458626" y="1974214"/>
                  </a:cubicBezTo>
                  <a:lnTo>
                    <a:pt x="1430709" y="2010453"/>
                  </a:lnTo>
                  <a:lnTo>
                    <a:pt x="1404987" y="1977065"/>
                  </a:lnTo>
                  <a:cubicBezTo>
                    <a:pt x="1161583" y="1690771"/>
                    <a:pt x="793223" y="1508287"/>
                    <a:pt x="380955" y="1508287"/>
                  </a:cubicBezTo>
                  <a:cubicBezTo>
                    <a:pt x="289340" y="1508287"/>
                    <a:pt x="199893" y="1517299"/>
                    <a:pt x="113504" y="1534458"/>
                  </a:cubicBezTo>
                  <a:lnTo>
                    <a:pt x="29014" y="1555546"/>
                  </a:lnTo>
                  <a:lnTo>
                    <a:pt x="26961" y="1547793"/>
                  </a:lnTo>
                  <a:cubicBezTo>
                    <a:pt x="9283" y="1463936"/>
                    <a:pt x="0" y="1377110"/>
                    <a:pt x="0" y="1288180"/>
                  </a:cubicBezTo>
                  <a:cubicBezTo>
                    <a:pt x="0" y="576738"/>
                    <a:pt x="594150" y="0"/>
                    <a:pt x="1327071" y="0"/>
                  </a:cubicBezTo>
                  <a:close/>
                </a:path>
              </a:pathLst>
            </a:custGeom>
            <a:solidFill>
              <a:srgbClr val="D3D9E9"/>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Open Sans"/>
                <a:ea typeface="+mn-ea"/>
                <a:cs typeface="+mn-cs"/>
              </a:endParaRPr>
            </a:p>
          </p:txBody>
        </p:sp>
        <p:sp>
          <p:nvSpPr>
            <p:cNvPr id="6" name="Freeform: Shape 5">
              <a:extLst>
                <a:ext uri="{FF2B5EF4-FFF2-40B4-BE49-F238E27FC236}">
                  <a16:creationId xmlns:a16="http://schemas.microsoft.com/office/drawing/2014/main" id="{5234DE9D-29EA-8641-4200-663692FA4227}"/>
                </a:ext>
              </a:extLst>
            </p:cNvPr>
            <p:cNvSpPr/>
            <p:nvPr/>
          </p:nvSpPr>
          <p:spPr>
            <a:xfrm>
              <a:off x="5839566" y="3851800"/>
              <a:ext cx="2376824" cy="2567617"/>
            </a:xfrm>
            <a:custGeom>
              <a:avLst/>
              <a:gdLst>
                <a:gd name="connsiteX0" fmla="*/ 1199561 w 2376824"/>
                <a:gd name="connsiteY0" fmla="*/ 0 h 2567617"/>
                <a:gd name="connsiteX1" fmla="*/ 1317204 w 2376824"/>
                <a:gd name="connsiteY1" fmla="*/ 17428 h 2567617"/>
                <a:gd name="connsiteX2" fmla="*/ 2376824 w 2376824"/>
                <a:gd name="connsiteY2" fmla="*/ 1279437 h 2567617"/>
                <a:gd name="connsiteX3" fmla="*/ 1049753 w 2376824"/>
                <a:gd name="connsiteY3" fmla="*/ 2567617 h 2567617"/>
                <a:gd name="connsiteX4" fmla="*/ 25721 w 2376824"/>
                <a:gd name="connsiteY4" fmla="*/ 2098839 h 2567617"/>
                <a:gd name="connsiteX5" fmla="*/ 0 w 2376824"/>
                <a:gd name="connsiteY5" fmla="*/ 2065451 h 2567617"/>
                <a:gd name="connsiteX6" fmla="*/ 48478 w 2376824"/>
                <a:gd name="connsiteY6" fmla="*/ 2002522 h 2567617"/>
                <a:gd name="connsiteX7" fmla="*/ 275121 w 2376824"/>
                <a:gd name="connsiteY7" fmla="*/ 1282288 h 2567617"/>
                <a:gd name="connsiteX8" fmla="*/ 248160 w 2376824"/>
                <a:gd name="connsiteY8" fmla="*/ 1022675 h 2567617"/>
                <a:gd name="connsiteX9" fmla="*/ 246107 w 2376824"/>
                <a:gd name="connsiteY9" fmla="*/ 1014922 h 2567617"/>
                <a:gd name="connsiteX10" fmla="*/ 288796 w 2376824"/>
                <a:gd name="connsiteY10" fmla="*/ 1004267 h 2567617"/>
                <a:gd name="connsiteX11" fmla="*/ 1194276 w 2376824"/>
                <a:gd name="connsiteY11" fmla="*/ 33614 h 2567617"/>
                <a:gd name="connsiteX12" fmla="*/ 1199561 w 2376824"/>
                <a:gd name="connsiteY12" fmla="*/ 0 h 256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6824" h="2567617">
                  <a:moveTo>
                    <a:pt x="1199561" y="0"/>
                  </a:moveTo>
                  <a:lnTo>
                    <a:pt x="1317204" y="17428"/>
                  </a:lnTo>
                  <a:cubicBezTo>
                    <a:pt x="1921928" y="137546"/>
                    <a:pt x="2376824" y="656925"/>
                    <a:pt x="2376824" y="1279437"/>
                  </a:cubicBezTo>
                  <a:cubicBezTo>
                    <a:pt x="2376824" y="1990879"/>
                    <a:pt x="1782674" y="2567617"/>
                    <a:pt x="1049753" y="2567617"/>
                  </a:cubicBezTo>
                  <a:cubicBezTo>
                    <a:pt x="637485" y="2567617"/>
                    <a:pt x="269125" y="2385134"/>
                    <a:pt x="25721" y="2098839"/>
                  </a:cubicBezTo>
                  <a:lnTo>
                    <a:pt x="0" y="2065451"/>
                  </a:lnTo>
                  <a:lnTo>
                    <a:pt x="48478" y="2002522"/>
                  </a:lnTo>
                  <a:cubicBezTo>
                    <a:pt x="191569" y="1796927"/>
                    <a:pt x="275121" y="1549079"/>
                    <a:pt x="275121" y="1282288"/>
                  </a:cubicBezTo>
                  <a:cubicBezTo>
                    <a:pt x="275121" y="1193358"/>
                    <a:pt x="265838" y="1106532"/>
                    <a:pt x="248160" y="1022675"/>
                  </a:cubicBezTo>
                  <a:lnTo>
                    <a:pt x="246107" y="1014922"/>
                  </a:lnTo>
                  <a:lnTo>
                    <a:pt x="288796" y="1004267"/>
                  </a:lnTo>
                  <a:cubicBezTo>
                    <a:pt x="745896" y="866261"/>
                    <a:pt x="1097048" y="494830"/>
                    <a:pt x="1194276" y="33614"/>
                  </a:cubicBezTo>
                  <a:lnTo>
                    <a:pt x="1199561" y="0"/>
                  </a:lnTo>
                  <a:close/>
                </a:path>
              </a:pathLst>
            </a:custGeom>
            <a:solidFill>
              <a:srgbClr val="D3D9E9"/>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Freeform: Shape 4">
              <a:extLst>
                <a:ext uri="{FF2B5EF4-FFF2-40B4-BE49-F238E27FC236}">
                  <a16:creationId xmlns:a16="http://schemas.microsoft.com/office/drawing/2014/main" id="{77515B47-4976-9333-F22C-A891FD3BF003}"/>
                </a:ext>
              </a:extLst>
            </p:cNvPr>
            <p:cNvSpPr/>
            <p:nvPr/>
          </p:nvSpPr>
          <p:spPr>
            <a:xfrm>
              <a:off x="3460545" y="3893167"/>
              <a:ext cx="2379021" cy="2529101"/>
            </a:xfrm>
            <a:custGeom>
              <a:avLst/>
              <a:gdLst>
                <a:gd name="connsiteX0" fmla="*/ 975130 w 2379021"/>
                <a:gd name="connsiteY0" fmla="*/ 0 h 2529101"/>
                <a:gd name="connsiteX1" fmla="*/ 1005778 w 2379021"/>
                <a:gd name="connsiteY1" fmla="*/ 115699 h 2529101"/>
                <a:gd name="connsiteX2" fmla="*/ 2005736 w 2379021"/>
                <a:gd name="connsiteY2" fmla="*/ 994643 h 2529101"/>
                <a:gd name="connsiteX3" fmla="*/ 2123380 w 2379021"/>
                <a:gd name="connsiteY3" fmla="*/ 1012071 h 2529101"/>
                <a:gd name="connsiteX4" fmla="*/ 2108555 w 2379021"/>
                <a:gd name="connsiteY4" fmla="*/ 1106361 h 2529101"/>
                <a:gd name="connsiteX5" fmla="*/ 2101703 w 2379021"/>
                <a:gd name="connsiteY5" fmla="*/ 1238070 h 2529101"/>
                <a:gd name="connsiteX6" fmla="*/ 2328346 w 2379021"/>
                <a:gd name="connsiteY6" fmla="*/ 1958304 h 2529101"/>
                <a:gd name="connsiteX7" fmla="*/ 2379021 w 2379021"/>
                <a:gd name="connsiteY7" fmla="*/ 2024084 h 2529101"/>
                <a:gd name="connsiteX8" fmla="*/ 2351103 w 2379021"/>
                <a:gd name="connsiteY8" fmla="*/ 2060323 h 2529101"/>
                <a:gd name="connsiteX9" fmla="*/ 1327071 w 2379021"/>
                <a:gd name="connsiteY9" fmla="*/ 2529101 h 2529101"/>
                <a:gd name="connsiteX10" fmla="*/ 0 w 2379021"/>
                <a:gd name="connsiteY10" fmla="*/ 1240921 h 2529101"/>
                <a:gd name="connsiteX11" fmla="*/ 932441 w 2379021"/>
                <a:gd name="connsiteY11" fmla="*/ 10655 h 2529101"/>
                <a:gd name="connsiteX12" fmla="*/ 975130 w 2379021"/>
                <a:gd name="connsiteY12" fmla="*/ 0 h 252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9021" h="2529101">
                  <a:moveTo>
                    <a:pt x="975130" y="0"/>
                  </a:moveTo>
                  <a:lnTo>
                    <a:pt x="1005778" y="115699"/>
                  </a:lnTo>
                  <a:cubicBezTo>
                    <a:pt x="1147951" y="559403"/>
                    <a:pt x="1530596" y="900264"/>
                    <a:pt x="2005736" y="994643"/>
                  </a:cubicBezTo>
                  <a:lnTo>
                    <a:pt x="2123380" y="1012071"/>
                  </a:lnTo>
                  <a:lnTo>
                    <a:pt x="2108555" y="1106361"/>
                  </a:lnTo>
                  <a:cubicBezTo>
                    <a:pt x="2104024" y="1149666"/>
                    <a:pt x="2101703" y="1193605"/>
                    <a:pt x="2101703" y="1238070"/>
                  </a:cubicBezTo>
                  <a:cubicBezTo>
                    <a:pt x="2101703" y="1504861"/>
                    <a:pt x="2185256" y="1752709"/>
                    <a:pt x="2328346" y="1958304"/>
                  </a:cubicBezTo>
                  <a:lnTo>
                    <a:pt x="2379021" y="2024084"/>
                  </a:lnTo>
                  <a:lnTo>
                    <a:pt x="2351103" y="2060323"/>
                  </a:lnTo>
                  <a:cubicBezTo>
                    <a:pt x="2107699" y="2346618"/>
                    <a:pt x="1739339" y="2529101"/>
                    <a:pt x="1327071" y="2529101"/>
                  </a:cubicBezTo>
                  <a:cubicBezTo>
                    <a:pt x="594150" y="2529101"/>
                    <a:pt x="0" y="1952363"/>
                    <a:pt x="0" y="1240921"/>
                  </a:cubicBezTo>
                  <a:cubicBezTo>
                    <a:pt x="0" y="662875"/>
                    <a:pt x="392232" y="173754"/>
                    <a:pt x="932441" y="10655"/>
                  </a:cubicBezTo>
                  <a:lnTo>
                    <a:pt x="975130" y="0"/>
                  </a:lnTo>
                  <a:close/>
                </a:path>
              </a:pathLst>
            </a:custGeom>
            <a:solidFill>
              <a:srgbClr val="D3D9E9"/>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Open Sans"/>
                <a:ea typeface="+mn-ea"/>
                <a:cs typeface="+mn-cs"/>
              </a:endParaRPr>
            </a:p>
          </p:txBody>
        </p:sp>
        <p:sp>
          <p:nvSpPr>
            <p:cNvPr id="4" name="Freeform: Shape 3">
              <a:extLst>
                <a:ext uri="{FF2B5EF4-FFF2-40B4-BE49-F238E27FC236}">
                  <a16:creationId xmlns:a16="http://schemas.microsoft.com/office/drawing/2014/main" id="{BA3D644E-2556-3AD9-E53C-F1EA17A0E70A}"/>
                </a:ext>
              </a:extLst>
            </p:cNvPr>
            <p:cNvSpPr/>
            <p:nvPr/>
          </p:nvSpPr>
          <p:spPr>
            <a:xfrm>
              <a:off x="5583925" y="4348074"/>
              <a:ext cx="501748" cy="565907"/>
            </a:xfrm>
            <a:custGeom>
              <a:avLst/>
              <a:gdLst>
                <a:gd name="connsiteX0" fmla="*/ 253445 w 501748"/>
                <a:gd name="connsiteY0" fmla="*/ 0 h 565907"/>
                <a:gd name="connsiteX1" fmla="*/ 304119 w 501748"/>
                <a:gd name="connsiteY1" fmla="*/ 65780 h 565907"/>
                <a:gd name="connsiteX2" fmla="*/ 471100 w 501748"/>
                <a:gd name="connsiteY2" fmla="*/ 402949 h 565907"/>
                <a:gd name="connsiteX3" fmla="*/ 501748 w 501748"/>
                <a:gd name="connsiteY3" fmla="*/ 518648 h 565907"/>
                <a:gd name="connsiteX4" fmla="*/ 417258 w 501748"/>
                <a:gd name="connsiteY4" fmla="*/ 539736 h 565907"/>
                <a:gd name="connsiteX5" fmla="*/ 149807 w 501748"/>
                <a:gd name="connsiteY5" fmla="*/ 565907 h 565907"/>
                <a:gd name="connsiteX6" fmla="*/ 14122 w 501748"/>
                <a:gd name="connsiteY6" fmla="*/ 559256 h 565907"/>
                <a:gd name="connsiteX7" fmla="*/ 0 w 501748"/>
                <a:gd name="connsiteY7" fmla="*/ 557164 h 565907"/>
                <a:gd name="connsiteX8" fmla="*/ 5284 w 501748"/>
                <a:gd name="connsiteY8" fmla="*/ 523550 h 565907"/>
                <a:gd name="connsiteX9" fmla="*/ 204966 w 501748"/>
                <a:gd name="connsiteY9" fmla="*/ 62929 h 565907"/>
                <a:gd name="connsiteX10" fmla="*/ 253445 w 501748"/>
                <a:gd name="connsiteY10" fmla="*/ 0 h 5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748" h="565907">
                  <a:moveTo>
                    <a:pt x="253445" y="0"/>
                  </a:moveTo>
                  <a:lnTo>
                    <a:pt x="304119" y="65780"/>
                  </a:lnTo>
                  <a:cubicBezTo>
                    <a:pt x="375665" y="168578"/>
                    <a:pt x="432325" y="281939"/>
                    <a:pt x="471100" y="402949"/>
                  </a:cubicBezTo>
                  <a:lnTo>
                    <a:pt x="501748" y="518648"/>
                  </a:lnTo>
                  <a:lnTo>
                    <a:pt x="417258" y="539736"/>
                  </a:lnTo>
                  <a:cubicBezTo>
                    <a:pt x="330869" y="556896"/>
                    <a:pt x="241422" y="565907"/>
                    <a:pt x="149807" y="565907"/>
                  </a:cubicBezTo>
                  <a:cubicBezTo>
                    <a:pt x="104000" y="565907"/>
                    <a:pt x="58734" y="563654"/>
                    <a:pt x="14122" y="559256"/>
                  </a:cubicBezTo>
                  <a:lnTo>
                    <a:pt x="0" y="557164"/>
                  </a:lnTo>
                  <a:lnTo>
                    <a:pt x="5284" y="523550"/>
                  </a:lnTo>
                  <a:cubicBezTo>
                    <a:pt x="40640" y="355835"/>
                    <a:pt x="109572" y="199993"/>
                    <a:pt x="204966" y="62929"/>
                  </a:cubicBezTo>
                  <a:lnTo>
                    <a:pt x="253445" y="0"/>
                  </a:lnTo>
                  <a:close/>
                </a:path>
              </a:pathLst>
            </a:custGeom>
            <a:solidFill>
              <a:schemeClr val="accent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Text Placeholder 3">
              <a:extLst>
                <a:ext uri="{FF2B5EF4-FFF2-40B4-BE49-F238E27FC236}">
                  <a16:creationId xmlns:a16="http://schemas.microsoft.com/office/drawing/2014/main" id="{AE9C6A50-C6C3-815D-513F-B4E5DC5F0213}"/>
                </a:ext>
              </a:extLst>
            </p:cNvPr>
            <p:cNvSpPr txBox="1">
              <a:spLocks/>
            </p:cNvSpPr>
            <p:nvPr/>
          </p:nvSpPr>
          <p:spPr>
            <a:xfrm>
              <a:off x="4876838" y="3009985"/>
              <a:ext cx="1713786" cy="549118"/>
            </a:xfrm>
          </p:spPr>
          <p:txBody>
            <a:bodyPr/>
            <a:lstStyle>
              <a:lvl1pPr marL="457189" indent="-457189" algn="l" defTabSz="609585" rtl="0" eaLnBrk="0" fontAlgn="base" hangingPunct="0">
                <a:lnSpc>
                  <a:spcPts val="2000"/>
                </a:lnSpc>
                <a:spcBef>
                  <a:spcPct val="0"/>
                </a:spcBef>
                <a:spcAft>
                  <a:spcPct val="0"/>
                </a:spcAft>
                <a:defRPr lang="en-US" sz="1867" kern="1200">
                  <a:solidFill>
                    <a:schemeClr val="accent5"/>
                  </a:solidFill>
                  <a:latin typeface="Arial"/>
                  <a:ea typeface="ヒラギノ角ゴ Pro W3" pitchFamily="124" charset="-128"/>
                  <a:cs typeface="Arial"/>
                </a:defRPr>
              </a:lvl1pPr>
              <a:lvl2pPr marL="154513" indent="-146047" algn="l" defTabSz="609585" rtl="0" eaLnBrk="0" fontAlgn="base" hangingPunct="0">
                <a:lnSpc>
                  <a:spcPts val="2400"/>
                </a:lnSpc>
                <a:spcBef>
                  <a:spcPct val="0"/>
                </a:spcBef>
                <a:spcAft>
                  <a:spcPct val="0"/>
                </a:spcAft>
                <a:buFont typeface="Arial" charset="0"/>
                <a:buChar char="•"/>
                <a:defRPr sz="1733" kern="1200">
                  <a:solidFill>
                    <a:schemeClr val="accent5"/>
                  </a:solidFill>
                  <a:latin typeface="Arial"/>
                  <a:ea typeface="ヒラギノ角ゴ Pro W3" pitchFamily="124" charset="-128"/>
                  <a:cs typeface="Arial"/>
                </a:defRPr>
              </a:lvl2pPr>
              <a:lvl3pPr marL="309026" indent="-152396" algn="l" defTabSz="609585" rtl="0" eaLnBrk="0" fontAlgn="base" hangingPunct="0">
                <a:lnSpc>
                  <a:spcPts val="1800"/>
                </a:lnSpc>
                <a:spcBef>
                  <a:spcPts val="800"/>
                </a:spcBef>
                <a:spcAft>
                  <a:spcPct val="0"/>
                </a:spcAft>
                <a:buFont typeface="Arial" charset="0"/>
                <a:buChar char="›"/>
                <a:defRPr sz="1600" kern="1200">
                  <a:solidFill>
                    <a:schemeClr val="accent5"/>
                  </a:solidFill>
                  <a:latin typeface="Arial"/>
                  <a:ea typeface="ヒラギノ角ゴ Pro W3" pitchFamily="124" charset="-128"/>
                  <a:cs typeface="Arial"/>
                </a:defRPr>
              </a:lvl3pPr>
              <a:lvl4pPr marL="457189" indent="-133347" algn="l" defTabSz="609585" rtl="0" eaLnBrk="0" fontAlgn="base" hangingPunct="0">
                <a:lnSpc>
                  <a:spcPts val="1800"/>
                </a:lnSpc>
                <a:spcBef>
                  <a:spcPts val="800"/>
                </a:spcBef>
                <a:spcAft>
                  <a:spcPct val="0"/>
                </a:spcAft>
                <a:buFont typeface="Arial" charset="0"/>
                <a:buChar char="›"/>
                <a:defRPr sz="1600" kern="1200">
                  <a:solidFill>
                    <a:schemeClr val="accent5"/>
                  </a:solidFill>
                  <a:latin typeface="Arial"/>
                  <a:ea typeface="ヒラギノ角ゴ Pro W3" pitchFamily="124" charset="-128"/>
                  <a:cs typeface="Arial"/>
                </a:defRPr>
              </a:lvl4pPr>
              <a:lvl5pPr marL="457189" indent="-133347" algn="l" defTabSz="609585" rtl="0" eaLnBrk="0" fontAlgn="base" hangingPunct="0">
                <a:spcBef>
                  <a:spcPts val="800"/>
                </a:spcBef>
                <a:spcAft>
                  <a:spcPct val="0"/>
                </a:spcAft>
                <a:buFont typeface="Arial" charset="0"/>
                <a:buChar char="›"/>
                <a:defRPr sz="1600" kern="1200">
                  <a:solidFill>
                    <a:schemeClr val="accent5"/>
                  </a:solidFill>
                  <a:latin typeface="Arial"/>
                  <a:ea typeface="ヒラギノ角ゴ Pro W3" pitchFamily="124" charset="-128"/>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0" fontAlgn="base" latinLnBrk="0" hangingPunct="0">
                <a:lnSpc>
                  <a:spcPts val="2000"/>
                </a:lnSpc>
                <a:spcBef>
                  <a:spcPct val="0"/>
                </a:spcBef>
                <a:spcAft>
                  <a:spcPct val="0"/>
                </a:spcAft>
                <a:buClrTx/>
                <a:buSzTx/>
                <a:buFontTx/>
                <a:buNone/>
                <a:tabLst/>
                <a:defRPr/>
              </a:pPr>
              <a:r>
                <a:rPr kumimoji="0" lang="en-US" sz="1600" b="1" i="0" u="none" strike="noStrike" kern="1200" cap="none" spc="0" normalizeH="0" baseline="0" noProof="0">
                  <a:ln>
                    <a:noFill/>
                  </a:ln>
                  <a:solidFill>
                    <a:srgbClr val="4A4A4D"/>
                  </a:solidFill>
                  <a:effectLst/>
                  <a:uLnTx/>
                  <a:uFillTx/>
                  <a:latin typeface="Open Sans"/>
                  <a:ea typeface="ヒラギノ角ゴ Pro W3" pitchFamily="124" charset="-128"/>
                  <a:cs typeface="Arial"/>
                </a:rPr>
                <a:t>Macro Changes</a:t>
              </a:r>
            </a:p>
          </p:txBody>
        </p:sp>
        <p:sp>
          <p:nvSpPr>
            <p:cNvPr id="13" name="Text Placeholder 3">
              <a:extLst>
                <a:ext uri="{FF2B5EF4-FFF2-40B4-BE49-F238E27FC236}">
                  <a16:creationId xmlns:a16="http://schemas.microsoft.com/office/drawing/2014/main" id="{182B16FC-17E1-7388-07D6-CC2E2F699B08}"/>
                </a:ext>
              </a:extLst>
            </p:cNvPr>
            <p:cNvSpPr txBox="1">
              <a:spLocks/>
            </p:cNvSpPr>
            <p:nvPr/>
          </p:nvSpPr>
          <p:spPr>
            <a:xfrm>
              <a:off x="3819248" y="4883158"/>
              <a:ext cx="1661615" cy="549118"/>
            </a:xfrm>
          </p:spPr>
          <p:txBody>
            <a:bodyPr/>
            <a:lstStyle>
              <a:lvl1pPr marL="457189" indent="-457189" algn="l" defTabSz="609585" rtl="0" eaLnBrk="0" fontAlgn="base" hangingPunct="0">
                <a:lnSpc>
                  <a:spcPts val="2000"/>
                </a:lnSpc>
                <a:spcBef>
                  <a:spcPct val="0"/>
                </a:spcBef>
                <a:spcAft>
                  <a:spcPct val="0"/>
                </a:spcAft>
                <a:defRPr lang="en-US" sz="1867" kern="1200">
                  <a:solidFill>
                    <a:schemeClr val="accent5"/>
                  </a:solidFill>
                  <a:latin typeface="Arial"/>
                  <a:ea typeface="ヒラギノ角ゴ Pro W3" pitchFamily="124" charset="-128"/>
                  <a:cs typeface="Arial"/>
                </a:defRPr>
              </a:lvl1pPr>
              <a:lvl2pPr marL="154513" indent="-146047" algn="l" defTabSz="609585" rtl="0" eaLnBrk="0" fontAlgn="base" hangingPunct="0">
                <a:lnSpc>
                  <a:spcPts val="2400"/>
                </a:lnSpc>
                <a:spcBef>
                  <a:spcPct val="0"/>
                </a:spcBef>
                <a:spcAft>
                  <a:spcPct val="0"/>
                </a:spcAft>
                <a:buFont typeface="Arial" charset="0"/>
                <a:buChar char="•"/>
                <a:defRPr sz="1733" kern="1200">
                  <a:solidFill>
                    <a:schemeClr val="accent5"/>
                  </a:solidFill>
                  <a:latin typeface="Arial"/>
                  <a:ea typeface="ヒラギノ角ゴ Pro W3" pitchFamily="124" charset="-128"/>
                  <a:cs typeface="Arial"/>
                </a:defRPr>
              </a:lvl2pPr>
              <a:lvl3pPr marL="309026" indent="-152396" algn="l" defTabSz="609585" rtl="0" eaLnBrk="0" fontAlgn="base" hangingPunct="0">
                <a:lnSpc>
                  <a:spcPts val="1800"/>
                </a:lnSpc>
                <a:spcBef>
                  <a:spcPts val="800"/>
                </a:spcBef>
                <a:spcAft>
                  <a:spcPct val="0"/>
                </a:spcAft>
                <a:buFont typeface="Arial" charset="0"/>
                <a:buChar char="›"/>
                <a:defRPr sz="1600" kern="1200">
                  <a:solidFill>
                    <a:schemeClr val="accent5"/>
                  </a:solidFill>
                  <a:latin typeface="Arial"/>
                  <a:ea typeface="ヒラギノ角ゴ Pro W3" pitchFamily="124" charset="-128"/>
                  <a:cs typeface="Arial"/>
                </a:defRPr>
              </a:lvl3pPr>
              <a:lvl4pPr marL="457189" indent="-133347" algn="l" defTabSz="609585" rtl="0" eaLnBrk="0" fontAlgn="base" hangingPunct="0">
                <a:lnSpc>
                  <a:spcPts val="1800"/>
                </a:lnSpc>
                <a:spcBef>
                  <a:spcPts val="800"/>
                </a:spcBef>
                <a:spcAft>
                  <a:spcPct val="0"/>
                </a:spcAft>
                <a:buFont typeface="Arial" charset="0"/>
                <a:buChar char="›"/>
                <a:defRPr sz="1600" kern="1200">
                  <a:solidFill>
                    <a:schemeClr val="accent5"/>
                  </a:solidFill>
                  <a:latin typeface="Arial"/>
                  <a:ea typeface="ヒラギノ角ゴ Pro W3" pitchFamily="124" charset="-128"/>
                  <a:cs typeface="Arial"/>
                </a:defRPr>
              </a:lvl4pPr>
              <a:lvl5pPr marL="457189" indent="-133347" algn="l" defTabSz="609585" rtl="0" eaLnBrk="0" fontAlgn="base" hangingPunct="0">
                <a:spcBef>
                  <a:spcPts val="800"/>
                </a:spcBef>
                <a:spcAft>
                  <a:spcPct val="0"/>
                </a:spcAft>
                <a:buFont typeface="Arial" charset="0"/>
                <a:buChar char="›"/>
                <a:defRPr sz="1600" kern="1200">
                  <a:solidFill>
                    <a:schemeClr val="accent5"/>
                  </a:solidFill>
                  <a:latin typeface="Arial"/>
                  <a:ea typeface="ヒラギノ角ゴ Pro W3" pitchFamily="124" charset="-128"/>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0" fontAlgn="base" latinLnBrk="0" hangingPunct="0">
                <a:lnSpc>
                  <a:spcPts val="2000"/>
                </a:lnSpc>
                <a:spcBef>
                  <a:spcPct val="0"/>
                </a:spcBef>
                <a:spcAft>
                  <a:spcPct val="0"/>
                </a:spcAft>
                <a:buClrTx/>
                <a:buSzTx/>
                <a:buFontTx/>
                <a:buNone/>
                <a:tabLst/>
                <a:defRPr/>
              </a:pPr>
              <a:r>
                <a:rPr kumimoji="0" lang="en-US" sz="1600" b="1" i="0" u="none" strike="noStrike" kern="1200" cap="none" spc="0" normalizeH="0" baseline="0" noProof="0">
                  <a:ln>
                    <a:noFill/>
                  </a:ln>
                  <a:solidFill>
                    <a:srgbClr val="4A4A4D"/>
                  </a:solidFill>
                  <a:effectLst/>
                  <a:uLnTx/>
                  <a:uFillTx/>
                  <a:latin typeface="Open Sans"/>
                  <a:ea typeface="ヒラギノ角ゴ Pro W3" pitchFamily="124" charset="-128"/>
                  <a:cs typeface="Arial"/>
                </a:rPr>
                <a:t>Analytical Expertise</a:t>
              </a:r>
            </a:p>
          </p:txBody>
        </p:sp>
        <p:sp>
          <p:nvSpPr>
            <p:cNvPr id="14" name="Text Placeholder 3">
              <a:extLst>
                <a:ext uri="{FF2B5EF4-FFF2-40B4-BE49-F238E27FC236}">
                  <a16:creationId xmlns:a16="http://schemas.microsoft.com/office/drawing/2014/main" id="{DCF2314E-B668-6121-20CC-1C0596FF0905}"/>
                </a:ext>
              </a:extLst>
            </p:cNvPr>
            <p:cNvSpPr txBox="1">
              <a:spLocks/>
            </p:cNvSpPr>
            <p:nvPr/>
          </p:nvSpPr>
          <p:spPr>
            <a:xfrm>
              <a:off x="6311225" y="4872887"/>
              <a:ext cx="1433507" cy="525443"/>
            </a:xfrm>
          </p:spPr>
          <p:txBody>
            <a:bodyPr/>
            <a:lstStyle>
              <a:lvl1pPr marL="457189" indent="-457189" algn="l" defTabSz="609585" rtl="0" eaLnBrk="0" fontAlgn="base" hangingPunct="0">
                <a:lnSpc>
                  <a:spcPts val="2000"/>
                </a:lnSpc>
                <a:spcBef>
                  <a:spcPct val="0"/>
                </a:spcBef>
                <a:spcAft>
                  <a:spcPct val="0"/>
                </a:spcAft>
                <a:defRPr lang="en-US" sz="1867" kern="1200">
                  <a:solidFill>
                    <a:schemeClr val="accent5"/>
                  </a:solidFill>
                  <a:latin typeface="Arial"/>
                  <a:ea typeface="ヒラギノ角ゴ Pro W3" pitchFamily="124" charset="-128"/>
                  <a:cs typeface="Arial"/>
                </a:defRPr>
              </a:lvl1pPr>
              <a:lvl2pPr marL="154513" indent="-146047" algn="l" defTabSz="609585" rtl="0" eaLnBrk="0" fontAlgn="base" hangingPunct="0">
                <a:lnSpc>
                  <a:spcPts val="2400"/>
                </a:lnSpc>
                <a:spcBef>
                  <a:spcPct val="0"/>
                </a:spcBef>
                <a:spcAft>
                  <a:spcPct val="0"/>
                </a:spcAft>
                <a:buFont typeface="Arial" charset="0"/>
                <a:buChar char="•"/>
                <a:defRPr sz="1733" kern="1200">
                  <a:solidFill>
                    <a:schemeClr val="accent5"/>
                  </a:solidFill>
                  <a:latin typeface="Arial"/>
                  <a:ea typeface="ヒラギノ角ゴ Pro W3" pitchFamily="124" charset="-128"/>
                  <a:cs typeface="Arial"/>
                </a:defRPr>
              </a:lvl2pPr>
              <a:lvl3pPr marL="309026" indent="-152396" algn="l" defTabSz="609585" rtl="0" eaLnBrk="0" fontAlgn="base" hangingPunct="0">
                <a:lnSpc>
                  <a:spcPts val="1800"/>
                </a:lnSpc>
                <a:spcBef>
                  <a:spcPts val="800"/>
                </a:spcBef>
                <a:spcAft>
                  <a:spcPct val="0"/>
                </a:spcAft>
                <a:buFont typeface="Arial" charset="0"/>
                <a:buChar char="›"/>
                <a:defRPr sz="1600" kern="1200">
                  <a:solidFill>
                    <a:schemeClr val="accent5"/>
                  </a:solidFill>
                  <a:latin typeface="Arial"/>
                  <a:ea typeface="ヒラギノ角ゴ Pro W3" pitchFamily="124" charset="-128"/>
                  <a:cs typeface="Arial"/>
                </a:defRPr>
              </a:lvl3pPr>
              <a:lvl4pPr marL="457189" indent="-133347" algn="l" defTabSz="609585" rtl="0" eaLnBrk="0" fontAlgn="base" hangingPunct="0">
                <a:lnSpc>
                  <a:spcPts val="1800"/>
                </a:lnSpc>
                <a:spcBef>
                  <a:spcPts val="800"/>
                </a:spcBef>
                <a:spcAft>
                  <a:spcPct val="0"/>
                </a:spcAft>
                <a:buFont typeface="Arial" charset="0"/>
                <a:buChar char="›"/>
                <a:defRPr sz="1600" kern="1200">
                  <a:solidFill>
                    <a:schemeClr val="accent5"/>
                  </a:solidFill>
                  <a:latin typeface="Arial"/>
                  <a:ea typeface="ヒラギノ角ゴ Pro W3" pitchFamily="124" charset="-128"/>
                  <a:cs typeface="Arial"/>
                </a:defRPr>
              </a:lvl4pPr>
              <a:lvl5pPr marL="457189" indent="-133347" algn="l" defTabSz="609585" rtl="0" eaLnBrk="0" fontAlgn="base" hangingPunct="0">
                <a:spcBef>
                  <a:spcPts val="800"/>
                </a:spcBef>
                <a:spcAft>
                  <a:spcPct val="0"/>
                </a:spcAft>
                <a:buFont typeface="Arial" charset="0"/>
                <a:buChar char="›"/>
                <a:defRPr sz="1600" kern="1200">
                  <a:solidFill>
                    <a:schemeClr val="accent5"/>
                  </a:solidFill>
                  <a:latin typeface="Arial"/>
                  <a:ea typeface="ヒラギノ角ゴ Pro W3" pitchFamily="124" charset="-128"/>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0" fontAlgn="base" latinLnBrk="0" hangingPunct="0">
                <a:lnSpc>
                  <a:spcPts val="2000"/>
                </a:lnSpc>
                <a:spcBef>
                  <a:spcPct val="0"/>
                </a:spcBef>
                <a:spcAft>
                  <a:spcPct val="0"/>
                </a:spcAft>
                <a:buClrTx/>
                <a:buSzTx/>
                <a:buFontTx/>
                <a:buNone/>
                <a:tabLst/>
                <a:defRPr/>
              </a:pPr>
              <a:r>
                <a:rPr kumimoji="0" lang="en-US" sz="1600" b="1" i="0" u="none" strike="noStrike" kern="1200" cap="none" spc="0" normalizeH="0" baseline="0" noProof="0">
                  <a:ln>
                    <a:noFill/>
                  </a:ln>
                  <a:solidFill>
                    <a:srgbClr val="4A4A4D"/>
                  </a:solidFill>
                  <a:effectLst/>
                  <a:uLnTx/>
                  <a:uFillTx/>
                  <a:latin typeface="Open Sans"/>
                  <a:ea typeface="ヒラギノ角ゴ Pro W3" pitchFamily="124" charset="-128"/>
                  <a:cs typeface="Arial"/>
                </a:rPr>
                <a:t>Real Estate Expertise</a:t>
              </a:r>
            </a:p>
          </p:txBody>
        </p:sp>
        <p:sp>
          <p:nvSpPr>
            <p:cNvPr id="2" name="Text Placeholder 3">
              <a:extLst>
                <a:ext uri="{FF2B5EF4-FFF2-40B4-BE49-F238E27FC236}">
                  <a16:creationId xmlns:a16="http://schemas.microsoft.com/office/drawing/2014/main" id="{8B5BBF45-8133-F343-15FC-11F1B0A219D2}"/>
                </a:ext>
              </a:extLst>
            </p:cNvPr>
            <p:cNvSpPr txBox="1">
              <a:spLocks/>
            </p:cNvSpPr>
            <p:nvPr/>
          </p:nvSpPr>
          <p:spPr>
            <a:xfrm>
              <a:off x="5562014" y="4528422"/>
              <a:ext cx="544315" cy="549118"/>
            </a:xfrm>
          </p:spPr>
          <p:txBody>
            <a:bodyPr anchor="ctr"/>
            <a:lstStyle>
              <a:lvl1pPr marL="457189" indent="-457189" algn="l" defTabSz="609585" rtl="0" eaLnBrk="0" fontAlgn="base" hangingPunct="0">
                <a:lnSpc>
                  <a:spcPts val="2000"/>
                </a:lnSpc>
                <a:spcBef>
                  <a:spcPct val="0"/>
                </a:spcBef>
                <a:spcAft>
                  <a:spcPct val="0"/>
                </a:spcAft>
                <a:defRPr lang="en-US" sz="1867" kern="1200">
                  <a:solidFill>
                    <a:schemeClr val="accent5"/>
                  </a:solidFill>
                  <a:latin typeface="Arial"/>
                  <a:ea typeface="ヒラギノ角ゴ Pro W3" pitchFamily="124" charset="-128"/>
                  <a:cs typeface="Arial"/>
                </a:defRPr>
              </a:lvl1pPr>
              <a:lvl2pPr marL="154513" indent="-146047" algn="l" defTabSz="609585" rtl="0" eaLnBrk="0" fontAlgn="base" hangingPunct="0">
                <a:lnSpc>
                  <a:spcPts val="2400"/>
                </a:lnSpc>
                <a:spcBef>
                  <a:spcPct val="0"/>
                </a:spcBef>
                <a:spcAft>
                  <a:spcPct val="0"/>
                </a:spcAft>
                <a:buFont typeface="Arial" charset="0"/>
                <a:buChar char="•"/>
                <a:defRPr sz="1733" kern="1200">
                  <a:solidFill>
                    <a:schemeClr val="accent5"/>
                  </a:solidFill>
                  <a:latin typeface="Arial"/>
                  <a:ea typeface="ヒラギノ角ゴ Pro W3" pitchFamily="124" charset="-128"/>
                  <a:cs typeface="Arial"/>
                </a:defRPr>
              </a:lvl2pPr>
              <a:lvl3pPr marL="309026" indent="-152396" algn="l" defTabSz="609585" rtl="0" eaLnBrk="0" fontAlgn="base" hangingPunct="0">
                <a:lnSpc>
                  <a:spcPts val="1800"/>
                </a:lnSpc>
                <a:spcBef>
                  <a:spcPts val="800"/>
                </a:spcBef>
                <a:spcAft>
                  <a:spcPct val="0"/>
                </a:spcAft>
                <a:buFont typeface="Arial" charset="0"/>
                <a:buChar char="›"/>
                <a:defRPr sz="1600" kern="1200">
                  <a:solidFill>
                    <a:schemeClr val="accent5"/>
                  </a:solidFill>
                  <a:latin typeface="Arial"/>
                  <a:ea typeface="ヒラギノ角ゴ Pro W3" pitchFamily="124" charset="-128"/>
                  <a:cs typeface="Arial"/>
                </a:defRPr>
              </a:lvl3pPr>
              <a:lvl4pPr marL="457189" indent="-133347" algn="l" defTabSz="609585" rtl="0" eaLnBrk="0" fontAlgn="base" hangingPunct="0">
                <a:lnSpc>
                  <a:spcPts val="1800"/>
                </a:lnSpc>
                <a:spcBef>
                  <a:spcPts val="800"/>
                </a:spcBef>
                <a:spcAft>
                  <a:spcPct val="0"/>
                </a:spcAft>
                <a:buFont typeface="Arial" charset="0"/>
                <a:buChar char="›"/>
                <a:defRPr sz="1600" kern="1200">
                  <a:solidFill>
                    <a:schemeClr val="accent5"/>
                  </a:solidFill>
                  <a:latin typeface="Arial"/>
                  <a:ea typeface="ヒラギノ角ゴ Pro W3" pitchFamily="124" charset="-128"/>
                  <a:cs typeface="Arial"/>
                </a:defRPr>
              </a:lvl4pPr>
              <a:lvl5pPr marL="457189" indent="-133347" algn="l" defTabSz="609585" rtl="0" eaLnBrk="0" fontAlgn="base" hangingPunct="0">
                <a:spcBef>
                  <a:spcPts val="800"/>
                </a:spcBef>
                <a:spcAft>
                  <a:spcPct val="0"/>
                </a:spcAft>
                <a:buFont typeface="Arial" charset="0"/>
                <a:buChar char="›"/>
                <a:defRPr sz="1600" kern="1200">
                  <a:solidFill>
                    <a:schemeClr val="accent5"/>
                  </a:solidFill>
                  <a:latin typeface="Arial"/>
                  <a:ea typeface="ヒラギノ角ゴ Pro W3" pitchFamily="124" charset="-128"/>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0" fontAlgn="base" latinLnBrk="0" hangingPunct="0">
                <a:lnSpc>
                  <a:spcPts val="2000"/>
                </a:lnSpc>
                <a:spcBef>
                  <a:spcPct val="0"/>
                </a:spcBef>
                <a:spcAft>
                  <a:spcPct val="0"/>
                </a:spcAft>
                <a:buClrTx/>
                <a:buSzTx/>
                <a:buFontTx/>
                <a:buNone/>
                <a:tabLst/>
                <a:defRPr/>
              </a:pPr>
              <a:r>
                <a:rPr kumimoji="0" lang="el-GR" sz="3900" b="1" i="0" u="none" strike="noStrike" kern="1200" cap="none" spc="0" normalizeH="0" baseline="0" noProof="0">
                  <a:ln>
                    <a:noFill/>
                  </a:ln>
                  <a:solidFill>
                    <a:srgbClr val="FFFFFF"/>
                  </a:solidFill>
                  <a:effectLst/>
                  <a:uLnTx/>
                  <a:uFillTx/>
                  <a:latin typeface="Open Sans"/>
                  <a:ea typeface="ヒラギノ角ゴ Pro W3" pitchFamily="124" charset="-128"/>
                  <a:cs typeface="Arial"/>
                </a:rPr>
                <a:t>α</a:t>
              </a:r>
              <a:endParaRPr kumimoji="0" lang="en-US" sz="3900" b="1" i="0" u="none" strike="noStrike" kern="1200" cap="none" spc="0" normalizeH="0" baseline="0" noProof="0">
                <a:ln>
                  <a:noFill/>
                </a:ln>
                <a:solidFill>
                  <a:srgbClr val="FFFFFF"/>
                </a:solidFill>
                <a:effectLst/>
                <a:uLnTx/>
                <a:uFillTx/>
                <a:latin typeface="Open Sans"/>
                <a:ea typeface="ヒラギノ角ゴ Pro W3" pitchFamily="124" charset="-128"/>
                <a:cs typeface="Arial"/>
              </a:endParaRPr>
            </a:p>
          </p:txBody>
        </p:sp>
        <p:pic>
          <p:nvPicPr>
            <p:cNvPr id="7" name="Graphic 6">
              <a:extLst>
                <a:ext uri="{FF2B5EF4-FFF2-40B4-BE49-F238E27FC236}">
                  <a16:creationId xmlns:a16="http://schemas.microsoft.com/office/drawing/2014/main" id="{3E9B2894-6433-B2BD-B6E0-EC6DD97670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20552" y="5493510"/>
              <a:ext cx="720000" cy="720000"/>
            </a:xfrm>
            <a:prstGeom prst="rect">
              <a:avLst/>
            </a:prstGeom>
          </p:spPr>
        </p:pic>
        <p:pic>
          <p:nvPicPr>
            <p:cNvPr id="16" name="Graphic 15">
              <a:extLst>
                <a:ext uri="{FF2B5EF4-FFF2-40B4-BE49-F238E27FC236}">
                  <a16:creationId xmlns:a16="http://schemas.microsoft.com/office/drawing/2014/main" id="{8803E23F-E5C6-41C6-7D86-B497FC1C4D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21560" y="5493510"/>
              <a:ext cx="720000" cy="720000"/>
            </a:xfrm>
            <a:prstGeom prst="rect">
              <a:avLst/>
            </a:prstGeom>
          </p:spPr>
        </p:pic>
        <p:pic>
          <p:nvPicPr>
            <p:cNvPr id="24" name="Graphic 23">
              <a:extLst>
                <a:ext uri="{FF2B5EF4-FFF2-40B4-BE49-F238E27FC236}">
                  <a16:creationId xmlns:a16="http://schemas.microsoft.com/office/drawing/2014/main" id="{4FD026C3-185D-0EF5-A6D0-05A1E04381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65673" y="2348900"/>
              <a:ext cx="720000" cy="720000"/>
            </a:xfrm>
            <a:prstGeom prst="rect">
              <a:avLst/>
            </a:prstGeom>
          </p:spPr>
        </p:pic>
      </p:grpSp>
      <p:grpSp>
        <p:nvGrpSpPr>
          <p:cNvPr id="9" name="Group 8">
            <a:extLst>
              <a:ext uri="{FF2B5EF4-FFF2-40B4-BE49-F238E27FC236}">
                <a16:creationId xmlns:a16="http://schemas.microsoft.com/office/drawing/2014/main" id="{24BFD6D3-B102-CF38-4904-D9A8F0F5F82F}"/>
              </a:ext>
            </a:extLst>
          </p:cNvPr>
          <p:cNvGrpSpPr/>
          <p:nvPr/>
        </p:nvGrpSpPr>
        <p:grpSpPr>
          <a:xfrm>
            <a:off x="6053120" y="2164393"/>
            <a:ext cx="5406679" cy="3867145"/>
            <a:chOff x="648000" y="2316480"/>
            <a:chExt cx="5406679" cy="3867145"/>
          </a:xfrm>
        </p:grpSpPr>
        <p:sp>
          <p:nvSpPr>
            <p:cNvPr id="11" name="Rectangle 10">
              <a:extLst>
                <a:ext uri="{FF2B5EF4-FFF2-40B4-BE49-F238E27FC236}">
                  <a16:creationId xmlns:a16="http://schemas.microsoft.com/office/drawing/2014/main" id="{0D741442-BA3C-B695-5F17-A772773E615D}"/>
                </a:ext>
              </a:extLst>
            </p:cNvPr>
            <p:cNvSpPr/>
            <p:nvPr/>
          </p:nvSpPr>
          <p:spPr>
            <a:xfrm>
              <a:off x="648000" y="2316480"/>
              <a:ext cx="5406679" cy="38671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N" sz="2000" noProof="0" err="1"/>
            </a:p>
          </p:txBody>
        </p:sp>
        <p:sp>
          <p:nvSpPr>
            <p:cNvPr id="12" name="Arrow: Right 11">
              <a:extLst>
                <a:ext uri="{FF2B5EF4-FFF2-40B4-BE49-F238E27FC236}">
                  <a16:creationId xmlns:a16="http://schemas.microsoft.com/office/drawing/2014/main" id="{F03401B7-5D27-3A90-12EF-F00A27E76558}"/>
                </a:ext>
              </a:extLst>
            </p:cNvPr>
            <p:cNvSpPr/>
            <p:nvPr/>
          </p:nvSpPr>
          <p:spPr>
            <a:xfrm rot="5400000" flipV="1">
              <a:off x="900837" y="4261297"/>
              <a:ext cx="1080346" cy="870581"/>
            </a:xfrm>
            <a:prstGeom prst="rightArrow">
              <a:avLst>
                <a:gd name="adj1" fmla="val 47667"/>
                <a:gd name="adj2" fmla="val 58169"/>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N" sz="2000" noProof="0" err="1"/>
            </a:p>
          </p:txBody>
        </p:sp>
        <p:sp>
          <p:nvSpPr>
            <p:cNvPr id="19" name="Arrow: Right 18">
              <a:extLst>
                <a:ext uri="{FF2B5EF4-FFF2-40B4-BE49-F238E27FC236}">
                  <a16:creationId xmlns:a16="http://schemas.microsoft.com/office/drawing/2014/main" id="{0523ACED-5CFF-37E9-64FA-BFF441720F49}"/>
                </a:ext>
              </a:extLst>
            </p:cNvPr>
            <p:cNvSpPr/>
            <p:nvPr/>
          </p:nvSpPr>
          <p:spPr>
            <a:xfrm rot="16200000">
              <a:off x="2156024" y="4261297"/>
              <a:ext cx="1080346" cy="870581"/>
            </a:xfrm>
            <a:prstGeom prst="rightArrow">
              <a:avLst>
                <a:gd name="adj1" fmla="val 47667"/>
                <a:gd name="adj2" fmla="val 58169"/>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N" sz="2000" noProof="0" err="1"/>
            </a:p>
          </p:txBody>
        </p:sp>
        <p:sp>
          <p:nvSpPr>
            <p:cNvPr id="23" name="Arrow: Right 22">
              <a:extLst>
                <a:ext uri="{FF2B5EF4-FFF2-40B4-BE49-F238E27FC236}">
                  <a16:creationId xmlns:a16="http://schemas.microsoft.com/office/drawing/2014/main" id="{F7EA1FA4-D49E-43C0-152D-CA1999FC4490}"/>
                </a:ext>
              </a:extLst>
            </p:cNvPr>
            <p:cNvSpPr/>
            <p:nvPr/>
          </p:nvSpPr>
          <p:spPr>
            <a:xfrm rot="16200000">
              <a:off x="3411211" y="4261298"/>
              <a:ext cx="1080346" cy="870581"/>
            </a:xfrm>
            <a:prstGeom prst="rightArrow">
              <a:avLst>
                <a:gd name="adj1" fmla="val 47667"/>
                <a:gd name="adj2" fmla="val 58169"/>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N" sz="2000" noProof="0" err="1"/>
            </a:p>
          </p:txBody>
        </p:sp>
        <p:sp>
          <p:nvSpPr>
            <p:cNvPr id="27" name="Arrow: Right 26">
              <a:extLst>
                <a:ext uri="{FF2B5EF4-FFF2-40B4-BE49-F238E27FC236}">
                  <a16:creationId xmlns:a16="http://schemas.microsoft.com/office/drawing/2014/main" id="{40118C8B-919A-D3B7-B862-276366AAA117}"/>
                </a:ext>
              </a:extLst>
            </p:cNvPr>
            <p:cNvSpPr/>
            <p:nvPr/>
          </p:nvSpPr>
          <p:spPr>
            <a:xfrm rot="16200000">
              <a:off x="4721497" y="4261298"/>
              <a:ext cx="1080346" cy="870581"/>
            </a:xfrm>
            <a:prstGeom prst="rightArrow">
              <a:avLst>
                <a:gd name="adj1" fmla="val 47667"/>
                <a:gd name="adj2" fmla="val 58169"/>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N" sz="2000" noProof="0" err="1"/>
            </a:p>
          </p:txBody>
        </p:sp>
        <p:sp>
          <p:nvSpPr>
            <p:cNvPr id="28" name="TextBox 27">
              <a:extLst>
                <a:ext uri="{FF2B5EF4-FFF2-40B4-BE49-F238E27FC236}">
                  <a16:creationId xmlns:a16="http://schemas.microsoft.com/office/drawing/2014/main" id="{CDF980DC-AA40-2E4A-2A9B-A9E92B65259F}"/>
                </a:ext>
              </a:extLst>
            </p:cNvPr>
            <p:cNvSpPr txBox="1"/>
            <p:nvPr/>
          </p:nvSpPr>
          <p:spPr>
            <a:xfrm>
              <a:off x="1280710" y="3818848"/>
              <a:ext cx="320601" cy="184666"/>
            </a:xfrm>
            <a:prstGeom prst="rect">
              <a:avLst/>
            </a:prstGeom>
            <a:noFill/>
          </p:spPr>
          <p:txBody>
            <a:bodyPr wrap="none" lIns="0" tIns="0" rIns="0" bIns="0" rtlCol="0">
              <a:spAutoFit/>
            </a:bodyPr>
            <a:lstStyle/>
            <a:p>
              <a:r>
                <a:rPr lang="en-IN" sz="1200" b="1"/>
                <a:t>Risk</a:t>
              </a:r>
            </a:p>
          </p:txBody>
        </p:sp>
        <p:sp>
          <p:nvSpPr>
            <p:cNvPr id="29" name="TextBox 28">
              <a:extLst>
                <a:ext uri="{FF2B5EF4-FFF2-40B4-BE49-F238E27FC236}">
                  <a16:creationId xmlns:a16="http://schemas.microsoft.com/office/drawing/2014/main" id="{96F10643-F5C2-D287-BD6B-E0B1B6FE4639}"/>
                </a:ext>
              </a:extLst>
            </p:cNvPr>
            <p:cNvSpPr txBox="1"/>
            <p:nvPr/>
          </p:nvSpPr>
          <p:spPr>
            <a:xfrm>
              <a:off x="2430099" y="3818848"/>
              <a:ext cx="532197" cy="184666"/>
            </a:xfrm>
            <a:prstGeom prst="rect">
              <a:avLst/>
            </a:prstGeom>
            <a:noFill/>
          </p:spPr>
          <p:txBody>
            <a:bodyPr wrap="none" lIns="0" tIns="0" rIns="0" bIns="0" rtlCol="0">
              <a:spAutoFit/>
            </a:bodyPr>
            <a:lstStyle/>
            <a:p>
              <a:r>
                <a:rPr lang="en-IN" sz="1200" b="1"/>
                <a:t>Return</a:t>
              </a:r>
            </a:p>
          </p:txBody>
        </p:sp>
        <p:sp>
          <p:nvSpPr>
            <p:cNvPr id="30" name="TextBox 29">
              <a:extLst>
                <a:ext uri="{FF2B5EF4-FFF2-40B4-BE49-F238E27FC236}">
                  <a16:creationId xmlns:a16="http://schemas.microsoft.com/office/drawing/2014/main" id="{519BEE7C-76CF-98BD-11A9-C90AB132A059}"/>
                </a:ext>
              </a:extLst>
            </p:cNvPr>
            <p:cNvSpPr txBox="1"/>
            <p:nvPr/>
          </p:nvSpPr>
          <p:spPr>
            <a:xfrm>
              <a:off x="3719750" y="3818848"/>
              <a:ext cx="463268" cy="184666"/>
            </a:xfrm>
            <a:prstGeom prst="rect">
              <a:avLst/>
            </a:prstGeom>
            <a:noFill/>
          </p:spPr>
          <p:txBody>
            <a:bodyPr wrap="none" lIns="0" tIns="0" rIns="0" bIns="0" rtlCol="0">
              <a:spAutoFit/>
            </a:bodyPr>
            <a:lstStyle/>
            <a:p>
              <a:r>
                <a:rPr lang="en-IN" sz="1200" b="1"/>
                <a:t>Speed</a:t>
              </a:r>
            </a:p>
          </p:txBody>
        </p:sp>
        <p:sp>
          <p:nvSpPr>
            <p:cNvPr id="31" name="TextBox 30">
              <a:extLst>
                <a:ext uri="{FF2B5EF4-FFF2-40B4-BE49-F238E27FC236}">
                  <a16:creationId xmlns:a16="http://schemas.microsoft.com/office/drawing/2014/main" id="{AF7E9F4E-C2F2-9075-B58E-5E1B8435FAC2}"/>
                </a:ext>
              </a:extLst>
            </p:cNvPr>
            <p:cNvSpPr txBox="1"/>
            <p:nvPr/>
          </p:nvSpPr>
          <p:spPr>
            <a:xfrm>
              <a:off x="4832065" y="3818848"/>
              <a:ext cx="859210" cy="184666"/>
            </a:xfrm>
            <a:prstGeom prst="rect">
              <a:avLst/>
            </a:prstGeom>
            <a:noFill/>
          </p:spPr>
          <p:txBody>
            <a:bodyPr wrap="none" lIns="0" tIns="0" rIns="0" bIns="0" rtlCol="0">
              <a:spAutoFit/>
            </a:bodyPr>
            <a:lstStyle/>
            <a:p>
              <a:r>
                <a:rPr lang="en-IN" sz="1200" b="1"/>
                <a:t>Confidence</a:t>
              </a:r>
            </a:p>
          </p:txBody>
        </p:sp>
        <p:sp>
          <p:nvSpPr>
            <p:cNvPr id="32" name="Freeform: Shape 31">
              <a:extLst>
                <a:ext uri="{FF2B5EF4-FFF2-40B4-BE49-F238E27FC236}">
                  <a16:creationId xmlns:a16="http://schemas.microsoft.com/office/drawing/2014/main" id="{C70E4C3B-E8EB-4F33-4494-D1BA2A5B835E}"/>
                </a:ext>
              </a:extLst>
            </p:cNvPr>
            <p:cNvSpPr/>
            <p:nvPr/>
          </p:nvSpPr>
          <p:spPr>
            <a:xfrm>
              <a:off x="1331064" y="3325991"/>
              <a:ext cx="219892" cy="378703"/>
            </a:xfrm>
            <a:custGeom>
              <a:avLst/>
              <a:gdLst>
                <a:gd name="connsiteX0" fmla="*/ 257175 w 291464"/>
                <a:gd name="connsiteY0" fmla="*/ 272415 h 501967"/>
                <a:gd name="connsiteX1" fmla="*/ 291465 w 291464"/>
                <a:gd name="connsiteY1" fmla="*/ 231458 h 501967"/>
                <a:gd name="connsiteX2" fmla="*/ 185738 w 291464"/>
                <a:gd name="connsiteY2" fmla="*/ 231458 h 501967"/>
                <a:gd name="connsiteX3" fmla="*/ 234315 w 291464"/>
                <a:gd name="connsiteY3" fmla="*/ 0 h 501967"/>
                <a:gd name="connsiteX4" fmla="*/ 99060 w 291464"/>
                <a:gd name="connsiteY4" fmla="*/ 159068 h 501967"/>
                <a:gd name="connsiteX5" fmla="*/ 60007 w 291464"/>
                <a:gd name="connsiteY5" fmla="*/ 206693 h 501967"/>
                <a:gd name="connsiteX6" fmla="*/ 0 w 291464"/>
                <a:gd name="connsiteY6" fmla="*/ 276225 h 501967"/>
                <a:gd name="connsiteX7" fmla="*/ 41910 w 291464"/>
                <a:gd name="connsiteY7" fmla="*/ 276225 h 501967"/>
                <a:gd name="connsiteX8" fmla="*/ 33338 w 291464"/>
                <a:gd name="connsiteY8" fmla="*/ 276225 h 501967"/>
                <a:gd name="connsiteX9" fmla="*/ 111442 w 291464"/>
                <a:gd name="connsiteY9" fmla="*/ 276225 h 501967"/>
                <a:gd name="connsiteX10" fmla="*/ 64770 w 291464"/>
                <a:gd name="connsiteY10" fmla="*/ 501967 h 501967"/>
                <a:gd name="connsiteX11" fmla="*/ 263842 w 291464"/>
                <a:gd name="connsiteY11" fmla="*/ 264795 h 50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464" h="501967">
                  <a:moveTo>
                    <a:pt x="257175" y="272415"/>
                  </a:moveTo>
                  <a:lnTo>
                    <a:pt x="291465" y="231458"/>
                  </a:lnTo>
                  <a:lnTo>
                    <a:pt x="185738" y="231458"/>
                  </a:lnTo>
                  <a:lnTo>
                    <a:pt x="234315" y="0"/>
                  </a:lnTo>
                  <a:lnTo>
                    <a:pt x="99060" y="159068"/>
                  </a:lnTo>
                  <a:lnTo>
                    <a:pt x="60007" y="206693"/>
                  </a:lnTo>
                  <a:lnTo>
                    <a:pt x="0" y="276225"/>
                  </a:lnTo>
                  <a:lnTo>
                    <a:pt x="41910" y="276225"/>
                  </a:lnTo>
                  <a:lnTo>
                    <a:pt x="33338" y="276225"/>
                  </a:lnTo>
                  <a:lnTo>
                    <a:pt x="111442" y="276225"/>
                  </a:lnTo>
                  <a:lnTo>
                    <a:pt x="64770" y="501967"/>
                  </a:lnTo>
                  <a:lnTo>
                    <a:pt x="263842" y="264795"/>
                  </a:lnTo>
                </a:path>
              </a:pathLst>
            </a:custGeom>
            <a:noFill/>
            <a:ln w="9525" cap="flat">
              <a:solidFill>
                <a:schemeClr val="accent2"/>
              </a:solidFill>
              <a:prstDash val="solid"/>
              <a:miter/>
            </a:ln>
          </p:spPr>
          <p:txBody>
            <a:bodyPr rtlCol="0" anchor="ctr"/>
            <a:lstStyle/>
            <a:p>
              <a:endParaRPr lang="en-IN"/>
            </a:p>
          </p:txBody>
        </p:sp>
        <p:pic>
          <p:nvPicPr>
            <p:cNvPr id="41" name="Graphic 40">
              <a:extLst>
                <a:ext uri="{FF2B5EF4-FFF2-40B4-BE49-F238E27FC236}">
                  <a16:creationId xmlns:a16="http://schemas.microsoft.com/office/drawing/2014/main" id="{7B18CE21-493A-4DC6-6BBD-8D3A2A41645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44197" y="3263342"/>
              <a:ext cx="504000" cy="504000"/>
            </a:xfrm>
            <a:prstGeom prst="rect">
              <a:avLst/>
            </a:prstGeom>
          </p:spPr>
        </p:pic>
        <p:pic>
          <p:nvPicPr>
            <p:cNvPr id="42" name="Graphic 41">
              <a:extLst>
                <a:ext uri="{FF2B5EF4-FFF2-40B4-BE49-F238E27FC236}">
                  <a16:creationId xmlns:a16="http://schemas.microsoft.com/office/drawing/2014/main" id="{5864D833-CD3E-95FA-7A0B-708C0DDB9D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99384" y="3263342"/>
              <a:ext cx="504000" cy="504000"/>
            </a:xfrm>
            <a:prstGeom prst="rect">
              <a:avLst/>
            </a:prstGeom>
          </p:spPr>
        </p:pic>
        <p:pic>
          <p:nvPicPr>
            <p:cNvPr id="43" name="Graphic 42">
              <a:extLst>
                <a:ext uri="{FF2B5EF4-FFF2-40B4-BE49-F238E27FC236}">
                  <a16:creationId xmlns:a16="http://schemas.microsoft.com/office/drawing/2014/main" id="{DA3188D0-75B6-1B17-AE83-66C7EF9AADB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009670" y="3263342"/>
              <a:ext cx="504000" cy="504000"/>
            </a:xfrm>
            <a:prstGeom prst="rect">
              <a:avLst/>
            </a:prstGeom>
          </p:spPr>
        </p:pic>
      </p:grpSp>
      <p:sp>
        <p:nvSpPr>
          <p:cNvPr id="35" name="Footer Placeholder 34">
            <a:extLst>
              <a:ext uri="{FF2B5EF4-FFF2-40B4-BE49-F238E27FC236}">
                <a16:creationId xmlns:a16="http://schemas.microsoft.com/office/drawing/2014/main" id="{98888969-49D5-03E6-47B2-0955318B4C64}"/>
              </a:ext>
            </a:extLst>
          </p:cNvPr>
          <p:cNvSpPr>
            <a:spLocks noGrp="1"/>
          </p:cNvSpPr>
          <p:nvPr>
            <p:ph type="ftr" sz="quarter" idx="3"/>
          </p:nvPr>
        </p:nvSpPr>
        <p:spPr/>
        <p:txBody>
          <a:bodyPr/>
          <a:lstStyle/>
          <a:p>
            <a:pPr algn="r"/>
            <a:r>
              <a:rPr lang="en-IN"/>
              <a:t>Colliers</a:t>
            </a:r>
          </a:p>
        </p:txBody>
      </p:sp>
      <p:sp>
        <p:nvSpPr>
          <p:cNvPr id="36" name="Slide Number Placeholder 35">
            <a:extLst>
              <a:ext uri="{FF2B5EF4-FFF2-40B4-BE49-F238E27FC236}">
                <a16:creationId xmlns:a16="http://schemas.microsoft.com/office/drawing/2014/main" id="{4C59CF3A-2E68-CF76-FFC8-60E897CC0C86}"/>
              </a:ext>
            </a:extLst>
          </p:cNvPr>
          <p:cNvSpPr>
            <a:spLocks noGrp="1"/>
          </p:cNvSpPr>
          <p:nvPr>
            <p:ph type="sldNum" sz="quarter" idx="4"/>
          </p:nvPr>
        </p:nvSpPr>
        <p:spPr/>
        <p:txBody>
          <a:bodyPr/>
          <a:lstStyle/>
          <a:p>
            <a:fld id="{23AA811B-2EBD-4900-905E-5BE206449611}" type="slidenum">
              <a:rPr lang="en-US" smtClean="0"/>
              <a:pPr/>
              <a:t>48</a:t>
            </a:fld>
            <a:endParaRPr lang="en-US"/>
          </a:p>
        </p:txBody>
      </p:sp>
    </p:spTree>
    <p:extLst>
      <p:ext uri="{BB962C8B-B14F-4D97-AF65-F5344CB8AC3E}">
        <p14:creationId xmlns:p14="http://schemas.microsoft.com/office/powerpoint/2010/main" val="3267860047"/>
      </p:ext>
    </p:extLst>
  </p:cSld>
  <p:clrMapOvr>
    <a:masterClrMapping/>
  </p:clrMapOvr>
  <p:transition spd="slow">
    <p:push dir="u"/>
  </p:transition>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7B5F8-85CF-7FE8-276E-A049FD0470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3731EB9-A464-7D48-3DD0-EB44D1C5E5A4}"/>
              </a:ext>
            </a:extLst>
          </p:cNvPr>
          <p:cNvSpPr>
            <a:spLocks noGrp="1"/>
          </p:cNvSpPr>
          <p:nvPr>
            <p:ph type="title"/>
          </p:nvPr>
        </p:nvSpPr>
        <p:spPr/>
        <p:txBody>
          <a:bodyPr/>
          <a:lstStyle/>
          <a:p>
            <a:r>
              <a:rPr lang="en-US" sz="3000" dirty="0">
                <a:solidFill>
                  <a:srgbClr val="1C54F4"/>
                </a:solidFill>
              </a:rPr>
              <a:t>Uncertainty is the “New Normal”</a:t>
            </a:r>
          </a:p>
        </p:txBody>
      </p:sp>
      <p:sp>
        <p:nvSpPr>
          <p:cNvPr id="6" name="Footer Placeholder 5">
            <a:extLst>
              <a:ext uri="{FF2B5EF4-FFF2-40B4-BE49-F238E27FC236}">
                <a16:creationId xmlns:a16="http://schemas.microsoft.com/office/drawing/2014/main" id="{12A1F6D8-6A28-C3B5-EF31-536D3C792520}"/>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CCCDD5">
                    <a:lumMod val="50000"/>
                  </a:srgbClr>
                </a:solidFill>
                <a:effectLst/>
                <a:uLnTx/>
                <a:uFillTx/>
                <a:latin typeface="Open Sans"/>
                <a:ea typeface="+mn-ea"/>
                <a:cs typeface="+mn-cs"/>
              </a:rPr>
              <a:t>Colliers</a:t>
            </a:r>
          </a:p>
        </p:txBody>
      </p:sp>
      <p:sp>
        <p:nvSpPr>
          <p:cNvPr id="7" name="Slide Number Placeholder 6">
            <a:extLst>
              <a:ext uri="{FF2B5EF4-FFF2-40B4-BE49-F238E27FC236}">
                <a16:creationId xmlns:a16="http://schemas.microsoft.com/office/drawing/2014/main" id="{4BA0339F-104D-CCAD-85D3-0FD2FF9F440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US" sz="1050" b="1" i="0" u="none" strike="noStrike" kern="1200" cap="none" spc="0" normalizeH="0" baseline="0" noProof="0" smtClean="0">
                <a:ln>
                  <a:noFill/>
                </a:ln>
                <a:solidFill>
                  <a:srgbClr val="1C54F4"/>
                </a:solidFill>
                <a:effectLst/>
                <a:uLnTx/>
                <a:uFillTx/>
                <a:latin typeface="Open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050" b="1" i="0" u="none" strike="noStrike" kern="1200" cap="none" spc="0" normalizeH="0" baseline="0" noProof="0">
              <a:ln>
                <a:noFill/>
              </a:ln>
              <a:solidFill>
                <a:srgbClr val="1C54F4"/>
              </a:solidFill>
              <a:effectLst/>
              <a:uLnTx/>
              <a:uFillTx/>
              <a:latin typeface="Open Sans"/>
              <a:ea typeface="+mn-ea"/>
              <a:cs typeface="+mn-cs"/>
            </a:endParaRPr>
          </a:p>
        </p:txBody>
      </p:sp>
      <p:sp>
        <p:nvSpPr>
          <p:cNvPr id="5" name="Text Placeholder 4">
            <a:extLst>
              <a:ext uri="{FF2B5EF4-FFF2-40B4-BE49-F238E27FC236}">
                <a16:creationId xmlns:a16="http://schemas.microsoft.com/office/drawing/2014/main" id="{E4BE89FF-A1F6-6140-6F4E-D24017D57BEF}"/>
              </a:ext>
            </a:extLst>
          </p:cNvPr>
          <p:cNvSpPr>
            <a:spLocks noGrp="1"/>
          </p:cNvSpPr>
          <p:nvPr>
            <p:ph type="body" sz="quarter" idx="4294967295"/>
          </p:nvPr>
        </p:nvSpPr>
        <p:spPr>
          <a:xfrm>
            <a:off x="9441426" y="6437313"/>
            <a:ext cx="2101287" cy="153355"/>
          </a:xfrm>
        </p:spPr>
        <p:txBody>
          <a:bodyPr/>
          <a:lstStyle/>
          <a:p>
            <a:r>
              <a:rPr lang="en-US" sz="800" i="1" dirty="0">
                <a:latin typeface="Open Sans Light"/>
              </a:rPr>
              <a:t>Source: Economic Policy Uncertainty Index</a:t>
            </a:r>
          </a:p>
        </p:txBody>
      </p:sp>
      <p:pic>
        <p:nvPicPr>
          <p:cNvPr id="4" name="Picture 3">
            <a:extLst>
              <a:ext uri="{FF2B5EF4-FFF2-40B4-BE49-F238E27FC236}">
                <a16:creationId xmlns:a16="http://schemas.microsoft.com/office/drawing/2014/main" id="{E34C361D-C006-CBAE-862F-C6E766361CBE}"/>
              </a:ext>
            </a:extLst>
          </p:cNvPr>
          <p:cNvPicPr>
            <a:picLocks noChangeAspect="1"/>
          </p:cNvPicPr>
          <p:nvPr/>
        </p:nvPicPr>
        <p:blipFill>
          <a:blip r:embed="rId6"/>
          <a:stretch>
            <a:fillRect/>
          </a:stretch>
        </p:blipFill>
        <p:spPr>
          <a:xfrm>
            <a:off x="1136862" y="2370192"/>
            <a:ext cx="4619911" cy="2556932"/>
          </a:xfrm>
          <a:prstGeom prst="rect">
            <a:avLst/>
          </a:prstGeom>
        </p:spPr>
      </p:pic>
      <p:pic>
        <p:nvPicPr>
          <p:cNvPr id="9" name="Picture 8">
            <a:extLst>
              <a:ext uri="{FF2B5EF4-FFF2-40B4-BE49-F238E27FC236}">
                <a16:creationId xmlns:a16="http://schemas.microsoft.com/office/drawing/2014/main" id="{84AF176F-A5DF-8677-B5BB-DB9A3756D0EF}"/>
              </a:ext>
            </a:extLst>
          </p:cNvPr>
          <p:cNvPicPr>
            <a:picLocks noChangeAspect="1"/>
          </p:cNvPicPr>
          <p:nvPr/>
        </p:nvPicPr>
        <p:blipFill>
          <a:blip r:embed="rId7"/>
          <a:stretch>
            <a:fillRect/>
          </a:stretch>
        </p:blipFill>
        <p:spPr>
          <a:xfrm>
            <a:off x="6303523" y="2412460"/>
            <a:ext cx="4914061" cy="2570590"/>
          </a:xfrm>
          <a:prstGeom prst="rect">
            <a:avLst/>
          </a:prstGeom>
        </p:spPr>
      </p:pic>
      <p:sp>
        <p:nvSpPr>
          <p:cNvPr id="2" name="TextBox 1">
            <a:extLst>
              <a:ext uri="{FF2B5EF4-FFF2-40B4-BE49-F238E27FC236}">
                <a16:creationId xmlns:a16="http://schemas.microsoft.com/office/drawing/2014/main" id="{FA5A1E02-0993-9C85-785F-4D999F4A1EA2}"/>
              </a:ext>
            </a:extLst>
          </p:cNvPr>
          <p:cNvSpPr txBox="1"/>
          <p:nvPr/>
        </p:nvSpPr>
        <p:spPr>
          <a:xfrm>
            <a:off x="1860416" y="2044450"/>
            <a:ext cx="4721967"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1"/>
                </a:solidFill>
                <a:effectLst/>
                <a:uLnTx/>
                <a:uFillTx/>
                <a:latin typeface="Open Sans"/>
                <a:ea typeface="+mn-ea"/>
                <a:cs typeface="+mn-cs"/>
              </a:rPr>
              <a:t>Global Economic Policy Uncertainty</a:t>
            </a:r>
          </a:p>
        </p:txBody>
      </p:sp>
      <p:sp>
        <p:nvSpPr>
          <p:cNvPr id="8" name="TextBox 7">
            <a:extLst>
              <a:ext uri="{FF2B5EF4-FFF2-40B4-BE49-F238E27FC236}">
                <a16:creationId xmlns:a16="http://schemas.microsoft.com/office/drawing/2014/main" id="{AA638489-B6B0-42F6-47A4-560424D769D9}"/>
              </a:ext>
            </a:extLst>
          </p:cNvPr>
          <p:cNvSpPr txBox="1"/>
          <p:nvPr/>
        </p:nvSpPr>
        <p:spPr>
          <a:xfrm>
            <a:off x="7470033" y="2019496"/>
            <a:ext cx="4721967"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1"/>
                </a:solidFill>
                <a:effectLst/>
                <a:uLnTx/>
                <a:uFillTx/>
                <a:latin typeface="Open Sans"/>
                <a:ea typeface="+mn-ea"/>
                <a:cs typeface="+mn-cs"/>
              </a:rPr>
              <a:t>U.S. Economic Policy Uncertainty</a:t>
            </a:r>
          </a:p>
        </p:txBody>
      </p:sp>
    </p:spTree>
    <p:custDataLst>
      <p:custData r:id="rId1"/>
      <p:custData r:id="rId2"/>
    </p:custDataLst>
    <p:extLst>
      <p:ext uri="{BB962C8B-B14F-4D97-AF65-F5344CB8AC3E}">
        <p14:creationId xmlns:p14="http://schemas.microsoft.com/office/powerpoint/2010/main" val="735193934"/>
      </p:ext>
    </p:extLst>
  </p:cSld>
  <p:clrMapOvr>
    <a:masterClrMapping/>
  </p:clrMapOvr>
  <p:transition spd="slow">
    <p:push dir="u"/>
  </p:transition>
  <p:extLst>
    <p:ext uri="{6950BFC3-D8DA-4A85-94F7-54DA5524770B}">
      <p188:commentRel xmlns:p188="http://schemas.microsoft.com/office/powerpoint/2018/8/main" r:id="rId5"/>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3EBCA-D82C-2855-94EB-BEA4263F9FA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DA0AC57-33E1-5857-88C8-0DA0CE2D9474}"/>
              </a:ext>
            </a:extLst>
          </p:cNvPr>
          <p:cNvSpPr txBox="1"/>
          <p:nvPr/>
        </p:nvSpPr>
        <p:spPr>
          <a:xfrm>
            <a:off x="983180" y="2533439"/>
            <a:ext cx="10503567" cy="2554545"/>
          </a:xfrm>
          <a:prstGeom prst="rect">
            <a:avLst/>
          </a:prstGeom>
          <a:noFill/>
        </p:spPr>
        <p:txBody>
          <a:bodyPr wrap="square">
            <a:spAutoFit/>
          </a:bodyPr>
          <a:lstStyle/>
          <a:p>
            <a:pPr algn="ctr"/>
            <a:r>
              <a:rPr lang="en-US" sz="2200" dirty="0">
                <a:solidFill>
                  <a:schemeClr val="bg1"/>
                </a:solidFill>
              </a:rPr>
              <a:t>“</a:t>
            </a:r>
            <a:r>
              <a:rPr lang="en-US" sz="2400" dirty="0">
                <a:solidFill>
                  <a:schemeClr val="bg1"/>
                </a:solidFill>
              </a:rPr>
              <a:t>The gap between the markets’ solutions and technology’s current capabilities to solve those problems more effectively has never been greater… </a:t>
            </a:r>
          </a:p>
          <a:p>
            <a:pPr algn="ctr"/>
            <a:endParaRPr lang="en-US" sz="2400" dirty="0">
              <a:solidFill>
                <a:schemeClr val="bg1"/>
              </a:solidFill>
            </a:endParaRPr>
          </a:p>
          <a:p>
            <a:pPr algn="ctr"/>
            <a:r>
              <a:rPr lang="en-US" sz="2400" dirty="0">
                <a:solidFill>
                  <a:schemeClr val="bg1"/>
                </a:solidFill>
              </a:rPr>
              <a:t>Within that gap lies </a:t>
            </a:r>
            <a:r>
              <a:rPr lang="en-US" sz="2400" i="1" u="sng" dirty="0">
                <a:solidFill>
                  <a:schemeClr val="bg1"/>
                </a:solidFill>
              </a:rPr>
              <a:t>unprecedented</a:t>
            </a:r>
            <a:r>
              <a:rPr lang="en-US" sz="2400" u="sng" dirty="0">
                <a:solidFill>
                  <a:schemeClr val="bg1"/>
                </a:solidFill>
              </a:rPr>
              <a:t> </a:t>
            </a:r>
            <a:r>
              <a:rPr lang="en-US" sz="2400" i="1" u="sng" dirty="0">
                <a:solidFill>
                  <a:schemeClr val="bg1"/>
                </a:solidFill>
              </a:rPr>
              <a:t>opportunity</a:t>
            </a:r>
            <a:r>
              <a:rPr lang="en-US" sz="2200" dirty="0">
                <a:solidFill>
                  <a:schemeClr val="bg1"/>
                </a:solidFill>
              </a:rPr>
              <a:t>.”</a:t>
            </a:r>
          </a:p>
          <a:p>
            <a:pPr algn="ctr"/>
            <a:endParaRPr lang="en-US" sz="2200" dirty="0">
              <a:solidFill>
                <a:schemeClr val="bg1"/>
              </a:solidFill>
            </a:endParaRPr>
          </a:p>
          <a:p>
            <a:pPr algn="ctr"/>
            <a:r>
              <a:rPr lang="en-US" dirty="0">
                <a:solidFill>
                  <a:schemeClr val="bg1"/>
                </a:solidFill>
                <a:latin typeface="+mj-lt"/>
              </a:rPr>
              <a:t>- Unknown</a:t>
            </a:r>
          </a:p>
        </p:txBody>
      </p:sp>
      <p:sp>
        <p:nvSpPr>
          <p:cNvPr id="4" name="Footer Placeholder 3">
            <a:extLst>
              <a:ext uri="{FF2B5EF4-FFF2-40B4-BE49-F238E27FC236}">
                <a16:creationId xmlns:a16="http://schemas.microsoft.com/office/drawing/2014/main" id="{1EB92154-1244-86DC-C04B-92BDBA4089D0}"/>
              </a:ext>
            </a:extLst>
          </p:cNvPr>
          <p:cNvSpPr>
            <a:spLocks noGrp="1"/>
          </p:cNvSpPr>
          <p:nvPr>
            <p:ph type="ftr" sz="quarter" idx="3"/>
          </p:nvPr>
        </p:nvSpPr>
        <p:spPr/>
        <p:txBody>
          <a:bodyPr/>
          <a:lstStyle/>
          <a:p>
            <a:pPr algn="r"/>
            <a:r>
              <a:rPr lang="en-IN"/>
              <a:t>Colliers</a:t>
            </a:r>
            <a:endParaRPr lang="en-IN" dirty="0"/>
          </a:p>
        </p:txBody>
      </p:sp>
      <p:sp>
        <p:nvSpPr>
          <p:cNvPr id="5" name="Slide Number Placeholder 4">
            <a:extLst>
              <a:ext uri="{FF2B5EF4-FFF2-40B4-BE49-F238E27FC236}">
                <a16:creationId xmlns:a16="http://schemas.microsoft.com/office/drawing/2014/main" id="{FD5371B7-5494-AF66-49E7-2C58284FAEE7}"/>
              </a:ext>
            </a:extLst>
          </p:cNvPr>
          <p:cNvSpPr>
            <a:spLocks noGrp="1"/>
          </p:cNvSpPr>
          <p:nvPr>
            <p:ph type="sldNum" sz="quarter" idx="4"/>
          </p:nvPr>
        </p:nvSpPr>
        <p:spPr/>
        <p:txBody>
          <a:bodyPr/>
          <a:lstStyle/>
          <a:p>
            <a:fld id="{23AA811B-2EBD-4900-905E-5BE206449611}" type="slidenum">
              <a:rPr lang="en-US" smtClean="0"/>
              <a:pPr/>
              <a:t>6</a:t>
            </a:fld>
            <a:endParaRPr lang="en-US" dirty="0"/>
          </a:p>
        </p:txBody>
      </p:sp>
    </p:spTree>
    <p:extLst>
      <p:ext uri="{BB962C8B-B14F-4D97-AF65-F5344CB8AC3E}">
        <p14:creationId xmlns:p14="http://schemas.microsoft.com/office/powerpoint/2010/main" val="236252298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C950E-215F-AA55-5E93-7815066DEB5F}"/>
              </a:ext>
            </a:extLst>
          </p:cNvPr>
          <p:cNvSpPr>
            <a:spLocks noGrp="1"/>
          </p:cNvSpPr>
          <p:nvPr>
            <p:ph type="title"/>
          </p:nvPr>
        </p:nvSpPr>
        <p:spPr>
          <a:xfrm>
            <a:off x="649200" y="697725"/>
            <a:ext cx="10893600" cy="835200"/>
          </a:xfrm>
        </p:spPr>
        <p:txBody>
          <a:bodyPr/>
          <a:lstStyle/>
          <a:p>
            <a:r>
              <a:rPr lang="en-US" dirty="0"/>
              <a:t>The Big Shifts</a:t>
            </a:r>
            <a:endParaRPr lang="en-IN" dirty="0"/>
          </a:p>
        </p:txBody>
      </p:sp>
      <p:sp>
        <p:nvSpPr>
          <p:cNvPr id="4" name="Slide Number Placeholder 3">
            <a:extLst>
              <a:ext uri="{FF2B5EF4-FFF2-40B4-BE49-F238E27FC236}">
                <a16:creationId xmlns:a16="http://schemas.microsoft.com/office/drawing/2014/main" id="{EFA07272-F9B6-F00B-4CF9-C8EA2E4BC6D2}"/>
              </a:ext>
            </a:extLst>
          </p:cNvPr>
          <p:cNvSpPr>
            <a:spLocks noGrp="1"/>
          </p:cNvSpPr>
          <p:nvPr>
            <p:ph type="sldNum" sz="quarter" idx="4"/>
          </p:nvPr>
        </p:nvSpPr>
        <p:spPr/>
        <p:txBody>
          <a:bodyPr/>
          <a:lstStyle/>
          <a:p>
            <a:fld id="{23AA811B-2EBD-4900-905E-5BE206449611}" type="slidenum">
              <a:rPr lang="en-US" smtClean="0"/>
              <a:pPr/>
              <a:t>7</a:t>
            </a:fld>
            <a:endParaRPr lang="en-US"/>
          </a:p>
        </p:txBody>
      </p:sp>
      <p:grpSp>
        <p:nvGrpSpPr>
          <p:cNvPr id="72" name="Group 71">
            <a:extLst>
              <a:ext uri="{FF2B5EF4-FFF2-40B4-BE49-F238E27FC236}">
                <a16:creationId xmlns:a16="http://schemas.microsoft.com/office/drawing/2014/main" id="{A842F703-35D6-8379-F4D8-24CDCB7E5905}"/>
              </a:ext>
            </a:extLst>
          </p:cNvPr>
          <p:cNvGrpSpPr/>
          <p:nvPr/>
        </p:nvGrpSpPr>
        <p:grpSpPr>
          <a:xfrm>
            <a:off x="3776252" y="1903492"/>
            <a:ext cx="3860292" cy="3902710"/>
            <a:chOff x="3953837" y="1866900"/>
            <a:chExt cx="3937946" cy="3981216"/>
          </a:xfrm>
        </p:grpSpPr>
        <p:sp>
          <p:nvSpPr>
            <p:cNvPr id="9" name="Freeform: Shape 8">
              <a:extLst>
                <a:ext uri="{FF2B5EF4-FFF2-40B4-BE49-F238E27FC236}">
                  <a16:creationId xmlns:a16="http://schemas.microsoft.com/office/drawing/2014/main" id="{D04B6A33-75F5-C52B-AADD-4A05DF30CA7A}"/>
                </a:ext>
              </a:extLst>
            </p:cNvPr>
            <p:cNvSpPr/>
            <p:nvPr/>
          </p:nvSpPr>
          <p:spPr>
            <a:xfrm>
              <a:off x="3953837" y="2452096"/>
              <a:ext cx="1107761" cy="1921976"/>
            </a:xfrm>
            <a:custGeom>
              <a:avLst/>
              <a:gdLst>
                <a:gd name="connsiteX0" fmla="*/ 205993 w 1107761"/>
                <a:gd name="connsiteY0" fmla="*/ 740561 h 1921976"/>
                <a:gd name="connsiteX1" fmla="*/ 0 w 1107761"/>
                <a:gd name="connsiteY1" fmla="*/ 845545 h 1921976"/>
                <a:gd name="connsiteX2" fmla="*/ 104953 w 1107761"/>
                <a:gd name="connsiteY2" fmla="*/ 1051570 h 1921976"/>
                <a:gd name="connsiteX3" fmla="*/ 74927 w 1107761"/>
                <a:gd name="connsiteY3" fmla="*/ 1761477 h 1921976"/>
                <a:gd name="connsiteX4" fmla="*/ 319338 w 1107761"/>
                <a:gd name="connsiteY4" fmla="*/ 1912676 h 1921976"/>
                <a:gd name="connsiteX5" fmla="*/ 775065 w 1107761"/>
                <a:gd name="connsiteY5" fmla="*/ 1764608 h 1921976"/>
                <a:gd name="connsiteX6" fmla="*/ 802869 w 1107761"/>
                <a:gd name="connsiteY6" fmla="*/ 1106457 h 1921976"/>
                <a:gd name="connsiteX7" fmla="*/ 1059053 w 1107761"/>
                <a:gd name="connsiteY7" fmla="*/ 663223 h 1921976"/>
                <a:gd name="connsiteX8" fmla="*/ 1071828 w 1107761"/>
                <a:gd name="connsiteY8" fmla="*/ 426264 h 1921976"/>
                <a:gd name="connsiteX9" fmla="*/ 762134 w 1107761"/>
                <a:gd name="connsiteY9" fmla="*/ 0 h 1921976"/>
                <a:gd name="connsiteX10" fmla="*/ 206024 w 1107761"/>
                <a:gd name="connsiteY10" fmla="*/ 740592 h 192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7761" h="1921976">
                  <a:moveTo>
                    <a:pt x="205993" y="740561"/>
                  </a:moveTo>
                  <a:lnTo>
                    <a:pt x="0" y="845545"/>
                  </a:lnTo>
                  <a:lnTo>
                    <a:pt x="104953" y="1051570"/>
                  </a:lnTo>
                  <a:cubicBezTo>
                    <a:pt x="49189" y="1290094"/>
                    <a:pt x="41017" y="1530341"/>
                    <a:pt x="74927" y="1761477"/>
                  </a:cubicBezTo>
                  <a:cubicBezTo>
                    <a:pt x="91834" y="1876606"/>
                    <a:pt x="208655" y="1948621"/>
                    <a:pt x="319338" y="1912676"/>
                  </a:cubicBezTo>
                  <a:lnTo>
                    <a:pt x="775065" y="1764608"/>
                  </a:lnTo>
                  <a:cubicBezTo>
                    <a:pt x="725500" y="1553887"/>
                    <a:pt x="731074" y="1327386"/>
                    <a:pt x="802869" y="1106457"/>
                  </a:cubicBezTo>
                  <a:cubicBezTo>
                    <a:pt x="858007" y="936785"/>
                    <a:pt x="946648" y="787433"/>
                    <a:pt x="1059053" y="663223"/>
                  </a:cubicBezTo>
                  <a:cubicBezTo>
                    <a:pt x="1118825" y="597189"/>
                    <a:pt x="1124179" y="498341"/>
                    <a:pt x="1071828" y="426264"/>
                  </a:cubicBezTo>
                  <a:lnTo>
                    <a:pt x="762134" y="0"/>
                  </a:lnTo>
                  <a:cubicBezTo>
                    <a:pt x="524799" y="192404"/>
                    <a:pt x="331142" y="443485"/>
                    <a:pt x="206024" y="740592"/>
                  </a:cubicBezTo>
                  <a:close/>
                </a:path>
              </a:pathLst>
            </a:custGeom>
            <a:solidFill>
              <a:srgbClr val="D4EFF8"/>
            </a:solidFill>
            <a:ln w="0" cap="flat">
              <a:noFill/>
              <a:prstDash val="solid"/>
              <a:miter/>
            </a:ln>
          </p:spPr>
          <p:txBody>
            <a:bodyPr rtlCol="0" anchor="ctr"/>
            <a:lstStyle/>
            <a:p>
              <a:endParaRPr lang="en-IN" sz="1600"/>
            </a:p>
          </p:txBody>
        </p:sp>
        <p:sp>
          <p:nvSpPr>
            <p:cNvPr id="10" name="Freeform: Shape 9">
              <a:extLst>
                <a:ext uri="{FF2B5EF4-FFF2-40B4-BE49-F238E27FC236}">
                  <a16:creationId xmlns:a16="http://schemas.microsoft.com/office/drawing/2014/main" id="{8AD7B626-9A22-4BEA-9A84-2E9C6AAAB1FF}"/>
                </a:ext>
              </a:extLst>
            </p:cNvPr>
            <p:cNvSpPr/>
            <p:nvPr/>
          </p:nvSpPr>
          <p:spPr>
            <a:xfrm>
              <a:off x="4137442" y="4454076"/>
              <a:ext cx="1682229" cy="1372596"/>
            </a:xfrm>
            <a:custGeom>
              <a:avLst/>
              <a:gdLst>
                <a:gd name="connsiteX0" fmla="*/ 532532 w 1682229"/>
                <a:gd name="connsiteY0" fmla="*/ 929797 h 1372596"/>
                <a:gd name="connsiteX1" fmla="*/ 568696 w 1682229"/>
                <a:gd name="connsiteY1" fmla="*/ 1158147 h 1372596"/>
                <a:gd name="connsiteX2" fmla="*/ 797045 w 1682229"/>
                <a:gd name="connsiteY2" fmla="*/ 1121983 h 1372596"/>
                <a:gd name="connsiteX3" fmla="*/ 1462930 w 1682229"/>
                <a:gd name="connsiteY3" fmla="*/ 1369901 h 1372596"/>
                <a:gd name="connsiteX4" fmla="*/ 1682230 w 1682229"/>
                <a:gd name="connsiteY4" fmla="*/ 1184166 h 1372596"/>
                <a:gd name="connsiteX5" fmla="*/ 1682230 w 1682229"/>
                <a:gd name="connsiteY5" fmla="*/ 705018 h 1372596"/>
                <a:gd name="connsiteX6" fmla="*/ 1064877 w 1682229"/>
                <a:gd name="connsiteY6" fmla="*/ 475198 h 1372596"/>
                <a:gd name="connsiteX7" fmla="*/ 722526 w 1682229"/>
                <a:gd name="connsiteY7" fmla="*/ 94585 h 1372596"/>
                <a:gd name="connsiteX8" fmla="*/ 501128 w 1682229"/>
                <a:gd name="connsiteY8" fmla="*/ 9232 h 1372596"/>
                <a:gd name="connsiteX9" fmla="*/ 0 w 1682229"/>
                <a:gd name="connsiteY9" fmla="*/ 172047 h 1372596"/>
                <a:gd name="connsiteX10" fmla="*/ 532501 w 1682229"/>
                <a:gd name="connsiteY10" fmla="*/ 929797 h 137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2229" h="1372596">
                  <a:moveTo>
                    <a:pt x="532532" y="929797"/>
                  </a:moveTo>
                  <a:lnTo>
                    <a:pt x="568696" y="1158147"/>
                  </a:lnTo>
                  <a:lnTo>
                    <a:pt x="797045" y="1121983"/>
                  </a:lnTo>
                  <a:cubicBezTo>
                    <a:pt x="1006670" y="1248728"/>
                    <a:pt x="1232640" y="1330731"/>
                    <a:pt x="1462930" y="1369901"/>
                  </a:cubicBezTo>
                  <a:cubicBezTo>
                    <a:pt x="1577652" y="1389407"/>
                    <a:pt x="1682230" y="1300548"/>
                    <a:pt x="1682230" y="1184166"/>
                  </a:cubicBezTo>
                  <a:lnTo>
                    <a:pt x="1682230" y="705018"/>
                  </a:lnTo>
                  <a:cubicBezTo>
                    <a:pt x="1466499" y="687014"/>
                    <a:pt x="1252804" y="611743"/>
                    <a:pt x="1064877" y="475198"/>
                  </a:cubicBezTo>
                  <a:cubicBezTo>
                    <a:pt x="920566" y="370338"/>
                    <a:pt x="805906" y="239866"/>
                    <a:pt x="722526" y="94585"/>
                  </a:cubicBezTo>
                  <a:cubicBezTo>
                    <a:pt x="678190" y="17341"/>
                    <a:pt x="585823" y="-18290"/>
                    <a:pt x="501128" y="9232"/>
                  </a:cubicBezTo>
                  <a:lnTo>
                    <a:pt x="0" y="172047"/>
                  </a:lnTo>
                  <a:cubicBezTo>
                    <a:pt x="109681" y="457225"/>
                    <a:pt x="288591" y="718983"/>
                    <a:pt x="532501" y="929797"/>
                  </a:cubicBezTo>
                  <a:close/>
                </a:path>
              </a:pathLst>
            </a:custGeom>
            <a:solidFill>
              <a:schemeClr val="accent2"/>
            </a:solidFill>
            <a:ln w="0" cap="flat">
              <a:noFill/>
              <a:prstDash val="solid"/>
              <a:miter/>
            </a:ln>
          </p:spPr>
          <p:txBody>
            <a:bodyPr rtlCol="0" anchor="ctr"/>
            <a:lstStyle/>
            <a:p>
              <a:endParaRPr lang="en-IN" sz="1600"/>
            </a:p>
          </p:txBody>
        </p:sp>
        <p:sp>
          <p:nvSpPr>
            <p:cNvPr id="11" name="Freeform: Shape 10">
              <a:extLst>
                <a:ext uri="{FF2B5EF4-FFF2-40B4-BE49-F238E27FC236}">
                  <a16:creationId xmlns:a16="http://schemas.microsoft.com/office/drawing/2014/main" id="{E9D93EFC-D9AE-CDAB-6CE1-0D0D0007ABC2}"/>
                </a:ext>
              </a:extLst>
            </p:cNvPr>
            <p:cNvSpPr/>
            <p:nvPr/>
          </p:nvSpPr>
          <p:spPr>
            <a:xfrm>
              <a:off x="6026354" y="4412897"/>
              <a:ext cx="1612764" cy="1435219"/>
            </a:xfrm>
            <a:custGeom>
              <a:avLst/>
              <a:gdLst>
                <a:gd name="connsiteX0" fmla="*/ 885216 w 1612764"/>
                <a:gd name="connsiteY0" fmla="*/ 1162911 h 1435219"/>
                <a:gd name="connsiteX1" fmla="*/ 1113597 w 1612764"/>
                <a:gd name="connsiteY1" fmla="*/ 1199074 h 1435219"/>
                <a:gd name="connsiteX2" fmla="*/ 1149760 w 1612764"/>
                <a:gd name="connsiteY2" fmla="*/ 970726 h 1435219"/>
                <a:gd name="connsiteX3" fmla="*/ 1591304 w 1612764"/>
                <a:gd name="connsiteY3" fmla="*/ 414053 h 1435219"/>
                <a:gd name="connsiteX4" fmla="*/ 1482437 w 1612764"/>
                <a:gd name="connsiteY4" fmla="*/ 148068 h 1435219"/>
                <a:gd name="connsiteX5" fmla="*/ 1026709 w 1612764"/>
                <a:gd name="connsiteY5" fmla="*/ 0 h 1435219"/>
                <a:gd name="connsiteX6" fmla="*/ 617384 w 1612764"/>
                <a:gd name="connsiteY6" fmla="*/ 516125 h 1435219"/>
                <a:gd name="connsiteX7" fmla="*/ 149603 w 1612764"/>
                <a:gd name="connsiteY7" fmla="*/ 724122 h 1435219"/>
                <a:gd name="connsiteX8" fmla="*/ 0 w 1612764"/>
                <a:gd name="connsiteY8" fmla="*/ 908323 h 1435219"/>
                <a:gd name="connsiteX9" fmla="*/ 0 w 1612764"/>
                <a:gd name="connsiteY9" fmla="*/ 1435220 h 1435219"/>
                <a:gd name="connsiteX10" fmla="*/ 885216 w 1612764"/>
                <a:gd name="connsiteY10" fmla="*/ 1162942 h 143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2764" h="1435219">
                  <a:moveTo>
                    <a:pt x="885216" y="1162911"/>
                  </a:moveTo>
                  <a:lnTo>
                    <a:pt x="1113597" y="1199074"/>
                  </a:lnTo>
                  <a:lnTo>
                    <a:pt x="1149760" y="970726"/>
                  </a:lnTo>
                  <a:cubicBezTo>
                    <a:pt x="1335088" y="810540"/>
                    <a:pt x="1482906" y="620954"/>
                    <a:pt x="1591304" y="414053"/>
                  </a:cubicBezTo>
                  <a:cubicBezTo>
                    <a:pt x="1645315" y="310978"/>
                    <a:pt x="1593120" y="184044"/>
                    <a:pt x="1482437" y="148068"/>
                  </a:cubicBezTo>
                  <a:lnTo>
                    <a:pt x="1026709" y="0"/>
                  </a:lnTo>
                  <a:cubicBezTo>
                    <a:pt x="942922" y="199606"/>
                    <a:pt x="805311" y="379579"/>
                    <a:pt x="617384" y="516125"/>
                  </a:cubicBezTo>
                  <a:cubicBezTo>
                    <a:pt x="473073" y="620985"/>
                    <a:pt x="313545" y="689712"/>
                    <a:pt x="149603" y="724122"/>
                  </a:cubicBezTo>
                  <a:cubicBezTo>
                    <a:pt x="62434" y="742408"/>
                    <a:pt x="0" y="819244"/>
                    <a:pt x="0" y="908323"/>
                  </a:cubicBezTo>
                  <a:lnTo>
                    <a:pt x="0" y="1435220"/>
                  </a:lnTo>
                  <a:cubicBezTo>
                    <a:pt x="305123" y="1419032"/>
                    <a:pt x="609338" y="1329765"/>
                    <a:pt x="885216" y="1162942"/>
                  </a:cubicBezTo>
                  <a:close/>
                </a:path>
              </a:pathLst>
            </a:custGeom>
            <a:solidFill>
              <a:srgbClr val="A8B3D2"/>
            </a:solidFill>
            <a:ln w="0" cap="flat">
              <a:noFill/>
              <a:prstDash val="solid"/>
              <a:miter/>
            </a:ln>
          </p:spPr>
          <p:txBody>
            <a:bodyPr rtlCol="0" anchor="ctr"/>
            <a:lstStyle/>
            <a:p>
              <a:endParaRPr lang="en-IN" sz="1600"/>
            </a:p>
          </p:txBody>
        </p:sp>
        <p:sp>
          <p:nvSpPr>
            <p:cNvPr id="12" name="Freeform: Shape 11">
              <a:extLst>
                <a:ext uri="{FF2B5EF4-FFF2-40B4-BE49-F238E27FC236}">
                  <a16:creationId xmlns:a16="http://schemas.microsoft.com/office/drawing/2014/main" id="{6EB5DCFE-8BE5-B5EC-8DBA-216347DE6C92}"/>
                </a:ext>
              </a:extLst>
            </p:cNvPr>
            <p:cNvSpPr/>
            <p:nvPr/>
          </p:nvSpPr>
          <p:spPr>
            <a:xfrm>
              <a:off x="6724552" y="2543950"/>
              <a:ext cx="1167231" cy="1885385"/>
            </a:xfrm>
            <a:custGeom>
              <a:avLst/>
              <a:gdLst>
                <a:gd name="connsiteX0" fmla="*/ 1062278 w 1167231"/>
                <a:gd name="connsiteY0" fmla="*/ 959309 h 1885385"/>
                <a:gd name="connsiteX1" fmla="*/ 1167232 w 1167231"/>
                <a:gd name="connsiteY1" fmla="*/ 753285 h 1885385"/>
                <a:gd name="connsiteX2" fmla="*/ 961239 w 1167231"/>
                <a:gd name="connsiteY2" fmla="*/ 648332 h 1885385"/>
                <a:gd name="connsiteX3" fmla="*/ 568227 w 1167231"/>
                <a:gd name="connsiteY3" fmla="*/ 56372 h 1885385"/>
                <a:gd name="connsiteX4" fmla="*/ 281640 w 1167231"/>
                <a:gd name="connsiteY4" fmla="*/ 77726 h 1885385"/>
                <a:gd name="connsiteX5" fmla="*/ 0 w 1167231"/>
                <a:gd name="connsiteY5" fmla="*/ 465383 h 1885385"/>
                <a:gd name="connsiteX6" fmla="*/ 364363 w 1167231"/>
                <a:gd name="connsiteY6" fmla="*/ 1014197 h 1885385"/>
                <a:gd name="connsiteX7" fmla="*/ 417622 w 1167231"/>
                <a:gd name="connsiteY7" fmla="*/ 1523372 h 1885385"/>
                <a:gd name="connsiteX8" fmla="*/ 546560 w 1167231"/>
                <a:gd name="connsiteY8" fmla="*/ 1722570 h 1885385"/>
                <a:gd name="connsiteX9" fmla="*/ 1047687 w 1167231"/>
                <a:gd name="connsiteY9" fmla="*/ 1885386 h 1885385"/>
                <a:gd name="connsiteX10" fmla="*/ 1062278 w 1167231"/>
                <a:gd name="connsiteY10" fmla="*/ 959341 h 188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231" h="1885385">
                  <a:moveTo>
                    <a:pt x="1062278" y="959309"/>
                  </a:moveTo>
                  <a:lnTo>
                    <a:pt x="1167232" y="753285"/>
                  </a:lnTo>
                  <a:lnTo>
                    <a:pt x="961239" y="648332"/>
                  </a:lnTo>
                  <a:cubicBezTo>
                    <a:pt x="866148" y="422550"/>
                    <a:pt x="731512" y="223414"/>
                    <a:pt x="568227" y="56372"/>
                  </a:cubicBezTo>
                  <a:cubicBezTo>
                    <a:pt x="486882" y="-26852"/>
                    <a:pt x="350022" y="-16426"/>
                    <a:pt x="281640" y="77726"/>
                  </a:cubicBezTo>
                  <a:lnTo>
                    <a:pt x="0" y="465383"/>
                  </a:lnTo>
                  <a:cubicBezTo>
                    <a:pt x="163943" y="606751"/>
                    <a:pt x="292567" y="793237"/>
                    <a:pt x="364363" y="1014197"/>
                  </a:cubicBezTo>
                  <a:cubicBezTo>
                    <a:pt x="419501" y="1183870"/>
                    <a:pt x="435563" y="1356799"/>
                    <a:pt x="417622" y="1523372"/>
                  </a:cubicBezTo>
                  <a:cubicBezTo>
                    <a:pt x="408072" y="1611918"/>
                    <a:pt x="461864" y="1695048"/>
                    <a:pt x="546560" y="1722570"/>
                  </a:cubicBezTo>
                  <a:lnTo>
                    <a:pt x="1047687" y="1885386"/>
                  </a:lnTo>
                  <a:cubicBezTo>
                    <a:pt x="1126590" y="1590220"/>
                    <a:pt x="1135671" y="1273293"/>
                    <a:pt x="1062278" y="959341"/>
                  </a:cubicBezTo>
                  <a:close/>
                </a:path>
              </a:pathLst>
            </a:custGeom>
            <a:solidFill>
              <a:schemeClr val="accent1"/>
            </a:solidFill>
            <a:ln w="0" cap="flat">
              <a:noFill/>
              <a:prstDash val="solid"/>
              <a:miter/>
            </a:ln>
          </p:spPr>
          <p:txBody>
            <a:bodyPr rtlCol="0" anchor="ctr"/>
            <a:lstStyle/>
            <a:p>
              <a:endParaRPr lang="en-IN" sz="1600"/>
            </a:p>
          </p:txBody>
        </p:sp>
        <p:sp>
          <p:nvSpPr>
            <p:cNvPr id="13" name="Freeform: Shape 12">
              <a:extLst>
                <a:ext uri="{FF2B5EF4-FFF2-40B4-BE49-F238E27FC236}">
                  <a16:creationId xmlns:a16="http://schemas.microsoft.com/office/drawing/2014/main" id="{0F7D75F0-BC48-83CE-D1FF-EF7CC0C4A210}"/>
                </a:ext>
              </a:extLst>
            </p:cNvPr>
            <p:cNvSpPr/>
            <p:nvPr/>
          </p:nvSpPr>
          <p:spPr>
            <a:xfrm>
              <a:off x="4970454" y="1866900"/>
              <a:ext cx="1991902" cy="1021135"/>
            </a:xfrm>
            <a:custGeom>
              <a:avLst/>
              <a:gdLst>
                <a:gd name="connsiteX0" fmla="*/ 1115704 w 1991902"/>
                <a:gd name="connsiteY0" fmla="*/ 163473 h 1021135"/>
                <a:gd name="connsiteX1" fmla="*/ 952231 w 1991902"/>
                <a:gd name="connsiteY1" fmla="*/ 0 h 1021135"/>
                <a:gd name="connsiteX2" fmla="*/ 788726 w 1991902"/>
                <a:gd name="connsiteY2" fmla="*/ 163473 h 1021135"/>
                <a:gd name="connsiteX3" fmla="*/ 104306 w 1991902"/>
                <a:gd name="connsiteY3" fmla="*/ 354312 h 1021135"/>
                <a:gd name="connsiteX4" fmla="*/ 36048 w 1991902"/>
                <a:gd name="connsiteY4" fmla="*/ 633478 h 1021135"/>
                <a:gd name="connsiteX5" fmla="*/ 317688 w 1991902"/>
                <a:gd name="connsiteY5" fmla="*/ 1021136 h 1021135"/>
                <a:gd name="connsiteX6" fmla="*/ 952231 w 1991902"/>
                <a:gd name="connsiteY6" fmla="*/ 844199 h 1021135"/>
                <a:gd name="connsiteX7" fmla="*/ 1452920 w 1991902"/>
                <a:gd name="connsiteY7" fmla="*/ 950906 h 1021135"/>
                <a:gd name="connsiteX8" fmla="*/ 1682209 w 1991902"/>
                <a:gd name="connsiteY8" fmla="*/ 889819 h 1021135"/>
                <a:gd name="connsiteX9" fmla="*/ 1991903 w 1991902"/>
                <a:gd name="connsiteY9" fmla="*/ 463555 h 1021135"/>
                <a:gd name="connsiteX10" fmla="*/ 1115704 w 1991902"/>
                <a:gd name="connsiteY10" fmla="*/ 163504 h 102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1902" h="1021135">
                  <a:moveTo>
                    <a:pt x="1115704" y="163473"/>
                  </a:moveTo>
                  <a:lnTo>
                    <a:pt x="952231" y="0"/>
                  </a:lnTo>
                  <a:lnTo>
                    <a:pt x="788726" y="163473"/>
                  </a:lnTo>
                  <a:cubicBezTo>
                    <a:pt x="544628" y="184138"/>
                    <a:pt x="313618" y="250642"/>
                    <a:pt x="104306" y="354312"/>
                  </a:cubicBezTo>
                  <a:cubicBezTo>
                    <a:pt x="10" y="405974"/>
                    <a:pt x="-32365" y="539327"/>
                    <a:pt x="36048" y="633478"/>
                  </a:cubicBezTo>
                  <a:lnTo>
                    <a:pt x="317688" y="1021136"/>
                  </a:lnTo>
                  <a:cubicBezTo>
                    <a:pt x="502797" y="908887"/>
                    <a:pt x="719937" y="844199"/>
                    <a:pt x="952231" y="844199"/>
                  </a:cubicBezTo>
                  <a:cubicBezTo>
                    <a:pt x="1130639" y="844199"/>
                    <a:pt x="1300062" y="882367"/>
                    <a:pt x="1452920" y="950906"/>
                  </a:cubicBezTo>
                  <a:cubicBezTo>
                    <a:pt x="1534203" y="987351"/>
                    <a:pt x="1629857" y="961896"/>
                    <a:pt x="1682209" y="889819"/>
                  </a:cubicBezTo>
                  <a:lnTo>
                    <a:pt x="1991903" y="463555"/>
                  </a:lnTo>
                  <a:cubicBezTo>
                    <a:pt x="1735562" y="297295"/>
                    <a:pt x="1436952" y="190713"/>
                    <a:pt x="1115704" y="163504"/>
                  </a:cubicBezTo>
                  <a:close/>
                </a:path>
              </a:pathLst>
            </a:custGeom>
            <a:solidFill>
              <a:schemeClr val="bg1">
                <a:lumMod val="65000"/>
              </a:schemeClr>
            </a:solidFill>
            <a:ln w="0" cap="flat">
              <a:noFill/>
              <a:prstDash val="solid"/>
              <a:miter/>
            </a:ln>
          </p:spPr>
          <p:txBody>
            <a:bodyPr rtlCol="0" anchor="ctr"/>
            <a:lstStyle/>
            <a:p>
              <a:endParaRPr lang="en-IN" sz="1600" dirty="0"/>
            </a:p>
          </p:txBody>
        </p:sp>
      </p:grpSp>
      <p:pic>
        <p:nvPicPr>
          <p:cNvPr id="81" name="Graphic 80">
            <a:extLst>
              <a:ext uri="{FF2B5EF4-FFF2-40B4-BE49-F238E27FC236}">
                <a16:creationId xmlns:a16="http://schemas.microsoft.com/office/drawing/2014/main" id="{BA99C49A-FA12-9D95-223A-E62928BC80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3748" y="3191328"/>
            <a:ext cx="599932" cy="599932"/>
          </a:xfrm>
          <a:prstGeom prst="rect">
            <a:avLst/>
          </a:prstGeom>
        </p:spPr>
      </p:pic>
      <p:pic>
        <p:nvPicPr>
          <p:cNvPr id="83" name="Graphic 82">
            <a:extLst>
              <a:ext uri="{FF2B5EF4-FFF2-40B4-BE49-F238E27FC236}">
                <a16:creationId xmlns:a16="http://schemas.microsoft.com/office/drawing/2014/main" id="{143B81DD-0E2E-7954-7850-98B735A9D8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49469" y="4802898"/>
            <a:ext cx="599932" cy="599932"/>
          </a:xfrm>
          <a:prstGeom prst="rect">
            <a:avLst/>
          </a:prstGeom>
        </p:spPr>
      </p:pic>
      <p:pic>
        <p:nvPicPr>
          <p:cNvPr id="87" name="Graphic 86">
            <a:extLst>
              <a:ext uri="{FF2B5EF4-FFF2-40B4-BE49-F238E27FC236}">
                <a16:creationId xmlns:a16="http://schemas.microsoft.com/office/drawing/2014/main" id="{252502D7-BE0C-07CA-E82F-E3B28691FB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77283" y="2080559"/>
            <a:ext cx="599932" cy="599932"/>
          </a:xfrm>
          <a:prstGeom prst="rect">
            <a:avLst/>
          </a:prstGeom>
        </p:spPr>
      </p:pic>
      <p:pic>
        <p:nvPicPr>
          <p:cNvPr id="89" name="Graphic 88">
            <a:extLst>
              <a:ext uri="{FF2B5EF4-FFF2-40B4-BE49-F238E27FC236}">
                <a16:creationId xmlns:a16="http://schemas.microsoft.com/office/drawing/2014/main" id="{61E85921-DA29-C038-87B2-FFE225F2B29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49429" y="4831867"/>
            <a:ext cx="599932" cy="599932"/>
          </a:xfrm>
          <a:prstGeom prst="rect">
            <a:avLst/>
          </a:prstGeom>
        </p:spPr>
      </p:pic>
      <p:sp>
        <p:nvSpPr>
          <p:cNvPr id="6" name="TextBox 5">
            <a:extLst>
              <a:ext uri="{FF2B5EF4-FFF2-40B4-BE49-F238E27FC236}">
                <a16:creationId xmlns:a16="http://schemas.microsoft.com/office/drawing/2014/main" id="{144E65BF-73A4-7057-020F-A91FC90A725E}"/>
              </a:ext>
            </a:extLst>
          </p:cNvPr>
          <p:cNvSpPr txBox="1"/>
          <p:nvPr/>
        </p:nvSpPr>
        <p:spPr>
          <a:xfrm>
            <a:off x="2605174" y="5590743"/>
            <a:ext cx="2090742" cy="215444"/>
          </a:xfrm>
          <a:prstGeom prst="rect">
            <a:avLst/>
          </a:prstGeom>
          <a:noFill/>
        </p:spPr>
        <p:txBody>
          <a:bodyPr wrap="square" lIns="0" tIns="0" rIns="0" bIns="0" rtlCol="0">
            <a:spAutoFit/>
          </a:bodyPr>
          <a:lstStyle>
            <a:defPPr>
              <a:defRPr lang="en-US"/>
            </a:defPPr>
            <a:lvl1pPr algn="ctr">
              <a:defRPr sz="1400" b="1">
                <a:solidFill>
                  <a:schemeClr val="accent1"/>
                </a:solidFill>
              </a:defRPr>
            </a:lvl1pPr>
          </a:lstStyle>
          <a:p>
            <a:r>
              <a:rPr lang="en-US" b="0" dirty="0"/>
              <a:t>Green Transition</a:t>
            </a:r>
          </a:p>
        </p:txBody>
      </p:sp>
      <p:sp>
        <p:nvSpPr>
          <p:cNvPr id="7" name="TextBox 6">
            <a:extLst>
              <a:ext uri="{FF2B5EF4-FFF2-40B4-BE49-F238E27FC236}">
                <a16:creationId xmlns:a16="http://schemas.microsoft.com/office/drawing/2014/main" id="{794FA08D-2179-FC77-724C-916AB5BDA975}"/>
              </a:ext>
            </a:extLst>
          </p:cNvPr>
          <p:cNvSpPr txBox="1"/>
          <p:nvPr/>
        </p:nvSpPr>
        <p:spPr>
          <a:xfrm>
            <a:off x="7600977" y="3203742"/>
            <a:ext cx="1892526" cy="215444"/>
          </a:xfrm>
          <a:prstGeom prst="rect">
            <a:avLst/>
          </a:prstGeom>
          <a:noFill/>
        </p:spPr>
        <p:txBody>
          <a:bodyPr wrap="square" lIns="0" tIns="0" rIns="0" bIns="0" rtlCol="0">
            <a:spAutoFit/>
          </a:bodyPr>
          <a:lstStyle>
            <a:defPPr>
              <a:defRPr lang="en-US"/>
            </a:defPPr>
            <a:lvl1pPr algn="ctr">
              <a:defRPr sz="1400" b="1">
                <a:solidFill>
                  <a:schemeClr val="accent1"/>
                </a:solidFill>
              </a:defRPr>
            </a:lvl1pPr>
          </a:lstStyle>
          <a:p>
            <a:r>
              <a:rPr lang="en-US" dirty="0"/>
              <a:t>The AI Revolution</a:t>
            </a:r>
          </a:p>
        </p:txBody>
      </p:sp>
      <p:sp>
        <p:nvSpPr>
          <p:cNvPr id="8" name="TextBox 7">
            <a:extLst>
              <a:ext uri="{FF2B5EF4-FFF2-40B4-BE49-F238E27FC236}">
                <a16:creationId xmlns:a16="http://schemas.microsoft.com/office/drawing/2014/main" id="{6929581C-B1D0-1386-555A-46EF9534AC80}"/>
              </a:ext>
            </a:extLst>
          </p:cNvPr>
          <p:cNvSpPr txBox="1"/>
          <p:nvPr/>
        </p:nvSpPr>
        <p:spPr>
          <a:xfrm>
            <a:off x="2249297" y="3207991"/>
            <a:ext cx="1396216" cy="215444"/>
          </a:xfrm>
          <a:prstGeom prst="rect">
            <a:avLst/>
          </a:prstGeom>
          <a:noFill/>
        </p:spPr>
        <p:txBody>
          <a:bodyPr wrap="square" lIns="0" tIns="0" rIns="0" bIns="0" rtlCol="0">
            <a:spAutoFit/>
          </a:bodyPr>
          <a:lstStyle>
            <a:defPPr>
              <a:defRPr lang="en-US"/>
            </a:defPPr>
            <a:lvl1pPr algn="ctr">
              <a:defRPr sz="1400" b="1">
                <a:solidFill>
                  <a:schemeClr val="accent1"/>
                </a:solidFill>
              </a:defRPr>
            </a:lvl1pPr>
          </a:lstStyle>
          <a:p>
            <a:r>
              <a:rPr lang="en-US" dirty="0"/>
              <a:t>Deglobalization</a:t>
            </a:r>
          </a:p>
        </p:txBody>
      </p:sp>
      <p:grpSp>
        <p:nvGrpSpPr>
          <p:cNvPr id="18" name="Group 17">
            <a:extLst>
              <a:ext uri="{FF2B5EF4-FFF2-40B4-BE49-F238E27FC236}">
                <a16:creationId xmlns:a16="http://schemas.microsoft.com/office/drawing/2014/main" id="{51080F46-109D-F935-8113-5B0215C9AAE7}"/>
              </a:ext>
            </a:extLst>
          </p:cNvPr>
          <p:cNvGrpSpPr/>
          <p:nvPr/>
        </p:nvGrpSpPr>
        <p:grpSpPr>
          <a:xfrm>
            <a:off x="6901004" y="3218848"/>
            <a:ext cx="633183" cy="599932"/>
            <a:chOff x="7197325" y="7639888"/>
            <a:chExt cx="1016474" cy="1016474"/>
          </a:xfrm>
          <a:noFill/>
        </p:grpSpPr>
        <p:pic>
          <p:nvPicPr>
            <p:cNvPr id="15" name="Graphic 14">
              <a:extLst>
                <a:ext uri="{FF2B5EF4-FFF2-40B4-BE49-F238E27FC236}">
                  <a16:creationId xmlns:a16="http://schemas.microsoft.com/office/drawing/2014/main" id="{6DA106D9-F3BB-B618-A81E-A2B4510EC27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97325" y="7639888"/>
              <a:ext cx="1016474" cy="1016474"/>
            </a:xfrm>
            <a:prstGeom prst="rect">
              <a:avLst/>
            </a:prstGeom>
          </p:spPr>
        </p:pic>
        <p:pic>
          <p:nvPicPr>
            <p:cNvPr id="17" name="Picture 16" descr="A white brain with black background&#10;&#10;Description automatically generated">
              <a:extLst>
                <a:ext uri="{FF2B5EF4-FFF2-40B4-BE49-F238E27FC236}">
                  <a16:creationId xmlns:a16="http://schemas.microsoft.com/office/drawing/2014/main" id="{CA341878-9B06-2584-8561-749D7BC7F55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26453" y="7826710"/>
              <a:ext cx="358218" cy="398925"/>
            </a:xfrm>
            <a:prstGeom prst="rect">
              <a:avLst/>
            </a:prstGeom>
            <a:grpFill/>
          </p:spPr>
        </p:pic>
      </p:grpSp>
      <p:grpSp>
        <p:nvGrpSpPr>
          <p:cNvPr id="26" name="Group 25">
            <a:extLst>
              <a:ext uri="{FF2B5EF4-FFF2-40B4-BE49-F238E27FC236}">
                <a16:creationId xmlns:a16="http://schemas.microsoft.com/office/drawing/2014/main" id="{D309E46F-6BC4-09B9-1341-6078BFD346DA}"/>
              </a:ext>
            </a:extLst>
          </p:cNvPr>
          <p:cNvGrpSpPr/>
          <p:nvPr/>
        </p:nvGrpSpPr>
        <p:grpSpPr>
          <a:xfrm>
            <a:off x="3994565" y="1652248"/>
            <a:ext cx="3414602" cy="318709"/>
            <a:chOff x="7801574" y="9671713"/>
            <a:chExt cx="3414602" cy="318709"/>
          </a:xfrm>
        </p:grpSpPr>
        <p:sp>
          <p:nvSpPr>
            <p:cNvPr id="5" name="TextBox 4">
              <a:extLst>
                <a:ext uri="{FF2B5EF4-FFF2-40B4-BE49-F238E27FC236}">
                  <a16:creationId xmlns:a16="http://schemas.microsoft.com/office/drawing/2014/main" id="{5225D5B0-6DCC-78A4-38A1-B5A3C0A0522C}"/>
                </a:ext>
              </a:extLst>
            </p:cNvPr>
            <p:cNvSpPr txBox="1"/>
            <p:nvPr/>
          </p:nvSpPr>
          <p:spPr>
            <a:xfrm>
              <a:off x="7801574" y="9671713"/>
              <a:ext cx="3414602" cy="215444"/>
            </a:xfrm>
            <a:prstGeom prst="rect">
              <a:avLst/>
            </a:prstGeom>
            <a:noFill/>
          </p:spPr>
          <p:txBody>
            <a:bodyPr wrap="square" lIns="0" tIns="0" rIns="0" bIns="0" rtlCol="0">
              <a:spAutoFit/>
            </a:bodyPr>
            <a:lstStyle>
              <a:defPPr>
                <a:defRPr lang="en-US"/>
              </a:defPPr>
              <a:lvl1pPr algn="ctr">
                <a:defRPr sz="1400" b="0">
                  <a:solidFill>
                    <a:schemeClr val="accent1"/>
                  </a:solidFill>
                </a:defRPr>
              </a:lvl1pPr>
            </a:lstStyle>
            <a:p>
              <a:r>
                <a:rPr lang="en-US" dirty="0"/>
                <a:t>Higher for Longer Interest Rates</a:t>
              </a:r>
            </a:p>
          </p:txBody>
        </p:sp>
        <p:sp>
          <p:nvSpPr>
            <p:cNvPr id="21" name="TextBox 20">
              <a:extLst>
                <a:ext uri="{FF2B5EF4-FFF2-40B4-BE49-F238E27FC236}">
                  <a16:creationId xmlns:a16="http://schemas.microsoft.com/office/drawing/2014/main" id="{EA7820EE-21A5-48D9-38FD-A2639558AD13}"/>
                </a:ext>
              </a:extLst>
            </p:cNvPr>
            <p:cNvSpPr txBox="1"/>
            <p:nvPr/>
          </p:nvSpPr>
          <p:spPr>
            <a:xfrm>
              <a:off x="8212148" y="9774978"/>
              <a:ext cx="2116628" cy="184666"/>
            </a:xfrm>
            <a:prstGeom prst="rect">
              <a:avLst/>
            </a:prstGeom>
            <a:noFill/>
          </p:spPr>
          <p:txBody>
            <a:bodyPr wrap="square" lIns="0" tIns="0" rIns="0" bIns="0" rtlCol="0">
              <a:spAutoFit/>
            </a:bodyPr>
            <a:lstStyle>
              <a:defPPr>
                <a:defRPr lang="en-US"/>
              </a:defPPr>
              <a:lvl1pPr algn="ctr">
                <a:defRPr sz="1400" b="0">
                  <a:solidFill>
                    <a:schemeClr val="accent1"/>
                  </a:solidFill>
                </a:defRPr>
              </a:lvl1pPr>
            </a:lstStyle>
            <a:p>
              <a:endParaRPr lang="en-US"/>
            </a:p>
          </p:txBody>
        </p:sp>
      </p:grpSp>
      <p:sp>
        <p:nvSpPr>
          <p:cNvPr id="14" name="TextBox 13">
            <a:extLst>
              <a:ext uri="{FF2B5EF4-FFF2-40B4-BE49-F238E27FC236}">
                <a16:creationId xmlns:a16="http://schemas.microsoft.com/office/drawing/2014/main" id="{51B0BB5D-C16E-3219-6549-4C92E4F095A7}"/>
              </a:ext>
            </a:extLst>
          </p:cNvPr>
          <p:cNvSpPr txBox="1"/>
          <p:nvPr/>
        </p:nvSpPr>
        <p:spPr>
          <a:xfrm>
            <a:off x="7064437" y="5565693"/>
            <a:ext cx="2027799" cy="215444"/>
          </a:xfrm>
          <a:prstGeom prst="rect">
            <a:avLst/>
          </a:prstGeom>
          <a:noFill/>
        </p:spPr>
        <p:txBody>
          <a:bodyPr wrap="square" lIns="0" tIns="0" rIns="0" bIns="0" rtlCol="0">
            <a:spAutoFit/>
          </a:bodyPr>
          <a:lstStyle>
            <a:defPPr>
              <a:defRPr lang="en-US"/>
            </a:defPPr>
            <a:lvl1pPr algn="ctr">
              <a:defRPr sz="1400" b="1">
                <a:solidFill>
                  <a:schemeClr val="accent1"/>
                </a:solidFill>
              </a:defRPr>
            </a:lvl1pPr>
          </a:lstStyle>
          <a:p>
            <a:r>
              <a:rPr lang="en-IN" dirty="0"/>
              <a:t>Shifting Demographics</a:t>
            </a:r>
          </a:p>
        </p:txBody>
      </p:sp>
      <p:sp>
        <p:nvSpPr>
          <p:cNvPr id="61" name="Footer Placeholder 60">
            <a:extLst>
              <a:ext uri="{FF2B5EF4-FFF2-40B4-BE49-F238E27FC236}">
                <a16:creationId xmlns:a16="http://schemas.microsoft.com/office/drawing/2014/main" id="{B7141EC2-4288-808E-94DC-8F7EBA9EF4DD}"/>
              </a:ext>
            </a:extLst>
          </p:cNvPr>
          <p:cNvSpPr>
            <a:spLocks noGrp="1"/>
          </p:cNvSpPr>
          <p:nvPr>
            <p:ph type="ftr" sz="quarter" idx="3"/>
          </p:nvPr>
        </p:nvSpPr>
        <p:spPr/>
        <p:txBody>
          <a:bodyPr/>
          <a:lstStyle/>
          <a:p>
            <a:pPr algn="r"/>
            <a:r>
              <a:rPr lang="en-IN" dirty="0"/>
              <a:t>Colliers</a:t>
            </a:r>
          </a:p>
        </p:txBody>
      </p:sp>
      <p:sp>
        <p:nvSpPr>
          <p:cNvPr id="19" name="TextBox 18">
            <a:extLst>
              <a:ext uri="{FF2B5EF4-FFF2-40B4-BE49-F238E27FC236}">
                <a16:creationId xmlns:a16="http://schemas.microsoft.com/office/drawing/2014/main" id="{9FE4E952-B7AC-BFD3-A020-06EA46B8A400}"/>
              </a:ext>
            </a:extLst>
          </p:cNvPr>
          <p:cNvSpPr txBox="1"/>
          <p:nvPr/>
        </p:nvSpPr>
        <p:spPr>
          <a:xfrm>
            <a:off x="5196518" y="3102410"/>
            <a:ext cx="1004131" cy="1631216"/>
          </a:xfrm>
          <a:prstGeom prst="rect">
            <a:avLst/>
          </a:prstGeom>
          <a:noFill/>
        </p:spPr>
        <p:txBody>
          <a:bodyPr wrap="square">
            <a:spAutoFit/>
          </a:bodyPr>
          <a:lstStyle/>
          <a:p>
            <a:pPr algn="ctr"/>
            <a:r>
              <a:rPr lang="en-US" sz="10000" dirty="0">
                <a:solidFill>
                  <a:srgbClr val="C00000"/>
                </a:solidFill>
                <a:effectLst/>
                <a:latin typeface="+mj-lt"/>
                <a:ea typeface="Open Sans ExtraBold"/>
                <a:cs typeface="Open Sans ExtraBold"/>
              </a:rPr>
              <a:t>∆</a:t>
            </a:r>
            <a:endParaRPr lang="en-US" sz="10000" dirty="0">
              <a:solidFill>
                <a:srgbClr val="C00000"/>
              </a:solidFill>
            </a:endParaRPr>
          </a:p>
        </p:txBody>
      </p:sp>
      <p:sp>
        <p:nvSpPr>
          <p:cNvPr id="20" name="Right Brace 19">
            <a:extLst>
              <a:ext uri="{FF2B5EF4-FFF2-40B4-BE49-F238E27FC236}">
                <a16:creationId xmlns:a16="http://schemas.microsoft.com/office/drawing/2014/main" id="{699A38B1-7D03-D7EC-C9A3-E1056BB28CEA}"/>
              </a:ext>
            </a:extLst>
          </p:cNvPr>
          <p:cNvSpPr/>
          <p:nvPr/>
        </p:nvSpPr>
        <p:spPr>
          <a:xfrm>
            <a:off x="9328150" y="2789780"/>
            <a:ext cx="839720" cy="3258268"/>
          </a:xfrm>
          <a:prstGeom prst="rightBrace">
            <a:avLst>
              <a:gd name="adj1" fmla="val 33808"/>
              <a:gd name="adj2" fmla="val 50000"/>
            </a:avLst>
          </a:prstGeom>
          <a:ln w="63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Brace 22">
            <a:extLst>
              <a:ext uri="{FF2B5EF4-FFF2-40B4-BE49-F238E27FC236}">
                <a16:creationId xmlns:a16="http://schemas.microsoft.com/office/drawing/2014/main" id="{AA656B97-666D-E9B4-1D8E-61E92D6337F3}"/>
              </a:ext>
            </a:extLst>
          </p:cNvPr>
          <p:cNvSpPr/>
          <p:nvPr/>
        </p:nvSpPr>
        <p:spPr>
          <a:xfrm rot="10800000">
            <a:off x="1623430" y="2789780"/>
            <a:ext cx="839720" cy="3258268"/>
          </a:xfrm>
          <a:prstGeom prst="rightBrace">
            <a:avLst>
              <a:gd name="adj1" fmla="val 24317"/>
              <a:gd name="adj2" fmla="val 49209"/>
            </a:avLst>
          </a:prstGeom>
          <a:ln w="63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F549994C-C78B-54E2-66B8-3AAAD7C7F2A7}"/>
              </a:ext>
            </a:extLst>
          </p:cNvPr>
          <p:cNvSpPr txBox="1"/>
          <p:nvPr/>
        </p:nvSpPr>
        <p:spPr>
          <a:xfrm>
            <a:off x="222914" y="4234248"/>
            <a:ext cx="1400515" cy="338554"/>
          </a:xfrm>
          <a:prstGeom prst="rect">
            <a:avLst/>
          </a:prstGeom>
          <a:noFill/>
        </p:spPr>
        <p:txBody>
          <a:bodyPr wrap="square">
            <a:spAutoFit/>
          </a:bodyPr>
          <a:lstStyle/>
          <a:p>
            <a:r>
              <a:rPr lang="en-US" sz="1600" b="1">
                <a:solidFill>
                  <a:srgbClr val="C00000"/>
                </a:solidFill>
              </a:rPr>
              <a:t>Inflationary</a:t>
            </a:r>
          </a:p>
        </p:txBody>
      </p:sp>
      <p:sp>
        <p:nvSpPr>
          <p:cNvPr id="30" name="TextBox 29">
            <a:extLst>
              <a:ext uri="{FF2B5EF4-FFF2-40B4-BE49-F238E27FC236}">
                <a16:creationId xmlns:a16="http://schemas.microsoft.com/office/drawing/2014/main" id="{0A4D166B-A617-F14C-BC6B-1DCE16DEA6B7}"/>
              </a:ext>
            </a:extLst>
          </p:cNvPr>
          <p:cNvSpPr txBox="1"/>
          <p:nvPr/>
        </p:nvSpPr>
        <p:spPr>
          <a:xfrm>
            <a:off x="10197902" y="4234248"/>
            <a:ext cx="1623293" cy="338554"/>
          </a:xfrm>
          <a:prstGeom prst="rect">
            <a:avLst/>
          </a:prstGeom>
          <a:noFill/>
        </p:spPr>
        <p:txBody>
          <a:bodyPr wrap="square">
            <a:spAutoFit/>
          </a:bodyPr>
          <a:lstStyle/>
          <a:p>
            <a:r>
              <a:rPr lang="en-US" sz="1600" b="1">
                <a:solidFill>
                  <a:srgbClr val="C00000"/>
                </a:solidFill>
              </a:rPr>
              <a:t>Deflationary</a:t>
            </a:r>
          </a:p>
        </p:txBody>
      </p:sp>
    </p:spTree>
    <p:extLst>
      <p:ext uri="{BB962C8B-B14F-4D97-AF65-F5344CB8AC3E}">
        <p14:creationId xmlns:p14="http://schemas.microsoft.com/office/powerpoint/2010/main" val="3119528367"/>
      </p:ext>
    </p:extLst>
  </p:cSld>
  <p:clrMapOvr>
    <a:masterClrMapping/>
  </p:clrMapOvr>
  <p:transition spd="slow">
    <p:push dir="u"/>
  </p:transition>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21CDEB6-6184-F17E-49B9-EA15F44E00F8}"/>
              </a:ext>
            </a:extLst>
          </p:cNvPr>
          <p:cNvSpPr/>
          <p:nvPr/>
        </p:nvSpPr>
        <p:spPr>
          <a:xfrm>
            <a:off x="0" y="146050"/>
            <a:ext cx="3484880" cy="788670"/>
          </a:xfrm>
          <a:custGeom>
            <a:avLst/>
            <a:gdLst>
              <a:gd name="connsiteX0" fmla="*/ 0 w 3119120"/>
              <a:gd name="connsiteY0" fmla="*/ 0 h 788670"/>
              <a:gd name="connsiteX1" fmla="*/ 2724785 w 3119120"/>
              <a:gd name="connsiteY1" fmla="*/ 0 h 788670"/>
              <a:gd name="connsiteX2" fmla="*/ 3119120 w 3119120"/>
              <a:gd name="connsiteY2" fmla="*/ 394335 h 788670"/>
              <a:gd name="connsiteX3" fmla="*/ 2724785 w 3119120"/>
              <a:gd name="connsiteY3" fmla="*/ 788670 h 788670"/>
              <a:gd name="connsiteX4" fmla="*/ 0 w 3119120"/>
              <a:gd name="connsiteY4" fmla="*/ 788670 h 788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9120" h="788670">
                <a:moveTo>
                  <a:pt x="0" y="0"/>
                </a:moveTo>
                <a:lnTo>
                  <a:pt x="2724785" y="0"/>
                </a:lnTo>
                <a:cubicBezTo>
                  <a:pt x="2942570" y="0"/>
                  <a:pt x="3119120" y="176550"/>
                  <a:pt x="3119120" y="394335"/>
                </a:cubicBezTo>
                <a:cubicBezTo>
                  <a:pt x="3119120" y="612120"/>
                  <a:pt x="2942570" y="788670"/>
                  <a:pt x="2724785" y="788670"/>
                </a:cubicBezTo>
                <a:lnTo>
                  <a:pt x="0" y="788670"/>
                </a:lnTo>
                <a:close/>
              </a:path>
            </a:pathLst>
          </a:custGeom>
          <a:solidFill>
            <a:srgbClr val="F1FAF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IN" sz="2000" noProof="0" err="1"/>
          </a:p>
        </p:txBody>
      </p:sp>
      <p:sp>
        <p:nvSpPr>
          <p:cNvPr id="19" name="TextBox 18">
            <a:extLst>
              <a:ext uri="{FF2B5EF4-FFF2-40B4-BE49-F238E27FC236}">
                <a16:creationId xmlns:a16="http://schemas.microsoft.com/office/drawing/2014/main" id="{C7CF7DD1-3CBE-A74C-D022-C9FD74C7D8D1}"/>
              </a:ext>
            </a:extLst>
          </p:cNvPr>
          <p:cNvSpPr txBox="1"/>
          <p:nvPr/>
        </p:nvSpPr>
        <p:spPr>
          <a:xfrm>
            <a:off x="639586" y="294164"/>
            <a:ext cx="1775979" cy="492443"/>
          </a:xfrm>
          <a:prstGeom prst="rect">
            <a:avLst/>
          </a:prstGeom>
          <a:noFill/>
        </p:spPr>
        <p:txBody>
          <a:bodyPr wrap="square" lIns="0" tIns="0" rIns="0" bIns="0" rtlCol="0">
            <a:spAutoFit/>
          </a:bodyPr>
          <a:lstStyle/>
          <a:p>
            <a:r>
              <a:rPr lang="en-US" sz="1600">
                <a:solidFill>
                  <a:schemeClr val="tx2"/>
                </a:solidFill>
                <a:latin typeface="Merriweather" panose="00000500000000000000" pitchFamily="2" charset="0"/>
              </a:rPr>
              <a:t>The AI Revolution</a:t>
            </a:r>
          </a:p>
        </p:txBody>
      </p:sp>
      <p:grpSp>
        <p:nvGrpSpPr>
          <p:cNvPr id="11" name="Group 10">
            <a:extLst>
              <a:ext uri="{FF2B5EF4-FFF2-40B4-BE49-F238E27FC236}">
                <a16:creationId xmlns:a16="http://schemas.microsoft.com/office/drawing/2014/main" id="{9D874F0A-39F6-5F42-1725-A9108B912141}"/>
              </a:ext>
            </a:extLst>
          </p:cNvPr>
          <p:cNvGrpSpPr/>
          <p:nvPr/>
        </p:nvGrpSpPr>
        <p:grpSpPr>
          <a:xfrm>
            <a:off x="2619999" y="234385"/>
            <a:ext cx="645920" cy="612000"/>
            <a:chOff x="2300603" y="-776099"/>
            <a:chExt cx="645920" cy="612000"/>
          </a:xfrm>
        </p:grpSpPr>
        <p:pic>
          <p:nvPicPr>
            <p:cNvPr id="12" name="Graphic 11">
              <a:extLst>
                <a:ext uri="{FF2B5EF4-FFF2-40B4-BE49-F238E27FC236}">
                  <a16:creationId xmlns:a16="http://schemas.microsoft.com/office/drawing/2014/main" id="{AF996A32-4678-E53D-5E7C-411F06A9AA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00603" y="-776099"/>
              <a:ext cx="645920" cy="612000"/>
            </a:xfrm>
            <a:prstGeom prst="rect">
              <a:avLst/>
            </a:prstGeom>
          </p:spPr>
        </p:pic>
        <p:pic>
          <p:nvPicPr>
            <p:cNvPr id="14" name="Picture 13" descr="A white brain with black background&#10;&#10;Description automatically generated">
              <a:extLst>
                <a:ext uri="{FF2B5EF4-FFF2-40B4-BE49-F238E27FC236}">
                  <a16:creationId xmlns:a16="http://schemas.microsoft.com/office/drawing/2014/main" id="{2F3991AF-F648-2C9C-EF5D-236CB84B2C1E}"/>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509748" y="-663617"/>
              <a:ext cx="227630" cy="240185"/>
            </a:xfrm>
            <a:prstGeom prst="rect">
              <a:avLst/>
            </a:prstGeom>
            <a:noFill/>
            <a:ln>
              <a:noFill/>
            </a:ln>
          </p:spPr>
        </p:pic>
      </p:grpSp>
      <p:sp>
        <p:nvSpPr>
          <p:cNvPr id="7" name="TextBox 6">
            <a:extLst>
              <a:ext uri="{FF2B5EF4-FFF2-40B4-BE49-F238E27FC236}">
                <a16:creationId xmlns:a16="http://schemas.microsoft.com/office/drawing/2014/main" id="{9CDB87B2-2236-DB5E-F581-A9DE33B938B5}"/>
              </a:ext>
            </a:extLst>
          </p:cNvPr>
          <p:cNvSpPr txBox="1"/>
          <p:nvPr/>
        </p:nvSpPr>
        <p:spPr>
          <a:xfrm>
            <a:off x="2583125" y="2561752"/>
            <a:ext cx="7025750" cy="1704697"/>
          </a:xfrm>
          <a:prstGeom prst="rect">
            <a:avLst/>
          </a:prstGeom>
          <a:noFill/>
        </p:spPr>
        <p:txBody>
          <a:bodyPr wrap="square">
            <a:spAutoFit/>
          </a:bodyPr>
          <a:lstStyle/>
          <a:p>
            <a:pPr algn="ctr">
              <a:lnSpc>
                <a:spcPts val="3200"/>
              </a:lnSpc>
            </a:pPr>
            <a:r>
              <a:rPr lang="en-US" sz="2200">
                <a:solidFill>
                  <a:schemeClr val="bg1"/>
                </a:solidFill>
              </a:rPr>
              <a:t>"</a:t>
            </a:r>
            <a:r>
              <a:rPr lang="en-IN" sz="2200">
                <a:solidFill>
                  <a:schemeClr val="bg1"/>
                </a:solidFill>
              </a:rPr>
              <a:t>AI could have implications for humanity that are more profound than electricity or fire</a:t>
            </a:r>
            <a:r>
              <a:rPr lang="en-US" sz="2200">
                <a:solidFill>
                  <a:schemeClr val="bg1"/>
                </a:solidFill>
              </a:rPr>
              <a:t>.“</a:t>
            </a:r>
          </a:p>
          <a:p>
            <a:pPr algn="ctr">
              <a:lnSpc>
                <a:spcPts val="3200"/>
              </a:lnSpc>
            </a:pPr>
            <a:endParaRPr lang="en-US" sz="2200">
              <a:solidFill>
                <a:schemeClr val="bg1"/>
              </a:solidFill>
            </a:endParaRPr>
          </a:p>
          <a:p>
            <a:pPr algn="ctr">
              <a:lnSpc>
                <a:spcPts val="3200"/>
              </a:lnSpc>
            </a:pPr>
            <a:r>
              <a:rPr lang="en-US">
                <a:solidFill>
                  <a:schemeClr val="bg1"/>
                </a:solidFill>
                <a:latin typeface="+mj-lt"/>
              </a:rPr>
              <a:t>- Sundar Pichai, Alphabet CEO  </a:t>
            </a:r>
          </a:p>
        </p:txBody>
      </p:sp>
      <p:pic>
        <p:nvPicPr>
          <p:cNvPr id="20" name="Picture 19" descr="A person wearing glasses smiling&#10;&#10;Description automatically generated">
            <a:extLst>
              <a:ext uri="{FF2B5EF4-FFF2-40B4-BE49-F238E27FC236}">
                <a16:creationId xmlns:a16="http://schemas.microsoft.com/office/drawing/2014/main" id="{FCACD21E-C781-6A0A-3F48-9412F441D5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5919" y="3787649"/>
            <a:ext cx="478800" cy="478800"/>
          </a:xfrm>
          <a:prstGeom prst="ellipse">
            <a:avLst/>
          </a:prstGeom>
        </p:spPr>
      </p:pic>
      <p:sp>
        <p:nvSpPr>
          <p:cNvPr id="2" name="Slide Number Placeholder 26">
            <a:extLst>
              <a:ext uri="{FF2B5EF4-FFF2-40B4-BE49-F238E27FC236}">
                <a16:creationId xmlns:a16="http://schemas.microsoft.com/office/drawing/2014/main" id="{D8CED5F4-39DD-235D-B041-CEC72E22FA38}"/>
              </a:ext>
            </a:extLst>
          </p:cNvPr>
          <p:cNvSpPr>
            <a:spLocks noGrp="1"/>
          </p:cNvSpPr>
          <p:nvPr>
            <p:ph type="sldNum" sz="quarter" idx="4"/>
          </p:nvPr>
        </p:nvSpPr>
        <p:spPr>
          <a:xfrm>
            <a:off x="11167200" y="248400"/>
            <a:ext cx="374400" cy="180000"/>
          </a:xfrm>
        </p:spPr>
        <p:txBody>
          <a:bodyPr/>
          <a:lstStyle/>
          <a:p>
            <a:fld id="{23AA811B-2EBD-4900-905E-5BE206449611}" type="slidenum">
              <a:rPr lang="en-US" smtClean="0">
                <a:solidFill>
                  <a:schemeClr val="bg1"/>
                </a:solidFill>
              </a:rPr>
              <a:pPr/>
              <a:t>8</a:t>
            </a:fld>
            <a:endParaRPr lang="en-US">
              <a:solidFill>
                <a:schemeClr val="bg1"/>
              </a:solidFill>
            </a:endParaRPr>
          </a:p>
        </p:txBody>
      </p:sp>
      <p:sp>
        <p:nvSpPr>
          <p:cNvPr id="6" name="Slide Number Placeholder 8">
            <a:extLst>
              <a:ext uri="{FF2B5EF4-FFF2-40B4-BE49-F238E27FC236}">
                <a16:creationId xmlns:a16="http://schemas.microsoft.com/office/drawing/2014/main" id="{F1E9DB78-252B-82CD-1463-9AA257BE7DDE}"/>
              </a:ext>
            </a:extLst>
          </p:cNvPr>
          <p:cNvSpPr txBox="1">
            <a:spLocks/>
          </p:cNvSpPr>
          <p:nvPr/>
        </p:nvSpPr>
        <p:spPr>
          <a:xfrm>
            <a:off x="11167200" y="248400"/>
            <a:ext cx="374400" cy="180000"/>
          </a:xfrm>
          <a:prstGeom prst="rect">
            <a:avLst/>
          </a:prstGeom>
        </p:spPr>
        <p:txBody>
          <a:bodyPr vert="horz" lIns="0" tIns="0" rIns="0" bIns="0" rtlCol="0" anchor="ctr"/>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US" smtClean="0"/>
              <a:pPr/>
              <a:t>8</a:t>
            </a:fld>
            <a:endParaRPr lang="en-US"/>
          </a:p>
        </p:txBody>
      </p:sp>
      <p:cxnSp>
        <p:nvCxnSpPr>
          <p:cNvPr id="8" name="Straight Connector 7">
            <a:extLst>
              <a:ext uri="{FF2B5EF4-FFF2-40B4-BE49-F238E27FC236}">
                <a16:creationId xmlns:a16="http://schemas.microsoft.com/office/drawing/2014/main" id="{6C6BB7F7-B109-8483-594B-013E7D6A8CC9}"/>
              </a:ext>
            </a:extLst>
          </p:cNvPr>
          <p:cNvCxnSpPr>
            <a:cxnSpLocks/>
          </p:cNvCxnSpPr>
          <p:nvPr/>
        </p:nvCxnSpPr>
        <p:spPr>
          <a:xfrm>
            <a:off x="11076552" y="275642"/>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9">
            <a:extLst>
              <a:ext uri="{FF2B5EF4-FFF2-40B4-BE49-F238E27FC236}">
                <a16:creationId xmlns:a16="http://schemas.microsoft.com/office/drawing/2014/main" id="{0323EFA0-C3F6-A984-3F3D-0112B605F448}"/>
              </a:ext>
            </a:extLst>
          </p:cNvPr>
          <p:cNvSpPr>
            <a:spLocks noGrp="1"/>
          </p:cNvSpPr>
          <p:nvPr>
            <p:ph type="ftr" sz="quarter" idx="3"/>
          </p:nvPr>
        </p:nvSpPr>
        <p:spPr>
          <a:xfrm>
            <a:off x="6349104" y="248400"/>
            <a:ext cx="4636800" cy="180000"/>
          </a:xfrm>
        </p:spPr>
        <p:txBody>
          <a:bodyPr/>
          <a:lstStyle/>
          <a:p>
            <a:pPr algn="r"/>
            <a:r>
              <a:rPr lang="en-IN"/>
              <a:t>Colliers</a:t>
            </a:r>
          </a:p>
        </p:txBody>
      </p:sp>
    </p:spTree>
    <p:extLst>
      <p:ext uri="{BB962C8B-B14F-4D97-AF65-F5344CB8AC3E}">
        <p14:creationId xmlns:p14="http://schemas.microsoft.com/office/powerpoint/2010/main" val="158577465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F80E73-DE8A-0EFF-FA7A-495DD57C4C2B}"/>
              </a:ext>
            </a:extLst>
          </p:cNvPr>
          <p:cNvSpPr>
            <a:spLocks noGrp="1"/>
          </p:cNvSpPr>
          <p:nvPr>
            <p:ph type="title"/>
          </p:nvPr>
        </p:nvSpPr>
        <p:spPr/>
        <p:txBody>
          <a:bodyPr/>
          <a:lstStyle/>
          <a:p>
            <a:r>
              <a:rPr lang="en-US" dirty="0"/>
              <a:t>AI is scaling in a non-linear manner </a:t>
            </a:r>
          </a:p>
        </p:txBody>
      </p:sp>
      <p:sp>
        <p:nvSpPr>
          <p:cNvPr id="6" name="Footer Placeholder 5">
            <a:extLst>
              <a:ext uri="{FF2B5EF4-FFF2-40B4-BE49-F238E27FC236}">
                <a16:creationId xmlns:a16="http://schemas.microsoft.com/office/drawing/2014/main" id="{F2EBBFA1-2BC5-8A46-9EF5-FF0C32979352}"/>
              </a:ext>
            </a:extLst>
          </p:cNvPr>
          <p:cNvSpPr>
            <a:spLocks noGrp="1"/>
          </p:cNvSpPr>
          <p:nvPr>
            <p:ph type="ftr" sz="quarter" idx="3"/>
          </p:nvPr>
        </p:nvSpPr>
        <p:spPr/>
        <p:txBody>
          <a:bodyPr/>
          <a:lstStyle/>
          <a:p>
            <a:pPr algn="r"/>
            <a:r>
              <a:rPr lang="en-US"/>
              <a:t>Colliers</a:t>
            </a:r>
          </a:p>
        </p:txBody>
      </p:sp>
      <p:sp>
        <p:nvSpPr>
          <p:cNvPr id="7" name="Slide Number Placeholder 6">
            <a:extLst>
              <a:ext uri="{FF2B5EF4-FFF2-40B4-BE49-F238E27FC236}">
                <a16:creationId xmlns:a16="http://schemas.microsoft.com/office/drawing/2014/main" id="{0E31E865-19D2-5FB9-8C96-DC7560504576}"/>
              </a:ext>
            </a:extLst>
          </p:cNvPr>
          <p:cNvSpPr>
            <a:spLocks noGrp="1"/>
          </p:cNvSpPr>
          <p:nvPr>
            <p:ph type="sldNum" sz="quarter" idx="4"/>
          </p:nvPr>
        </p:nvSpPr>
        <p:spPr/>
        <p:txBody>
          <a:bodyPr/>
          <a:lstStyle/>
          <a:p>
            <a:fld id="{23AA811B-2EBD-4900-905E-5BE206449611}" type="slidenum">
              <a:rPr lang="en-US" smtClean="0"/>
              <a:pPr/>
              <a:t>9</a:t>
            </a:fld>
            <a:endParaRPr lang="en-US"/>
          </a:p>
        </p:txBody>
      </p:sp>
      <p:sp>
        <p:nvSpPr>
          <p:cNvPr id="5" name="Text Placeholder 4">
            <a:extLst>
              <a:ext uri="{FF2B5EF4-FFF2-40B4-BE49-F238E27FC236}">
                <a16:creationId xmlns:a16="http://schemas.microsoft.com/office/drawing/2014/main" id="{011396FB-9EFE-B176-C1D1-9E0A873E9C98}"/>
              </a:ext>
            </a:extLst>
          </p:cNvPr>
          <p:cNvSpPr>
            <a:spLocks noGrp="1"/>
          </p:cNvSpPr>
          <p:nvPr>
            <p:ph type="body" sz="quarter" idx="4294967295"/>
          </p:nvPr>
        </p:nvSpPr>
        <p:spPr>
          <a:xfrm>
            <a:off x="647699" y="6299881"/>
            <a:ext cx="10895013" cy="309719"/>
          </a:xfrm>
        </p:spPr>
        <p:txBody>
          <a:bodyPr/>
          <a:lstStyle/>
          <a:p>
            <a:pPr algn="r"/>
            <a:endParaRPr lang="en-US" sz="800" i="1" dirty="0">
              <a:solidFill>
                <a:schemeClr val="accent1"/>
              </a:solidFill>
              <a:latin typeface="Open Sans Light"/>
            </a:endParaRPr>
          </a:p>
        </p:txBody>
      </p:sp>
      <p:pic>
        <p:nvPicPr>
          <p:cNvPr id="4" name="Picture 3">
            <a:extLst>
              <a:ext uri="{FF2B5EF4-FFF2-40B4-BE49-F238E27FC236}">
                <a16:creationId xmlns:a16="http://schemas.microsoft.com/office/drawing/2014/main" id="{0905F9E6-2E2A-F92A-CB1A-42CD32D3BAA3}"/>
              </a:ext>
            </a:extLst>
          </p:cNvPr>
          <p:cNvPicPr>
            <a:picLocks noChangeAspect="1"/>
          </p:cNvPicPr>
          <p:nvPr/>
        </p:nvPicPr>
        <p:blipFill rotWithShape="1">
          <a:blip r:embed="rId2"/>
          <a:srcRect t="22364"/>
          <a:stretch/>
        </p:blipFill>
        <p:spPr>
          <a:xfrm>
            <a:off x="1036912" y="2140216"/>
            <a:ext cx="4363752" cy="3678794"/>
          </a:xfrm>
          <a:prstGeom prst="rect">
            <a:avLst/>
          </a:prstGeom>
        </p:spPr>
      </p:pic>
      <p:sp>
        <p:nvSpPr>
          <p:cNvPr id="11" name="TextBox 10">
            <a:extLst>
              <a:ext uri="{FF2B5EF4-FFF2-40B4-BE49-F238E27FC236}">
                <a16:creationId xmlns:a16="http://schemas.microsoft.com/office/drawing/2014/main" id="{46757982-ED6A-B7C7-DA5F-D68169FEF908}"/>
              </a:ext>
            </a:extLst>
          </p:cNvPr>
          <p:cNvSpPr txBox="1"/>
          <p:nvPr/>
        </p:nvSpPr>
        <p:spPr>
          <a:xfrm>
            <a:off x="7127240" y="2140216"/>
            <a:ext cx="4415473" cy="3678794"/>
          </a:xfrm>
          <a:prstGeom prst="rect">
            <a:avLst/>
          </a:prstGeom>
          <a:solidFill>
            <a:schemeClr val="accent1"/>
          </a:solidFill>
        </p:spPr>
        <p:txBody>
          <a:bodyPr wrap="square" anchor="ctr">
            <a:noAutofit/>
          </a:bodyPr>
          <a:lstStyle/>
          <a:p>
            <a:pPr algn="ctr"/>
            <a:r>
              <a:rPr lang="en-US" sz="2200" b="0" i="0" dirty="0">
                <a:solidFill>
                  <a:schemeClr val="bg1"/>
                </a:solidFill>
                <a:effectLst/>
              </a:rPr>
              <a:t>"I think we really are on the edge of probably the biggest technology revolution that has ever existed…. The artificial intelligence compute coming online appears to</a:t>
            </a:r>
            <a:r>
              <a:rPr lang="en-US" sz="2200" i="0" dirty="0">
                <a:solidFill>
                  <a:schemeClr val="bg1"/>
                </a:solidFill>
                <a:effectLst/>
              </a:rPr>
              <a:t> be </a:t>
            </a:r>
            <a:r>
              <a:rPr lang="en-US" sz="2200" b="1" i="0" dirty="0">
                <a:solidFill>
                  <a:schemeClr val="bg1"/>
                </a:solidFill>
                <a:effectLst/>
              </a:rPr>
              <a:t>increasing by a factor of 10 every six months</a:t>
            </a:r>
            <a:r>
              <a:rPr lang="en-US" sz="2200" b="0" i="0" dirty="0">
                <a:solidFill>
                  <a:schemeClr val="bg1"/>
                </a:solidFill>
                <a:effectLst/>
              </a:rPr>
              <a:t>.”</a:t>
            </a:r>
          </a:p>
          <a:p>
            <a:pPr algn="ctr"/>
            <a:endParaRPr lang="en-US" dirty="0">
              <a:solidFill>
                <a:schemeClr val="bg1"/>
              </a:solidFill>
            </a:endParaRPr>
          </a:p>
          <a:p>
            <a:pPr algn="ctr"/>
            <a:r>
              <a:rPr lang="en-US" dirty="0">
                <a:solidFill>
                  <a:schemeClr val="bg1"/>
                </a:solidFill>
                <a:latin typeface="+mj-lt"/>
              </a:rPr>
              <a:t>- Elon Musk</a:t>
            </a:r>
          </a:p>
        </p:txBody>
      </p:sp>
    </p:spTree>
    <p:extLst>
      <p:ext uri="{BB962C8B-B14F-4D97-AF65-F5344CB8AC3E}">
        <p14:creationId xmlns:p14="http://schemas.microsoft.com/office/powerpoint/2010/main" val="4120677557"/>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2024 Workforce Analytics Master April | AM | Bret">
  <a:themeElements>
    <a:clrScheme name="Colliers_PPT_2023">
      <a:dk1>
        <a:srgbClr val="56648F"/>
      </a:dk1>
      <a:lt1>
        <a:srgbClr val="FFFFFF"/>
      </a:lt1>
      <a:dk2>
        <a:srgbClr val="25408F"/>
      </a:dk2>
      <a:lt2>
        <a:srgbClr val="CCCDD5"/>
      </a:lt2>
      <a:accent1>
        <a:srgbClr val="1C54F4"/>
      </a:accent1>
      <a:accent2>
        <a:srgbClr val="4D93FF"/>
      </a:accent2>
      <a:accent3>
        <a:srgbClr val="C3E6FF"/>
      </a:accent3>
      <a:accent4>
        <a:srgbClr val="25408F"/>
      </a:accent4>
      <a:accent5>
        <a:srgbClr val="000759"/>
      </a:accent5>
      <a:accent6>
        <a:srgbClr val="56648F"/>
      </a:accent6>
      <a:hlink>
        <a:srgbClr val="1C54F4"/>
      </a:hlink>
      <a:folHlink>
        <a:srgbClr val="1C54F4"/>
      </a:folHlink>
    </a:clrScheme>
    <a:fontScheme name="Colliers">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Red">
      <a:srgbClr val="ED1834"/>
    </a:custClr>
    <a:custClr name="Yellow">
      <a:srgbClr val="FFD400"/>
    </a:custClr>
    <a:custClr name="Light Blue">
      <a:srgbClr val="0C9ED9"/>
    </a:custClr>
    <a:custClr name="Teal">
      <a:srgbClr val="2AB6A9"/>
    </a:custClr>
    <a:custClr name="Orange">
      <a:srgbClr val="FA6609"/>
    </a:custClr>
    <a:custClr name="Purple">
      <a:srgbClr val="9C45AE"/>
    </a:custClr>
    <a:custClr name="Grey">
      <a:srgbClr val="CCCDD5"/>
    </a:custClr>
    <a:custClr name="Med Blue DS">
      <a:srgbClr val="7B8BBD"/>
    </a:custClr>
    <a:custClr name="Light Blue DS">
      <a:srgbClr val="ACBBE8"/>
    </a:custClr>
    <a:custClr name="Pale Blue DS">
      <a:srgbClr val="DBE5FF"/>
    </a:custClr>
    <a:custClr name="80%">
      <a:srgbClr val="F15B51"/>
    </a:custClr>
    <a:custClr name="80%">
      <a:srgbClr val="FFDD33"/>
    </a:custClr>
    <a:custClr name="80%">
      <a:srgbClr val="3DB1E1"/>
    </a:custClr>
    <a:custClr name="80%">
      <a:srgbClr val="55C5BA"/>
    </a:custClr>
    <a:custClr name="80%">
      <a:srgbClr val="FB853A"/>
    </a:custClr>
    <a:custClr name="80%">
      <a:srgbClr val="B06ABE"/>
    </a:custClr>
    <a:custClr name="80%">
      <a:srgbClr val="D5D5DC"/>
    </a:custClr>
    <a:custClr name="80%">
      <a:srgbClr val="95A2CA"/>
    </a:custClr>
    <a:custClr name="80%">
      <a:srgbClr val="BDC9ED"/>
    </a:custClr>
    <a:custClr name="80%">
      <a:srgbClr val="E2EAFF"/>
    </a:custClr>
    <a:custClr name="60%">
      <a:srgbClr val="F48472"/>
    </a:custClr>
    <a:custClr name="60%">
      <a:srgbClr val="FFE566"/>
    </a:custClr>
    <a:custClr name="60%">
      <a:srgbClr val="6DC5E8"/>
    </a:custClr>
    <a:custClr name="60%">
      <a:srgbClr val="7FD3CB"/>
    </a:custClr>
    <a:custClr name="60%">
      <a:srgbClr val="FCA36B"/>
    </a:custClr>
    <a:custClr name="60%">
      <a:srgbClr val="C48FCE"/>
    </a:custClr>
    <a:custClr name="60%">
      <a:srgbClr val="DEDEE3"/>
    </a:custClr>
    <a:custClr name="60%">
      <a:srgbClr val="B0B9D7"/>
    </a:custClr>
    <a:custClr name="60%">
      <a:srgbClr val="CDD6F1"/>
    </a:custClr>
    <a:custClr name="60%">
      <a:srgbClr val="E9EFFF"/>
    </a:custClr>
    <a:custClr name="40%">
      <a:srgbClr val="F8A4AE"/>
    </a:custClr>
    <a:custClr name="40%">
      <a:srgbClr val="FFEE99"/>
    </a:custClr>
    <a:custClr name="40%">
      <a:srgbClr val="9ED8F0"/>
    </a:custClr>
    <a:custClr name="40%">
      <a:srgbClr val="AAE2DD"/>
    </a:custClr>
    <a:custClr name="40%">
      <a:srgbClr val="FDC29D"/>
    </a:custClr>
    <a:custClr name="40%">
      <a:srgbClr val="D7B5DF"/>
    </a:custClr>
    <a:custClr name="40%">
      <a:srgbClr val="E8E8EB"/>
    </a:custClr>
    <a:custClr name="40%">
      <a:srgbClr val="CAD1E5"/>
    </a:custClr>
    <a:custClr name="40%">
      <a:srgbClr val="DEE4F6"/>
    </a:custClr>
    <a:custClr name="40%">
      <a:srgbClr val="F1F5FF"/>
    </a:custClr>
    <a:custClr name="20%">
      <a:srgbClr val="FBD1D6"/>
    </a:custClr>
    <a:custClr name="20%">
      <a:srgbClr val="FFF6CC"/>
    </a:custClr>
    <a:custClr name="20%">
      <a:srgbClr val="CEECF7"/>
    </a:custClr>
    <a:custClr name="20%">
      <a:srgbClr val="D4F0EE"/>
    </a:custClr>
    <a:custClr name="20%">
      <a:srgbClr val="FEE0CE"/>
    </a:custClr>
    <a:custClr name="20%">
      <a:srgbClr val="EBDAEF"/>
    </a:custClr>
    <a:custClr name="20%">
      <a:srgbClr val="F2F1F3"/>
    </a:custClr>
    <a:custClr name="20%">
      <a:srgbClr val="E5E8F2"/>
    </a:custClr>
    <a:custClr name="20%">
      <a:srgbClr val="EEF1FA"/>
    </a:custClr>
    <a:custClr name="20%">
      <a:srgbClr val="F8FAFF"/>
    </a:custClr>
  </a:custClrLst>
  <a:extLst>
    <a:ext uri="{05A4C25C-085E-4340-85A3-A5531E510DB2}">
      <thm15:themeFamily xmlns:thm15="http://schemas.microsoft.com/office/thememl/2012/main" name="Colliers New Brand" id="{999211C9-56CF-4A7E-95E9-3110B0D098ED}" vid="{93051BF8-00DD-478B-B546-5420B687DBF5}"/>
    </a:ext>
  </a:extLst>
</a:theme>
</file>

<file path=ppt/theme/theme2.xml><?xml version="1.0" encoding="utf-8"?>
<a:theme xmlns:a="http://schemas.openxmlformats.org/drawingml/2006/main" name="Office-tema">
  <a:themeElements>
    <a:clrScheme name="Kont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blue 100%">
      <a:srgbClr val="25408F"/>
    </a:custClr>
    <a:custClr name="Dark blue 80%">
      <a:srgbClr val="5166A5"/>
    </a:custClr>
    <a:custClr name="Dark blue 60%">
      <a:srgbClr val="7C8CBC"/>
    </a:custClr>
    <a:custClr name="Dark blue 40%">
      <a:srgbClr val="A8B3D2"/>
    </a:custClr>
    <a:custClr name="Dark blue 20%">
      <a:srgbClr val="D3D9E9"/>
    </a:custClr>
    <a:custClr name="Medium blue 100%">
      <a:srgbClr val="0C9ED9"/>
    </a:custClr>
    <a:custClr name="Medium blue 80%">
      <a:srgbClr val="3DB1E1"/>
    </a:custClr>
    <a:custClr name="Medium blue 60%">
      <a:srgbClr val="6DC5E8"/>
    </a:custClr>
    <a:custClr name="Medium blue 40%">
      <a:srgbClr val="9ED8F0"/>
    </a:custClr>
    <a:custClr name="Medium blue 20%">
      <a:srgbClr val="CEECF7"/>
    </a:custClr>
    <a:custClr name="Light blue 100%">
      <a:srgbClr val="B7E4F4"/>
    </a:custClr>
    <a:custClr name="Light blue 80%">
      <a:srgbClr val="C5E9F6"/>
    </a:custClr>
    <a:custClr name="Light blue 60%">
      <a:srgbClr val="D4EFF8"/>
    </a:custClr>
    <a:custClr name="Light blue 40%">
      <a:srgbClr val="E2F4FB"/>
    </a:custClr>
    <a:custClr name="Light blue 20%">
      <a:srgbClr val="F1FAFD"/>
    </a:custClr>
    <a:custClr name="Dark grey 100%">
      <a:srgbClr val="4A4A4D"/>
    </a:custClr>
    <a:custClr name="Dark grey 80%">
      <a:srgbClr val="6E6E71"/>
    </a:custClr>
    <a:custClr name="Dark grey  60%">
      <a:srgbClr val="929294"/>
    </a:custClr>
    <a:custClr name="Dark grey 40%">
      <a:srgbClr val="B7B7B8"/>
    </a:custClr>
    <a:custClr name="Dark grey 20%">
      <a:srgbClr val="DBDBDB"/>
    </a:custClr>
    <a:custClr name="Light grey 100%">
      <a:srgbClr val="CCCDD5"/>
    </a:custClr>
    <a:custClr name="Light grey 80%">
      <a:srgbClr val="D6D7DD"/>
    </a:custClr>
    <a:custClr name="Light grey 60%">
      <a:srgbClr val="E0E1E6"/>
    </a:custClr>
    <a:custClr name="Light grey 40%">
      <a:srgbClr val="EBEBEE"/>
    </a:custClr>
    <a:custClr name="Light grey 20%">
      <a:srgbClr val="F5F5F7"/>
    </a:custClr>
    <a:custClr name="Yellow 100%">
      <a:srgbClr val="FFD400"/>
    </a:custClr>
    <a:custClr name="Yellow 80%">
      <a:srgbClr val="FFDD33"/>
    </a:custClr>
    <a:custClr name="Yellow 60%">
      <a:srgbClr val="FFE566"/>
    </a:custClr>
    <a:custClr name="Yellow 40%">
      <a:srgbClr val="FFEE99"/>
    </a:custClr>
    <a:custClr name="Yellow 20%">
      <a:srgbClr val="FFF6CC"/>
    </a:custClr>
    <a:custClr name="Red 100%">
      <a:srgbClr val="ED1B34"/>
    </a:custClr>
    <a:custClr name="Red 80%">
      <a:srgbClr val="F1495D"/>
    </a:custClr>
    <a:custClr name="Red 60%">
      <a:srgbClr val="F47685"/>
    </a:custClr>
    <a:custClr name="Red 40%">
      <a:srgbClr val="F8A4AE"/>
    </a:custClr>
    <a:custClr name="Red 20%">
      <a:srgbClr val="FBD1D6"/>
    </a:custClr>
    <a:custClr name="Orange 100%">
      <a:srgbClr val="F68B1F"/>
    </a:custClr>
    <a:custClr name="Orange 80%">
      <a:srgbClr val="F8A24C"/>
    </a:custClr>
    <a:custClr name="Orange 60%">
      <a:srgbClr val="FAB979"/>
    </a:custClr>
    <a:custClr name="Orange 40%">
      <a:srgbClr val="FBD1A5"/>
    </a:custClr>
    <a:custClr name="Orange 20%">
      <a:srgbClr val="FDE8D2"/>
    </a:custClr>
    <a:custClr name="Purple 100%">
      <a:srgbClr val="9F5F9F"/>
    </a:custClr>
    <a:custClr name="Purple 80%">
      <a:srgbClr val="B27FB2"/>
    </a:custClr>
    <a:custClr name="Purple 60%">
      <a:srgbClr val="C59FC5"/>
    </a:custClr>
    <a:custClr name="Purple 40%">
      <a:srgbClr val="D9BFD9"/>
    </a:custClr>
    <a:custClr name="Purple 20%">
      <a:srgbClr val="ECDFEC"/>
    </a:custClr>
    <a:custClr name="Teal 100%">
      <a:srgbClr val="339088"/>
    </a:custClr>
    <a:custClr name="Teal 80%">
      <a:srgbClr val="5CA6A0"/>
    </a:custClr>
    <a:custClr name="Teal 60%">
      <a:srgbClr val="85BCB8"/>
    </a:custClr>
    <a:custClr name="Teal 40%">
      <a:srgbClr val="ADD3CF"/>
    </a:custClr>
    <a:custClr name="Teal 20%">
      <a:srgbClr val="D6E9E7"/>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blue 100%">
      <a:srgbClr val="25408F"/>
    </a:custClr>
    <a:custClr name="Dark blue 80%">
      <a:srgbClr val="5166A5"/>
    </a:custClr>
    <a:custClr name="Dark blue 60%">
      <a:srgbClr val="7C8CBC"/>
    </a:custClr>
    <a:custClr name="Dark blue 40%">
      <a:srgbClr val="A8B3D2"/>
    </a:custClr>
    <a:custClr name="Dark blue 20%">
      <a:srgbClr val="D3D9E9"/>
    </a:custClr>
    <a:custClr name="Medium blue 100%">
      <a:srgbClr val="0C9ED9"/>
    </a:custClr>
    <a:custClr name="Medium blue 80%">
      <a:srgbClr val="3DB1E1"/>
    </a:custClr>
    <a:custClr name="Medium blue 60%">
      <a:srgbClr val="6DC5E8"/>
    </a:custClr>
    <a:custClr name="Medium blue 40%">
      <a:srgbClr val="9ED8F0"/>
    </a:custClr>
    <a:custClr name="Medium blue 20%">
      <a:srgbClr val="CEECF7"/>
    </a:custClr>
    <a:custClr name="Light blue 100%">
      <a:srgbClr val="B7E4F4"/>
    </a:custClr>
    <a:custClr name="Light blue 80%">
      <a:srgbClr val="C5E9F6"/>
    </a:custClr>
    <a:custClr name="Light blue 60%">
      <a:srgbClr val="D4EFF8"/>
    </a:custClr>
    <a:custClr name="Light blue 40%">
      <a:srgbClr val="E2F4FB"/>
    </a:custClr>
    <a:custClr name="Light blue 20%">
      <a:srgbClr val="F1FAFD"/>
    </a:custClr>
    <a:custClr name="Dark grey 100%">
      <a:srgbClr val="4A4A4D"/>
    </a:custClr>
    <a:custClr name="Dark grey 80%">
      <a:srgbClr val="6E6E71"/>
    </a:custClr>
    <a:custClr name="Dark grey  60%">
      <a:srgbClr val="929294"/>
    </a:custClr>
    <a:custClr name="Dark grey 40%">
      <a:srgbClr val="B7B7B8"/>
    </a:custClr>
    <a:custClr name="Dark grey 20%">
      <a:srgbClr val="DBDBDB"/>
    </a:custClr>
    <a:custClr name="Light grey 100%">
      <a:srgbClr val="CCCDD5"/>
    </a:custClr>
    <a:custClr name="Light grey 80%">
      <a:srgbClr val="D6D7DD"/>
    </a:custClr>
    <a:custClr name="Light grey 60%">
      <a:srgbClr val="E0E1E6"/>
    </a:custClr>
    <a:custClr name="Light grey 40%">
      <a:srgbClr val="EBEBEE"/>
    </a:custClr>
    <a:custClr name="Light grey 20%">
      <a:srgbClr val="F5F5F7"/>
    </a:custClr>
    <a:custClr name="Yellow 100%">
      <a:srgbClr val="FFD400"/>
    </a:custClr>
    <a:custClr name="Yellow 80%">
      <a:srgbClr val="FFDD33"/>
    </a:custClr>
    <a:custClr name="Yellow 60%">
      <a:srgbClr val="FFE566"/>
    </a:custClr>
    <a:custClr name="Yellow 40%">
      <a:srgbClr val="FFEE99"/>
    </a:custClr>
    <a:custClr name="Yellow 20%">
      <a:srgbClr val="FFF6CC"/>
    </a:custClr>
    <a:custClr name="Red 100%">
      <a:srgbClr val="ED1B34"/>
    </a:custClr>
    <a:custClr name="Red 80%">
      <a:srgbClr val="F1495D"/>
    </a:custClr>
    <a:custClr name="Red 60%">
      <a:srgbClr val="F47685"/>
    </a:custClr>
    <a:custClr name="Red 40%">
      <a:srgbClr val="F8A4AE"/>
    </a:custClr>
    <a:custClr name="Red 20%">
      <a:srgbClr val="FBD1D6"/>
    </a:custClr>
    <a:custClr name="Orange 100%">
      <a:srgbClr val="F68B1F"/>
    </a:custClr>
    <a:custClr name="Orange 80%">
      <a:srgbClr val="F8A24C"/>
    </a:custClr>
    <a:custClr name="Orange 60%">
      <a:srgbClr val="FAB979"/>
    </a:custClr>
    <a:custClr name="Orange 40%">
      <a:srgbClr val="FBD1A5"/>
    </a:custClr>
    <a:custClr name="Orange 20%">
      <a:srgbClr val="FDE8D2"/>
    </a:custClr>
    <a:custClr name="Purple 100%">
      <a:srgbClr val="9F5F9F"/>
    </a:custClr>
    <a:custClr name="Purple 80%">
      <a:srgbClr val="B27FB2"/>
    </a:custClr>
    <a:custClr name="Purple 60%">
      <a:srgbClr val="C59FC5"/>
    </a:custClr>
    <a:custClr name="Purple 40%">
      <a:srgbClr val="D9BFD9"/>
    </a:custClr>
    <a:custClr name="Purple 20%">
      <a:srgbClr val="ECDFEC"/>
    </a:custClr>
    <a:custClr name="Teal 100%">
      <a:srgbClr val="339088"/>
    </a:custClr>
    <a:custClr name="Teal 80%">
      <a:srgbClr val="5CA6A0"/>
    </a:custClr>
    <a:custClr name="Teal 60%">
      <a:srgbClr val="85BCB8"/>
    </a:custClr>
    <a:custClr name="Teal 40%">
      <a:srgbClr val="ADD3CF"/>
    </a:custClr>
    <a:custClr name="Teal 20%">
      <a:srgbClr val="D6E9E7"/>
    </a:custClr>
  </a:custClr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D4FE20A-F5F9-344C-86C0-D24497FEBB82}">
  <we:reference id="f1abd87f-a3ba-42fb-91d5-100000000000" version="1.0.0.7"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10.xml><?xml version="1.0" encoding="utf-8"?>
<TemplafySlideTemplateConfiguration><![CDATA[{"documentContentValidatorConfiguration":{"enableDocumentContentValidator":false,"documentContentValidatorVersion":0},"elementsMetadata":[],"slideId":"637201172980778728","enableDocumentContentUpdater":true,"version":"1.10"}]]></TemplafySlideTemplateConfiguration>
</file>

<file path=customXml/item11.xml><?xml version="1.0" encoding="utf-8"?>
<TemplafySlideFormConfiguration><![CDATA[{"formFields":[],"formDataEntries":[]}]]></TemplafySlideFormConfiguration>
</file>

<file path=customXml/item12.xml><?xml version="1.0" encoding="utf-8"?>
<TemplafySlideTemplateConfiguration><![CDATA[{"slideVersion":1,"isValidatorEnabled":false,"isLocked":false,"elementsMetadata":[{"elementConfiguration":{"binding":"{{Translate(\"Clicktoaddheader\")}}","disableUpdates":false,"type":"text"},"type":"shape"},{"elementConfiguration":{"binding":"{{Translate(\"Clicktoaddtitle\")}}","disableUpdates":false,"type":"text"},"type":"shape"},{"elementConfiguration":{"binding":"{{Translate(\"Clicktoaddtext\")}}","disableUpdates":false,"type":"text"},"type":"shape"},{"elementConfiguration":{"binding":"{{Translate(\"Clicktoaddtext\")}}","disableUpdates":false,"type":"text"},"type":"shape"}],"slideId":"638144039202176694","enableDocumentContentUpdater":false,"version":"2.0"}]]></TemplafySlideTemplateConfiguration>
</file>

<file path=customXml/item13.xml><?xml version="1.0" encoding="utf-8"?>
<TemplafyFormConfiguration><![CDATA[{"formFields":[{"required":true,"type":"datePicker","name":"Date","label":"Date","helpTexts":{"prefix":"","postfix":""},"spacing":{},"fullyQualifiedName":"Date"},{"required":false,"placeholder":"","lines":0,"type":"textBox","name":"PresentationTitle","label":"Presentation Title","helpTexts":{"prefix":"","postfix":""},"spacing":{},"fullyQualifiedName":"PresentationTitle"},{"required":false,"placeholder":"","lines":0,"type":"textBox","name":"PresentationSubtitle","label":"Presentation Subtitle","helpTexts":{"prefix":"","postfix":""},"spacing":{},"fullyQualifiedName":"PresentationSubtitle"}],"formDataEntries":[]}]]></TemplafyFormConfiguration>
</file>

<file path=customXml/item14.xml><?xml version="1.0" encoding="utf-8"?>
<ct:contentTypeSchema xmlns:ct="http://schemas.microsoft.com/office/2006/metadata/contentType" xmlns:ma="http://schemas.microsoft.com/office/2006/metadata/properties/metaAttributes" ct:_="" ma:_="" ma:contentTypeName="Document" ma:contentTypeID="0x010100B8A1909ED1AA4A45B778C4B852868F6E" ma:contentTypeVersion="48" ma:contentTypeDescription="Create a new document." ma:contentTypeScope="" ma:versionID="1be628795660103d817550cbfec167f7">
  <xsd:schema xmlns:xsd="http://www.w3.org/2001/XMLSchema" xmlns:xs="http://www.w3.org/2001/XMLSchema" xmlns:p="http://schemas.microsoft.com/office/2006/metadata/properties" xmlns:ns2="20084f1e-de5a-4e93-8acc-15e8c0b66fb6" xmlns:ns3="d7b9b6f0-e902-4b3b-ba52-a9c50628b34a" xmlns:ns4="7c9c6c81-ca43-4ca2-b100-d4e21b3e03d9" targetNamespace="http://schemas.microsoft.com/office/2006/metadata/properties" ma:root="true" ma:fieldsID="3aa962a180b3d05858f93bb2f24ea977" ns2:_="" ns3:_="" ns4:_="">
    <xsd:import namespace="20084f1e-de5a-4e93-8acc-15e8c0b66fb6"/>
    <xsd:import namespace="d7b9b6f0-e902-4b3b-ba52-a9c50628b34a"/>
    <xsd:import namespace="7c9c6c81-ca43-4ca2-b100-d4e21b3e03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4:TaxCatchAll" minOccurs="0"/>
                <xsd:element ref="ns2:lcf76f155ced4ddcb4097134ff3c332f" minOccurs="0"/>
                <xsd:element ref="ns2:MediaServiceObjectDetectorVersions"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084f1e-de5a-4e93-8acc-15e8c0b66f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ce671e0-2aae-4c8d-b367-8bb3494c1b0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_Flow_SignoffStatus" ma:index="26"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b9b6f0-e902-4b3b-ba52-a9c50628b34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9c6c81-ca43-4ca2-b100-d4e21b3e03d9"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d52b1a56-38b0-4ada-95a8-bdf096f8fd93}" ma:internalName="TaxCatchAll" ma:showField="CatchAllData" ma:web="7c9c6c81-ca43-4ca2-b100-d4e21b3e03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5.xml><?xml version="1.0" encoding="utf-8"?>
<TemplafyTemplateConfiguration><![CDATA[{"elementsMetadata":[],"transformationConfigurations":[],"templateName":"Colliers","templateDescription":"","enableDocumentContentUpdater":true,"version":"1.10"}]]></TemplafyTemplateConfiguration>
</file>

<file path=customXml/item16.xml><?xml version="1.0" encoding="utf-8"?>
<TemplafySlideFormConfiguration><![CDATA[{"formFields":[],"formDataEntries":[]}]]></TemplafySlideFormConfiguration>
</file>

<file path=customXml/item17.xml><?xml version="1.0" encoding="utf-8"?>
<TemplafySlideFormConfiguration><![CDATA[{"formFields":[],"formDataEntries":[]}]]></TemplafySlideFormConfiguration>
</file>

<file path=customXml/item18.xml><?xml version="1.0" encoding="utf-8"?>
<TemplafySlideFormConfiguration><![CDATA[{"formFields":[],"formDataEntries":[]}]]></TemplafySlideFormConfiguration>
</file>

<file path=customXml/item19.xml><?xml version="1.0" encoding="utf-8"?>
<TemplafySlideTemplateConfiguration><![CDATA[{"slideVersion":1,"isValidatorEnabled":false,"isLocked":false,"elementsMetadata":[{"type":"shape","elementConfiguration":{"binding":"{{Translate(\"Clicktoaddheader\")}}","type":"text","disableUpdates":false}},{"type":"shape","elementConfiguration":{"binding":"{{Translate(\"Clicktoaddtitle\")}}","type":"text","disableUpdates":false}},{"type":"shape","elementConfiguration":{"binding":"{{Translate(\"Clicktoaddtext\")}}","type":"text","disableUpdates":false}},{"type":"shape","elementConfiguration":{"binding":"{{Translate(\"Clicktoaddtext\")}}","type":"text","disableUpdates":false}}],"slideId":"638441406031816285","enableDocumentContentUpdater":false,"version":"2.0"}]]></TemplafySlideTemplateConfiguration>
</file>

<file path=customXml/item2.xml><?xml version="1.0" encoding="utf-8"?>
<TemplafySlideTemplateConfiguration><![CDATA[{"documentContentValidatorConfiguration":{"enableDocumentContentValidator":false,"documentContentValidatorVersion":0},"elementsMetadata":[],"slideId":"637201172980778728","enableDocumentContentUpdater":true,"version":"1.10"}]]></TemplafySlideTemplateConfiguration>
</file>

<file path=customXml/item20.xml><?xml version="1.0" encoding="utf-8"?>
<TemplafySlideFormConfiguration><![CDATA[{"formFields":[],"formDataEntries":[]}]]></TemplafySlideFormConfiguration>
</file>

<file path=customXml/item21.xml><?xml version="1.0" encoding="utf-8"?>
<TemplafySlideTemplateConfiguration><![CDATA[{"slideVersion":1,"isValidatorEnabled":false,"isLocked":false,"elementsMetadata":[{"type":"shape","elementConfiguration":{"binding":"{{Translate(\"Clicktoaddheader\")}}","type":"text","disableUpdates":false}},{"type":"shape","elementConfiguration":{"binding":"{{Translate(\"Clicktoaddtitle\")}}","type":"text","disableUpdates":false}},{"type":"shape","elementConfiguration":{"binding":"{{Translate(\"Clicktoaddtext\")}}","type":"text","disableUpdates":false}},{"type":"shape","elementConfiguration":{"binding":"{{Translate(\"Clicktoaddtext\")}}","type":"text","disableUpdates":false}}],"slideId":"638441406031816285","enableDocumentContentUpdater":false,"version":"2.0"}]]></TemplafySlideTemplateConfiguration>
</file>

<file path=customXml/item22.xml><?xml version="1.0" encoding="utf-8"?>
<TemplafySlideFormConfiguration><![CDATA[{"formFields":[],"formDataEntries":[]}]]></TemplafySlideFormConfiguration>
</file>

<file path=customXml/item23.xml><?xml version="1.0" encoding="utf-8"?>
<TemplafySlideTemplateConfiguration><![CDATA[{"slideVersion":1,"isValidatorEnabled":false,"isLocked":false,"elementsMetadata":[{"type":"shape","elementConfiguration":{"binding":"{{Translate(\"Clicktoaddheader\")}}","type":"text","disableUpdates":false}},{"type":"shape","elementConfiguration":{"binding":"{{Translate(\"Clicktoaddtitle\")}}","type":"text","disableUpdates":false}},{"type":"shape","elementConfiguration":{"binding":"{{Translate(\"Clicktoaddtext\")}}","type":"text","disableUpdates":false}},{"type":"shape","elementConfiguration":{"binding":"{{Translate(\"Clicktoaddtext\")}}","type":"text","disableUpdates":false}}],"slideId":"638441406031816285","enableDocumentContentUpdater":false,"version":"2.0"}]]></TemplafySlideTemplateConfiguration>
</file>

<file path=customXml/item24.xml><?xml version="1.0" encoding="utf-8"?>
<TemplafySlideTemplateConfiguration><![CDATA[{"slideVersion":1,"isValidatorEnabled":false,"isLocked":false,"elementsMetadata":[{"type":"shape","elementConfiguration":{"binding":"{{Translate(\"Clicktoaddheader\")}}","type":"text","disableUpdates":false}},{"type":"shape","elementConfiguration":{"binding":"{{Translate(\"Clicktoaddtitle\")}}","type":"text","disableUpdates":false}},{"type":"shape","elementConfiguration":{"binding":"{{Translate(\"Clicktoaddtext\")}}","type":"text","disableUpdates":false}},{"type":"shape","elementConfiguration":{"binding":"{{Translate(\"Clicktoaddtext\")}}","type":"text","disableUpdates":false}}],"slideId":"638441406031816285","enableDocumentContentUpdater":false,"version":"2.0"}]]></TemplafySlideTemplateConfiguration>
</file>

<file path=customXml/item25.xml><?xml version="1.0" encoding="utf-8"?>
<TemplafySlideFormConfiguration><![CDATA[{"formFields":[],"formDataEntries":[]}]]></TemplafySlideFormConfiguration>
</file>

<file path=customXml/item26.xml><?xml version="1.0" encoding="utf-8"?>
<TemplafySlideTemplateConfiguration><![CDATA[{"slideVersion":1,"isValidatorEnabled":false,"isLocked":false,"elementsMetadata":[{"type":"shape","elementConfiguration":{"binding":"{{Translate(\"Clicktoaddheader\")}}","type":"text","disableUpdates":false}},{"type":"shape","elementConfiguration":{"binding":"{{Translate(\"Clicktoaddtitle\")}}","type":"text","disableUpdates":false}},{"type":"shape","elementConfiguration":{"binding":"{{Translate(\"Clicktoaddtext\")}}","type":"text","disableUpdates":false}},{"type":"shape","elementConfiguration":{"binding":"{{Translate(\"Clicktoaddtext\")}}","type":"text","disableUpdates":false}}],"slideId":"638441406031816285","enableDocumentContentUpdater":false,"version":"2.0"}]]></TemplafySlideTemplateConfiguration>
</file>

<file path=customXml/item27.xml><?xml version="1.0" encoding="utf-8"?>
<TemplafySlideFormConfiguration><![CDATA[{"formFields":[],"formDataEntries":[]}]]></TemplafySlideFormConfiguration>
</file>

<file path=customXml/item28.xml><?xml version="1.0" encoding="utf-8"?>
<TemplafySlideFormConfiguration><![CDATA[{"formFields":[],"formDataEntries":[]}]]></TemplafySlideFormConfiguration>
</file>

<file path=customXml/item29.xml><?xml version="1.0" encoding="utf-8"?>
<TemplafySlideTemplateConfiguration><![CDATA[{"slideVersion":1,"isValidatorEnabled":false,"isLocked":false,"elementsMetadata":[{"type":"shape","elementConfiguration":{"binding":"{{Translate(\"Clicktoaddheader\")}}","type":"text","disableUpdates":false}},{"type":"shape","elementConfiguration":{"binding":"{{Translate(\"Clicktoaddtitle\")}}","type":"text","disableUpdates":false}},{"type":"shape","elementConfiguration":{"binding":"{{Translate(\"Clicktoaddtext\")}}","type":"text","disableUpdates":false}},{"type":"shape","elementConfiguration":{"binding":"{{Translate(\"Clicktoaddtext\")}}","type":"text","disableUpdates":false}}],"slideId":"638441406031816285","enableDocumentContentUpdater":false,"version":"2.0"}]]></TemplafySlideTemplateConfiguration>
</file>

<file path=customXml/item3.xml><?xml version="1.0" encoding="utf-8"?>
<TemplafySlideFormConfiguration><![CDATA[{"formFields":[],"formDataEntries":[]}]]></TemplafySlideFormConfiguration>
</file>

<file path=customXml/item30.xml><?xml version="1.0" encoding="utf-8"?>
<TemplafySlideFormConfiguration><![CDATA[{"formFields":[],"formDataEntries":[]}]]></TemplafySlideFormConfiguration>
</file>

<file path=customXml/item31.xml><?xml version="1.0" encoding="utf-8"?>
<TemplafySlideTemplateConfiguration><![CDATA[{"slideVersion":1,"isValidatorEnabled":false,"isLocked":false,"elementsMetadata":[{"type":"shape","elementConfiguration":{"binding":"{{Translate(\"Clicktoaddheader\")}}","type":"text","disableUpdates":false}},{"type":"shape","elementConfiguration":{"binding":"{{Translate(\"Clicktoaddtitle\")}}","type":"text","disableUpdates":false}},{"type":"shape","elementConfiguration":{"binding":"{{Translate(\"Clicktoaddtext\")}}","type":"text","disableUpdates":false}},{"type":"shape","elementConfiguration":{"binding":"{{Translate(\"Clicktoaddtext\")}}","type":"text","disableUpdates":false}}],"slideId":"638441406031816285","enableDocumentContentUpdater":false,"version":"2.0"}]]></TemplafySlideTemplateConfiguration>
</file>

<file path=customXml/item32.xml><?xml version="1.0" encoding="utf-8"?>
<TemplafySlideFormConfiguration><![CDATA[{"formFields":[],"formDataEntries":[]}]]></TemplafySlideFormConfiguration>
</file>

<file path=customXml/item33.xml><?xml version="1.0" encoding="utf-8"?>
<TemplafySlideTemplateConfiguration><![CDATA[{"slideVersion":1,"isValidatorEnabled":false,"isLocked":false,"elementsMetadata":[{"elementConfiguration":{"binding":"{{Translate(\"Clicktoaddheader\")}}","disableUpdates":false,"type":"text"},"type":"shape"},{"elementConfiguration":{"binding":"{{Translate(\"Clicktoaddtitle\")}}","disableUpdates":false,"type":"text"},"type":"shape"},{"elementConfiguration":{"binding":"{{Translate(\"Clicktoaddtext\")}}","disableUpdates":false,"type":"text"},"type":"shape"},{"elementConfiguration":{"binding":"{{Translate(\"Clicktoaddtext\")}}","disableUpdates":false,"type":"text"},"type":"shape"}],"slideId":"638144039202176694","enableDocumentContentUpdater":false,"version":"2.0"}]]></TemplafySlideTemplateConfiguration>
</file>

<file path=customXml/item34.xml><?xml version="1.0" encoding="utf-8"?>
<TemplafySlideTemplateConfiguration><![CDATA[{"slideVersion":1,"isValidatorEnabled":false,"isLocked":false,"elementsMetadata":[{"elementConfiguration":{"binding":"{{Translate(\"Clicktoaddheader\")}}","disableUpdates":false,"type":"text"},"type":"shape"},{"elementConfiguration":{"binding":"{{Translate(\"Clicktoaddtitle\")}}","disableUpdates":false,"type":"text"},"type":"shape"},{"elementConfiguration":{"binding":"{{Translate(\"Clicktoaddtext\")}}","disableUpdates":false,"type":"text"},"type":"shape"},{"elementConfiguration":{"binding":"{{Translate(\"Clicktoaddtext\")}}","disableUpdates":false,"type":"text"},"type":"shape"}],"slideId":"638144039202176694","enableDocumentContentUpdater":false,"version":"2.0"}]]></TemplafySlideTemplateConfiguration>
</file>

<file path=customXml/item35.xml><?xml version="1.0" encoding="utf-8"?>
<TemplafySlideFormConfiguration><![CDATA[{"formFields":[],"formDataEntries":[]}]]></TemplafySlideFormConfiguration>
</file>

<file path=customXml/item36.xml><?xml version="1.0" encoding="utf-8"?>
<TemplafySlideTemplateConfiguration><![CDATA[{"slideVersion":1,"isValidatorEnabled":false,"isLocked":false,"elementsMetadata":[{"elementConfiguration":{"binding":"{{Translate(\"Clicktoaddheader\")}}","disableUpdates":false,"type":"text"},"type":"shape"},{"elementConfiguration":{"binding":"{{Translate(\"Clicktoaddtitle\")}}","disableUpdates":false,"type":"text"},"type":"shape"},{"elementConfiguration":{"binding":"{{Translate(\"Clicktoaddtext\")}}","disableUpdates":false,"type":"text"},"type":"shape"},{"elementConfiguration":{"binding":"{{Translate(\"Clicktoaddtext\")}}","disableUpdates":false,"type":"text"},"type":"shape"}],"slideId":"638144039202176694","enableDocumentContentUpdater":false,"version":"2.0"}]]></TemplafySlideTemplateConfiguration>
</file>

<file path=customXml/item37.xml><?xml version="1.0" encoding="utf-8"?>
<TemplafySlideFormConfiguration><![CDATA[{"formFields":[],"formDataEntries":[]}]]></TemplafySlideFormConfiguration>
</file>

<file path=customXml/item38.xml><?xml version="1.0" encoding="utf-8"?>
<TemplafySlideTemplateConfiguration><![CDATA[{"slideVersion":1,"isValidatorEnabled":false,"isLocked":false,"elementsMetadata":[{"type":"shape","elementConfiguration":{"binding":"{{Translate(\"Clicktoaddheader\")}}","type":"text","disableUpdates":false}},{"type":"shape","elementConfiguration":{"binding":"{{Translate(\"Clicktoaddtitle\")}}","type":"text","disableUpdates":false}},{"type":"shape","elementConfiguration":{"binding":"{{Translate(\"Clicktoaddtext\")}}","type":"text","disableUpdates":false}},{"type":"shape","elementConfiguration":{"binding":"{{Translate(\"Clicktoaddtext\")}}","type":"text","disableUpdates":false}}],"slideId":"638441406031816285","enableDocumentContentUpdater":false,"version":"2.0"}]]></TemplafySlideTemplateConfiguration>
</file>

<file path=customXml/item39.xml><?xml version="1.0" encoding="utf-8"?>
<TemplafySlideFormConfiguration><![CDATA[{"formFields":[],"formDataEntries":[]}]]></TemplafySlideFormConfiguration>
</file>

<file path=customXml/item4.xml><?xml version="1.0" encoding="utf-8"?>
<TemplafySlideTemplateConfiguration><![CDATA[{"documentContentValidatorConfiguration":{"enableDocumentContentValidator":false,"documentContentValidatorVersion":0},"elementsMetadata":[],"slideId":"637209378871764969","enableDocumentContentUpdater":true,"version":"1.10"}]]></TemplafySlideTemplateConfiguration>
</file>

<file path=customXml/item40.xml><?xml version="1.0" encoding="utf-8"?>
<TemplafySlideTemplateConfiguration><![CDATA[{"slideVersion":1,"isValidatorEnabled":false,"isLocked":false,"elementsMetadata":[{"type":"shape","elementConfiguration":{"binding":"{{Translate(\"Clicktoaddheader\")}}","type":"text","disableUpdates":false}},{"type":"shape","elementConfiguration":{"binding":"{{Translate(\"Clicktoaddtitle\")}}","type":"text","disableUpdates":false}},{"type":"shape","elementConfiguration":{"binding":"{{Translate(\"Clicktoaddtext\")}}","type":"text","disableUpdates":false}},{"type":"shape","elementConfiguration":{"binding":"{{Translate(\"Clicktoaddtext\")}}","type":"text","disableUpdates":false}}],"slideId":"638441406031816285","enableDocumentContentUpdater":false,"version":"2.0"}]]></TemplafySlideTemplateConfiguration>
</file>

<file path=customXml/item41.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TemplafySlideTemplateConfiguration><![CDATA[{"slideVersion":1,"isValidatorEnabled":false,"isLocked":false,"elementsMetadata":[{"elementConfiguration":{"binding":"{{Translate(\"Clicktoaddheader\")}}","disableUpdates":false,"type":"text"},"type":"shape"},{"elementConfiguration":{"binding":"{{Translate(\"Clicktoaddtitle\")}}","disableUpdates":false,"type":"text"},"type":"shape"},{"elementConfiguration":{"binding":"{{Translate(\"Clicktoaddtext\")}}","disableUpdates":false,"type":"text"},"type":"shape"},{"elementConfiguration":{"binding":"{{Translate(\"Clicktoaddtext\")}}","disableUpdates":false,"type":"text"},"type":"shape"}],"slideId":"638144039202176694","enableDocumentContentUpdater":false,"version":"2.0"}]]></TemplafySlideTemplateConfiguration>
</file>

<file path=customXml/item7.xml><?xml version="1.0" encoding="utf-8"?>
<p:properties xmlns:p="http://schemas.microsoft.com/office/2006/metadata/properties" xmlns:xsi="http://www.w3.org/2001/XMLSchema-instance" xmlns:pc="http://schemas.microsoft.com/office/infopath/2007/PartnerControls">
  <documentManagement>
    <lcf76f155ced4ddcb4097134ff3c332f xmlns="20084f1e-de5a-4e93-8acc-15e8c0b66fb6">
      <Terms xmlns="http://schemas.microsoft.com/office/infopath/2007/PartnerControls"/>
    </lcf76f155ced4ddcb4097134ff3c332f>
    <TaxCatchAll xmlns="7c9c6c81-ca43-4ca2-b100-d4e21b3e03d9" xsi:nil="true"/>
    <_Flow_SignoffStatus xmlns="20084f1e-de5a-4e93-8acc-15e8c0b66fb6" xsi:nil="true"/>
  </documentManagement>
</p:properties>
</file>

<file path=customXml/item8.xml><?xml version="1.0" encoding="utf-8"?>
<TemplafySlideFormConfiguration><![CDATA[{"formFields":[],"formDataEntries":[]}]]></TemplafySlideFormConfiguration>
</file>

<file path=customXml/item9.xml><?xml version="1.0" encoding="utf-8"?>
<TemplafySlideTemplateConfiguration><![CDATA[{"documentContentValidatorConfiguration":{"enableDocumentContentValidator":false,"documentContentValidatorVersion":0},"elementsMetadata":[],"slideId":"637201172980778728","enableDocumentContentUpdater":true,"version":"1.10"}]]></TemplafySlideTemplateConfiguration>
</file>

<file path=customXml/itemProps1.xml><?xml version="1.0" encoding="utf-8"?>
<ds:datastoreItem xmlns:ds="http://schemas.openxmlformats.org/officeDocument/2006/customXml" ds:itemID="{5382A23F-5EE3-4424-B0A3-F682982DF6E4}">
  <ds:schemaRefs>
    <ds:schemaRef ds:uri="http://schemas.microsoft.com/sharepoint/v3/contenttype/forms"/>
  </ds:schemaRefs>
</ds:datastoreItem>
</file>

<file path=customXml/itemProps10.xml><?xml version="1.0" encoding="utf-8"?>
<ds:datastoreItem xmlns:ds="http://schemas.openxmlformats.org/officeDocument/2006/customXml" ds:itemID="{F813C041-18FB-48D9-BDDB-2060C9F66DF3}">
  <ds:schemaRefs/>
</ds:datastoreItem>
</file>

<file path=customXml/itemProps11.xml><?xml version="1.0" encoding="utf-8"?>
<ds:datastoreItem xmlns:ds="http://schemas.openxmlformats.org/officeDocument/2006/customXml" ds:itemID="{B836CAAB-0D2D-42C9-868C-990AE4D31549}">
  <ds:schemaRefs/>
</ds:datastoreItem>
</file>

<file path=customXml/itemProps12.xml><?xml version="1.0" encoding="utf-8"?>
<ds:datastoreItem xmlns:ds="http://schemas.openxmlformats.org/officeDocument/2006/customXml" ds:itemID="{C92D840B-A06B-4F4A-BA64-1D7263DBE1BB}">
  <ds:schemaRefs/>
</ds:datastoreItem>
</file>

<file path=customXml/itemProps13.xml><?xml version="1.0" encoding="utf-8"?>
<ds:datastoreItem xmlns:ds="http://schemas.openxmlformats.org/officeDocument/2006/customXml" ds:itemID="{78C21A5E-8450-4DBC-8908-F4B250EEC97D}">
  <ds:schemaRefs/>
</ds:datastoreItem>
</file>

<file path=customXml/itemProps14.xml><?xml version="1.0" encoding="utf-8"?>
<ds:datastoreItem xmlns:ds="http://schemas.openxmlformats.org/officeDocument/2006/customXml" ds:itemID="{DB09CC0E-ED9D-44B8-885E-23582B6632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084f1e-de5a-4e93-8acc-15e8c0b66fb6"/>
    <ds:schemaRef ds:uri="d7b9b6f0-e902-4b3b-ba52-a9c50628b34a"/>
    <ds:schemaRef ds:uri="7c9c6c81-ca43-4ca2-b100-d4e21b3e03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5.xml><?xml version="1.0" encoding="utf-8"?>
<ds:datastoreItem xmlns:ds="http://schemas.openxmlformats.org/officeDocument/2006/customXml" ds:itemID="{29BB1266-4864-411A-84DE-2ED7BC81715F}">
  <ds:schemaRefs/>
</ds:datastoreItem>
</file>

<file path=customXml/itemProps16.xml><?xml version="1.0" encoding="utf-8"?>
<ds:datastoreItem xmlns:ds="http://schemas.openxmlformats.org/officeDocument/2006/customXml" ds:itemID="{CC3D238F-FB3A-480E-9A3B-5589515F4838}">
  <ds:schemaRefs/>
</ds:datastoreItem>
</file>

<file path=customXml/itemProps17.xml><?xml version="1.0" encoding="utf-8"?>
<ds:datastoreItem xmlns:ds="http://schemas.openxmlformats.org/officeDocument/2006/customXml" ds:itemID="{C81BE6BD-9C91-4F8D-9F2B-4B75EAC59EC5}">
  <ds:schemaRefs/>
</ds:datastoreItem>
</file>

<file path=customXml/itemProps18.xml><?xml version="1.0" encoding="utf-8"?>
<ds:datastoreItem xmlns:ds="http://schemas.openxmlformats.org/officeDocument/2006/customXml" ds:itemID="{4699D29C-773B-4A96-A1DD-A9F3671D5DAC}">
  <ds:schemaRefs/>
</ds:datastoreItem>
</file>

<file path=customXml/itemProps19.xml><?xml version="1.0" encoding="utf-8"?>
<ds:datastoreItem xmlns:ds="http://schemas.openxmlformats.org/officeDocument/2006/customXml" ds:itemID="{0146E3DA-629A-47DA-8150-EA8D8F534835}">
  <ds:schemaRefs/>
</ds:datastoreItem>
</file>

<file path=customXml/itemProps2.xml><?xml version="1.0" encoding="utf-8"?>
<ds:datastoreItem xmlns:ds="http://schemas.openxmlformats.org/officeDocument/2006/customXml" ds:itemID="{EAC7BC42-56E8-4BDD-AB50-328CBEF1C0AB}">
  <ds:schemaRefs/>
</ds:datastoreItem>
</file>

<file path=customXml/itemProps20.xml><?xml version="1.0" encoding="utf-8"?>
<ds:datastoreItem xmlns:ds="http://schemas.openxmlformats.org/officeDocument/2006/customXml" ds:itemID="{2D079AF8-3443-48AE-9DFE-8F0F358C7579}">
  <ds:schemaRefs/>
</ds:datastoreItem>
</file>

<file path=customXml/itemProps21.xml><?xml version="1.0" encoding="utf-8"?>
<ds:datastoreItem xmlns:ds="http://schemas.openxmlformats.org/officeDocument/2006/customXml" ds:itemID="{56F5AA1F-1C02-4E63-A26C-569713AE7DD3}">
  <ds:schemaRefs/>
</ds:datastoreItem>
</file>

<file path=customXml/itemProps22.xml><?xml version="1.0" encoding="utf-8"?>
<ds:datastoreItem xmlns:ds="http://schemas.openxmlformats.org/officeDocument/2006/customXml" ds:itemID="{C91CB4F1-1350-4DF9-8227-309091DD0E0B}">
  <ds:schemaRefs/>
</ds:datastoreItem>
</file>

<file path=customXml/itemProps23.xml><?xml version="1.0" encoding="utf-8"?>
<ds:datastoreItem xmlns:ds="http://schemas.openxmlformats.org/officeDocument/2006/customXml" ds:itemID="{C47F2D29-BCEB-406F-B486-294925D1F2A7}">
  <ds:schemaRefs/>
</ds:datastoreItem>
</file>

<file path=customXml/itemProps24.xml><?xml version="1.0" encoding="utf-8"?>
<ds:datastoreItem xmlns:ds="http://schemas.openxmlformats.org/officeDocument/2006/customXml" ds:itemID="{D937339F-AB4A-4500-B7D4-BF93162A8291}">
  <ds:schemaRefs/>
</ds:datastoreItem>
</file>

<file path=customXml/itemProps25.xml><?xml version="1.0" encoding="utf-8"?>
<ds:datastoreItem xmlns:ds="http://schemas.openxmlformats.org/officeDocument/2006/customXml" ds:itemID="{ED6DF1A8-1C9A-4D73-A5BE-906EE45E6D77}">
  <ds:schemaRefs/>
</ds:datastoreItem>
</file>

<file path=customXml/itemProps26.xml><?xml version="1.0" encoding="utf-8"?>
<ds:datastoreItem xmlns:ds="http://schemas.openxmlformats.org/officeDocument/2006/customXml" ds:itemID="{8CE05720-8A71-4A23-89CF-C66382F0E3FB}">
  <ds:schemaRefs/>
</ds:datastoreItem>
</file>

<file path=customXml/itemProps27.xml><?xml version="1.0" encoding="utf-8"?>
<ds:datastoreItem xmlns:ds="http://schemas.openxmlformats.org/officeDocument/2006/customXml" ds:itemID="{8CB84C76-DCCA-486F-958F-2DBCEFC49E14}">
  <ds:schemaRefs/>
</ds:datastoreItem>
</file>

<file path=customXml/itemProps28.xml><?xml version="1.0" encoding="utf-8"?>
<ds:datastoreItem xmlns:ds="http://schemas.openxmlformats.org/officeDocument/2006/customXml" ds:itemID="{6645B717-AC69-4969-9DB2-AE576213FFE1}">
  <ds:schemaRefs/>
</ds:datastoreItem>
</file>

<file path=customXml/itemProps29.xml><?xml version="1.0" encoding="utf-8"?>
<ds:datastoreItem xmlns:ds="http://schemas.openxmlformats.org/officeDocument/2006/customXml" ds:itemID="{1C3E3F8B-DF2A-4CC4-9C79-C57E034EA170}">
  <ds:schemaRefs/>
</ds:datastoreItem>
</file>

<file path=customXml/itemProps3.xml><?xml version="1.0" encoding="utf-8"?>
<ds:datastoreItem xmlns:ds="http://schemas.openxmlformats.org/officeDocument/2006/customXml" ds:itemID="{1C853910-1305-45EF-B553-4BFB72116118}">
  <ds:schemaRefs/>
</ds:datastoreItem>
</file>

<file path=customXml/itemProps30.xml><?xml version="1.0" encoding="utf-8"?>
<ds:datastoreItem xmlns:ds="http://schemas.openxmlformats.org/officeDocument/2006/customXml" ds:itemID="{100D9B13-F3ED-4C0D-B655-847586D156C6}">
  <ds:schemaRefs/>
</ds:datastoreItem>
</file>

<file path=customXml/itemProps31.xml><?xml version="1.0" encoding="utf-8"?>
<ds:datastoreItem xmlns:ds="http://schemas.openxmlformats.org/officeDocument/2006/customXml" ds:itemID="{BBD4D57F-D897-43FD-A8A7-E4B4E31C0BF6}">
  <ds:schemaRefs/>
</ds:datastoreItem>
</file>

<file path=customXml/itemProps32.xml><?xml version="1.0" encoding="utf-8"?>
<ds:datastoreItem xmlns:ds="http://schemas.openxmlformats.org/officeDocument/2006/customXml" ds:itemID="{4C45468A-6A45-440A-945A-B885B1C1B486}">
  <ds:schemaRefs/>
</ds:datastoreItem>
</file>

<file path=customXml/itemProps33.xml><?xml version="1.0" encoding="utf-8"?>
<ds:datastoreItem xmlns:ds="http://schemas.openxmlformats.org/officeDocument/2006/customXml" ds:itemID="{1C032164-D407-43DD-8630-7148725A4138}">
  <ds:schemaRefs/>
</ds:datastoreItem>
</file>

<file path=customXml/itemProps34.xml><?xml version="1.0" encoding="utf-8"?>
<ds:datastoreItem xmlns:ds="http://schemas.openxmlformats.org/officeDocument/2006/customXml" ds:itemID="{219A6999-6961-480F-99CA-3248C2D82165}">
  <ds:schemaRefs/>
</ds:datastoreItem>
</file>

<file path=customXml/itemProps35.xml><?xml version="1.0" encoding="utf-8"?>
<ds:datastoreItem xmlns:ds="http://schemas.openxmlformats.org/officeDocument/2006/customXml" ds:itemID="{FDA56E69-6EED-44C1-A083-4546A10D1F20}">
  <ds:schemaRefs/>
</ds:datastoreItem>
</file>

<file path=customXml/itemProps36.xml><?xml version="1.0" encoding="utf-8"?>
<ds:datastoreItem xmlns:ds="http://schemas.openxmlformats.org/officeDocument/2006/customXml" ds:itemID="{8DF3181D-D982-4556-86FC-EF47212028B2}">
  <ds:schemaRefs/>
</ds:datastoreItem>
</file>

<file path=customXml/itemProps37.xml><?xml version="1.0" encoding="utf-8"?>
<ds:datastoreItem xmlns:ds="http://schemas.openxmlformats.org/officeDocument/2006/customXml" ds:itemID="{9DCD1467-7DDC-4AF2-B748-FEE948321E87}">
  <ds:schemaRefs/>
</ds:datastoreItem>
</file>

<file path=customXml/itemProps38.xml><?xml version="1.0" encoding="utf-8"?>
<ds:datastoreItem xmlns:ds="http://schemas.openxmlformats.org/officeDocument/2006/customXml" ds:itemID="{40FA95E9-D8C7-415A-AD20-458E83699650}">
  <ds:schemaRefs/>
</ds:datastoreItem>
</file>

<file path=customXml/itemProps39.xml><?xml version="1.0" encoding="utf-8"?>
<ds:datastoreItem xmlns:ds="http://schemas.openxmlformats.org/officeDocument/2006/customXml" ds:itemID="{323886CA-3F1E-47F2-9F6B-06C03E3D2E87}">
  <ds:schemaRefs/>
</ds:datastoreItem>
</file>

<file path=customXml/itemProps4.xml><?xml version="1.0" encoding="utf-8"?>
<ds:datastoreItem xmlns:ds="http://schemas.openxmlformats.org/officeDocument/2006/customXml" ds:itemID="{728697EB-7513-46E5-B38F-FBA34E8DCAB0}">
  <ds:schemaRefs/>
</ds:datastoreItem>
</file>

<file path=customXml/itemProps40.xml><?xml version="1.0" encoding="utf-8"?>
<ds:datastoreItem xmlns:ds="http://schemas.openxmlformats.org/officeDocument/2006/customXml" ds:itemID="{FB3B75B8-FDDA-4509-A7BD-C2C8AF693276}">
  <ds:schemaRefs/>
</ds:datastoreItem>
</file>

<file path=customXml/itemProps41.xml><?xml version="1.0" encoding="utf-8"?>
<ds:datastoreItem xmlns:ds="http://schemas.openxmlformats.org/officeDocument/2006/customXml" ds:itemID="{6D8C5747-3C8F-430A-A3B5-D4287E4DB07B}">
  <ds:schemaRefs/>
</ds:datastoreItem>
</file>

<file path=customXml/itemProps5.xml><?xml version="1.0" encoding="utf-8"?>
<ds:datastoreItem xmlns:ds="http://schemas.openxmlformats.org/officeDocument/2006/customXml" ds:itemID="{BB027771-B89D-46E6-8969-E55AC7BD5F8F}">
  <ds:schemaRefs/>
</ds:datastoreItem>
</file>

<file path=customXml/itemProps6.xml><?xml version="1.0" encoding="utf-8"?>
<ds:datastoreItem xmlns:ds="http://schemas.openxmlformats.org/officeDocument/2006/customXml" ds:itemID="{A3BDA2DF-3868-4E7C-9429-472B80C5EE7B}">
  <ds:schemaRefs/>
</ds:datastoreItem>
</file>

<file path=customXml/itemProps7.xml><?xml version="1.0" encoding="utf-8"?>
<ds:datastoreItem xmlns:ds="http://schemas.openxmlformats.org/officeDocument/2006/customXml" ds:itemID="{88552C90-C768-4C10-B41F-95E43B78C8DE}">
  <ds:schemaRefs>
    <ds:schemaRef ds:uri="http://purl.org/dc/dcmitype/"/>
    <ds:schemaRef ds:uri="http://schemas.microsoft.com/office/2006/documentManagement/types"/>
    <ds:schemaRef ds:uri="http://schemas.microsoft.com/office/infopath/2007/PartnerControls"/>
    <ds:schemaRef ds:uri="http://schemas.microsoft.com/office/2006/metadata/properties"/>
    <ds:schemaRef ds:uri="20084f1e-de5a-4e93-8acc-15e8c0b66fb6"/>
    <ds:schemaRef ds:uri="http://purl.org/dc/terms/"/>
    <ds:schemaRef ds:uri="http://schemas.openxmlformats.org/package/2006/metadata/core-properties"/>
    <ds:schemaRef ds:uri="7c9c6c81-ca43-4ca2-b100-d4e21b3e03d9"/>
    <ds:schemaRef ds:uri="d7b9b6f0-e902-4b3b-ba52-a9c50628b34a"/>
    <ds:schemaRef ds:uri="http://www.w3.org/XML/1998/namespace"/>
    <ds:schemaRef ds:uri="http://purl.org/dc/elements/1.1/"/>
  </ds:schemaRefs>
</ds:datastoreItem>
</file>

<file path=customXml/itemProps8.xml><?xml version="1.0" encoding="utf-8"?>
<ds:datastoreItem xmlns:ds="http://schemas.openxmlformats.org/officeDocument/2006/customXml" ds:itemID="{2AF5EE8B-A40C-449E-ADA9-1C9F03CD26A4}">
  <ds:schemaRefs/>
</ds:datastoreItem>
</file>

<file path=customXml/itemProps9.xml><?xml version="1.0" encoding="utf-8"?>
<ds:datastoreItem xmlns:ds="http://schemas.openxmlformats.org/officeDocument/2006/customXml" ds:itemID="{7BD58DFA-DC09-4F00-88FE-C9847FB21EBE}">
  <ds:schemaRefs/>
</ds:datastoreItem>
</file>

<file path=docMetadata/LabelInfo.xml><?xml version="1.0" encoding="utf-8"?>
<clbl:labelList xmlns:clbl="http://schemas.microsoft.com/office/2020/mipLabelMetadata">
  <clbl:label id="{09a363db-73e0-417f-b499-9d17f67459c2}" enabled="1" method="Standard" siteId="{049e3382-8cdc-477b-9317-951b04689668}" removed="0"/>
</clbl:labelList>
</file>

<file path=docProps/app.xml><?xml version="1.0" encoding="utf-8"?>
<Properties xmlns="http://schemas.openxmlformats.org/officeDocument/2006/extended-properties" xmlns:vt="http://schemas.openxmlformats.org/officeDocument/2006/docPropsVTypes">
  <TotalTime>34625</TotalTime>
  <Words>1750</Words>
  <Application>Microsoft Office PowerPoint</Application>
  <PresentationFormat>Widescreen</PresentationFormat>
  <Paragraphs>339</Paragraphs>
  <Slides>48</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__fkGroteskNeue_a82850</vt:lpstr>
      <vt:lpstr>Arial</vt:lpstr>
      <vt:lpstr>Merriweather</vt:lpstr>
      <vt:lpstr>Open Sans</vt:lpstr>
      <vt:lpstr>Open Sans bold</vt:lpstr>
      <vt:lpstr>Open Sans ExtraBold</vt:lpstr>
      <vt:lpstr>Open Sans Light</vt:lpstr>
      <vt:lpstr>Open Sans Semibold</vt:lpstr>
      <vt:lpstr>Segoe UI</vt:lpstr>
      <vt:lpstr>var(--font-berkeley-mono)</vt:lpstr>
      <vt:lpstr>2024 Workforce Analytics Master April | AM | Bret</vt:lpstr>
      <vt:lpstr>PowerPoint Presentation</vt:lpstr>
      <vt:lpstr>Agenda</vt:lpstr>
      <vt:lpstr>PowerPoint Presentation</vt:lpstr>
      <vt:lpstr>Macroeconomic volatility and inflation are key concerns of CEOs</vt:lpstr>
      <vt:lpstr>Uncertainty is the “New Normal”</vt:lpstr>
      <vt:lpstr>PowerPoint Presentation</vt:lpstr>
      <vt:lpstr>The Big Shifts</vt:lpstr>
      <vt:lpstr>PowerPoint Presentation</vt:lpstr>
      <vt:lpstr>AI is scaling in a non-linear manner </vt:lpstr>
      <vt:lpstr>The pace of scaling in AI in historically unprecedented</vt:lpstr>
      <vt:lpstr>The pace of scaling in AI in historically unprecedented</vt:lpstr>
      <vt:lpstr>The global market for AI is exploding</vt:lpstr>
      <vt:lpstr>Power demand is expected to grow between 3-6x over the next 6 years relative to what it has since 2000</vt:lpstr>
      <vt:lpstr>National Peak Demand Forecasted Growth has Tripled </vt:lpstr>
      <vt:lpstr>Data Center activity is concentrated in a few core markets but increasingly flowing to anywhere with power</vt:lpstr>
      <vt:lpstr>Dallas, Northern Virginia, Pennsylvania and Atlanta are Driving Growth in Demand</vt:lpstr>
      <vt:lpstr>Industrial has new competition</vt:lpstr>
      <vt:lpstr>White collar workers are the most likely to be impacted by AI</vt:lpstr>
      <vt:lpstr>The paradoxical impact of AI on labor</vt:lpstr>
      <vt:lpstr>The Bay Area and Several Top University Towns (including Ann Arbor) are Hotbeds for AI Talent</vt:lpstr>
      <vt:lpstr>The “Agentic Age” is upon us</vt:lpstr>
      <vt:lpstr>The office property sector is poised for the highest level of AI exposure</vt:lpstr>
      <vt:lpstr>Part of the reason for AI’s rapid adoption is it is a valuable tool to enable the shift to cost efficiency rather than growth</vt:lpstr>
      <vt:lpstr>Government employment density is highest in some of the most expensive cities in the U.S.</vt:lpstr>
      <vt:lpstr>Robotics have a history of boosting productivity and transforming industries</vt:lpstr>
      <vt:lpstr>The robotics boom should be disproportionately beneficial for smaller manufacturers</vt:lpstr>
      <vt:lpstr>The Boom in Robotics is dominated by China</vt:lpstr>
      <vt:lpstr>PowerPoint Presentation</vt:lpstr>
      <vt:lpstr>Flattening Population Growth Presents Challenges Global Population Reached 8 Billion in 2022 but slower Growth Lies Ahead  </vt:lpstr>
      <vt:lpstr>U.S. fertility rate hits record low after trending down for years </vt:lpstr>
      <vt:lpstr>The labor market has softened from the 2022 peak but is still strong due to high demand and limited supply</vt:lpstr>
      <vt:lpstr>There is still more than 1 job opening per unemployed individual </vt:lpstr>
      <vt:lpstr>Despite a strong labor market, the wealth gap is widening</vt:lpstr>
      <vt:lpstr>The income required to afford a typical house in the U.S. has more than tripled in the last 12 years</vt:lpstr>
      <vt:lpstr>The Southeast has seen the most rapid decline in affordability</vt:lpstr>
      <vt:lpstr>The Midwest, Texas and the Rustbelt are the most affordable Regions</vt:lpstr>
      <vt:lpstr>PowerPoint Presentation</vt:lpstr>
      <vt:lpstr>Tariff rates have increased inflation expectations and decreased growth expectations</vt:lpstr>
      <vt:lpstr>Although China is the top location for non-U.S. operations, there has been a significant decrease in trade volumes over the last 5 years</vt:lpstr>
      <vt:lpstr>West Coast ports dependence on China has contributed to softness in those markets</vt:lpstr>
      <vt:lpstr>Manufacturing Related Construction Spending is up 200%+</vt:lpstr>
      <vt:lpstr>CEO’s top obstacles to reshoring operations?</vt:lpstr>
      <vt:lpstr>7 of the top 10 Destinations for Onshoring Jobs in 2023 located in established manufacturing markets</vt:lpstr>
      <vt:lpstr>Large Capital Projects ($250M+) post-COVID have Focused on the Midwest, Southeast and Texas </vt:lpstr>
      <vt:lpstr>Analytics are Driving Location Decisions</vt:lpstr>
      <vt:lpstr>Swing States Have Benefitted from Onshoring</vt:lpstr>
      <vt:lpstr>Industrial vacancy has elevated substantially, especially in costal markets</vt:lpstr>
      <vt:lpstr>Monitoring Change in Demand Signals to Deliver a Sustainable Competitive Advantage and Transform Delta into Alpha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Swango, Bret</dc:creator>
  <cp:lastModifiedBy>Swango, Bret</cp:lastModifiedBy>
  <cp:revision>21</cp:revision>
  <dcterms:created xsi:type="dcterms:W3CDTF">2020-04-24T17:37:16Z</dcterms:created>
  <dcterms:modified xsi:type="dcterms:W3CDTF">2025-03-18T19:35:17Z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0x010100B8A1909ED1AA4A45B778C4B852868F6E</vt:lpwstr>
  </property>
  <property fmtid="{D5CDD505-2E9C-101B-9397-08002B2CF9AE}" pid="3" name="MediaServiceImageTags">
    <vt:lpwstr/>
  </property>
</Properties>
</file>