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29"/>
  </p:notesMasterIdLst>
  <p:sldIdLst>
    <p:sldId id="256" r:id="rId5"/>
    <p:sldId id="258" r:id="rId6"/>
    <p:sldId id="297" r:id="rId7"/>
    <p:sldId id="503" r:id="rId8"/>
    <p:sldId id="305" r:id="rId9"/>
    <p:sldId id="280" r:id="rId10"/>
    <p:sldId id="282" r:id="rId11"/>
    <p:sldId id="292" r:id="rId12"/>
    <p:sldId id="283" r:id="rId13"/>
    <p:sldId id="306" r:id="rId14"/>
    <p:sldId id="279" r:id="rId15"/>
    <p:sldId id="290" r:id="rId16"/>
    <p:sldId id="287" r:id="rId17"/>
    <p:sldId id="302" r:id="rId18"/>
    <p:sldId id="285" r:id="rId19"/>
    <p:sldId id="281" r:id="rId20"/>
    <p:sldId id="289" r:id="rId21"/>
    <p:sldId id="301" r:id="rId22"/>
    <p:sldId id="300" r:id="rId23"/>
    <p:sldId id="298" r:id="rId24"/>
    <p:sldId id="299" r:id="rId25"/>
    <p:sldId id="293" r:id="rId26"/>
    <p:sldId id="295" r:id="rId27"/>
    <p:sldId id="30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537"/>
    <a:srgbClr val="2C4D23"/>
    <a:srgbClr val="FF9900"/>
    <a:srgbClr val="CC6600"/>
    <a:srgbClr val="E6E6E8"/>
    <a:srgbClr val="555E61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4A2965-C65B-8508-63BB-5C0DA0FE566A}" v="38" dt="2025-12-03T16:45:30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3187" autoAdjust="0"/>
  </p:normalViewPr>
  <p:slideViewPr>
    <p:cSldViewPr snapToGrid="0">
      <p:cViewPr varScale="1">
        <p:scale>
          <a:sx n="47" d="100"/>
          <a:sy n="47" d="100"/>
        </p:scale>
        <p:origin x="13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muno\ACG%20Denver%20Dropbox\Veronica%20Munoz\RMCGC\2024%20RMCGC\Attendance%20Tracker%20&amp;%20Lists\Attendance%20Tracker%202024%20RMCGC%202-14-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Attendees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'2024'!$AE$3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6F-4B97-A830-C541149F06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6F-4B97-A830-C541149F06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46F-4B97-A830-C541149F06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46F-4B97-A830-C541149F067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46F-4B97-A830-C541149F0670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98622047244095E-2"/>
                      <c:h val="6.93751822688830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46F-4B97-A830-C541149F0670}"/>
                </c:ext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43066491688539E-2"/>
                      <c:h val="6.4745552639253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D46F-4B97-A830-C541149F06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'2024'!$AD$4:$AD$8</c:f>
              <c:strCache>
                <c:ptCount val="5"/>
                <c:pt idx="0">
                  <c:v>Corp</c:v>
                </c:pt>
                <c:pt idx="1">
                  <c:v>Private Equ/Bank</c:v>
                </c:pt>
                <c:pt idx="2">
                  <c:v>Investment Bank</c:v>
                </c:pt>
                <c:pt idx="3">
                  <c:v>M&amp;A Partner</c:v>
                </c:pt>
                <c:pt idx="4">
                  <c:v>Other</c:v>
                </c:pt>
              </c:strCache>
            </c:strRef>
          </c:cat>
          <c:val>
            <c:numRef>
              <c:f>'2024'!$AE$4:$AE$8</c:f>
              <c:numCache>
                <c:formatCode>0%</c:formatCode>
                <c:ptCount val="5"/>
                <c:pt idx="0">
                  <c:v>8.6956521739130432E-2</c:v>
                </c:pt>
                <c:pt idx="1">
                  <c:v>0.36811594202898551</c:v>
                </c:pt>
                <c:pt idx="2">
                  <c:v>0.16086956521739129</c:v>
                </c:pt>
                <c:pt idx="3">
                  <c:v>0.37826086956521737</c:v>
                </c:pt>
                <c:pt idx="4">
                  <c:v>5.7971014492753624E-3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46F-4B97-A830-C541149F06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555DD-84EC-9E45-8A9C-33F7F75859B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73037-F358-1A4F-A743-E816DEA87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0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73037-F358-1A4F-A743-E816DEA877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0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0" i="0" cap="all" spc="200" baseline="0">
                <a:solidFill>
                  <a:schemeClr val="tx2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0FF3-EC8C-43F8-9BBD-C0763A440AF8}" type="datetime1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information contact: Veronica M. Muñoz, Executive Director, 303-502-2113 x873 or vmunoz@ag.org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2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60F2E-0ABE-4359-AA66-5AF245E404A9}" type="datetime1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information contact: Veronica M. Muñoz, Executive Director, 303-502-2113 x873 or vmunoz@ag.org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4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732E-E0DA-4C86-A589-71C401551CC7}" type="datetime1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information contact: Veronica M. Muñoz, Executive Director, 303-502-2113 x873 or vmunoz@ag.org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88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C902-6D2C-4B31-9385-3EB7DCA1C4FE}" type="datetime1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information contact: Veronica M. Muñoz, Executive Director, 303-502-2113 x873 or vmunoz@ag.org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6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A1F-20E8-4BA6-A920-1756DD82D393}" type="datetime1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information contact: Veronica M. Muñoz, Executive Director, 303-502-2113 x873 or vmunoz@ag.org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b="0" i="0" cap="all" spc="200" baseline="0">
                <a:solidFill>
                  <a:schemeClr val="tx2"/>
                </a:solidFill>
                <a:latin typeface="Inter Light" panose="02000403000000020004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9391-3630-4E4A-B6FC-7654AE8B34FF}" type="datetime1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information contact: Veronica M. Muñoz, Executive Director, 303-502-2113 x873 or vmunoz@ag.org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63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389F-2545-414E-8A76-3DA8876A5C95}" type="datetime1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information contact: Veronica M. Muñoz, Executive Director, 303-502-2113 x873 or vmunoz@ag.org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8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7DB3-A175-4C4D-B71B-D89AFA29B2A6}" type="datetime1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information contact: Veronica M. Muñoz, Executive Director, 303-502-2113 x873 or vmunoz@ag.org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9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150DF-2C28-49AC-8D61-403AC2C6E9DC}" type="datetime1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information contact: Veronica M. Muñoz, Executive Director, 303-502-2113 x873 or vmunoz@ag.org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4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square with small dots&#10;&#10;Description automatically generated">
            <a:extLst>
              <a:ext uri="{FF2B5EF4-FFF2-40B4-BE49-F238E27FC236}">
                <a16:creationId xmlns:a16="http://schemas.microsoft.com/office/drawing/2014/main" id="{94CB1AA4-C1E0-79C4-2036-3866C3AF4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" b="89542"/>
          <a:stretch/>
        </p:blipFill>
        <p:spPr>
          <a:xfrm>
            <a:off x="3175" y="6392849"/>
            <a:ext cx="12188825" cy="478098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A223-6138-462B-875B-9BA533775EE7}" type="datetime1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For more information contact: Veronica M. Muñoz, Executive Director, 303-502-2113 x873 or vmunoz@ag.org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4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ul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square with small dots&#10;&#10;Description automatically generated">
            <a:extLst>
              <a:ext uri="{FF2B5EF4-FFF2-40B4-BE49-F238E27FC236}">
                <a16:creationId xmlns:a16="http://schemas.microsoft.com/office/drawing/2014/main" id="{94CB1AA4-C1E0-79C4-2036-3866C3AF4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229"/>
          <a:stretch/>
        </p:blipFill>
        <p:spPr>
          <a:xfrm>
            <a:off x="3175" y="0"/>
            <a:ext cx="12188825" cy="687094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2A7B8-36E8-411C-99C4-E6FEC4FAE06C}" type="datetime1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For more information contact: Veronica M. Muñoz, Executive Director, 303-502-2113 x873 or vmunoz@ag.org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47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F32915B-85D4-4109-ABDD-988499F58868}" type="datetime1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For more information contact: Veronica M. Muñoz, Executive Director, 303-502-2113 x873 or vmunoz@ag.org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0FA184-3E7C-4FDD-8028-B4C6CDBF6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8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1F35DA-CCE2-3F5E-4F8E-709A063E7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25000"/>
          </a:blip>
          <a:srcRect/>
          <a:stretch/>
        </p:blipFill>
        <p:spPr>
          <a:xfrm>
            <a:off x="7177336" y="4134778"/>
            <a:ext cx="5014664" cy="2252965"/>
          </a:xfrm>
          <a:prstGeom prst="rect">
            <a:avLst/>
          </a:prstGeom>
        </p:spPr>
      </p:pic>
      <p:pic>
        <p:nvPicPr>
          <p:cNvPr id="8" name="Picture 7" descr="A green square with small dots&#10;&#10;Description automatically generated">
            <a:extLst>
              <a:ext uri="{FF2B5EF4-FFF2-40B4-BE49-F238E27FC236}">
                <a16:creationId xmlns:a16="http://schemas.microsoft.com/office/drawing/2014/main" id="{16EB4457-14E9-C6B5-5A92-F601D86E5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" b="89542"/>
          <a:stretch/>
        </p:blipFill>
        <p:spPr>
          <a:xfrm>
            <a:off x="3175" y="6392849"/>
            <a:ext cx="12188825" cy="47809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rgbClr val="FFFFFF"/>
                </a:solidFill>
                <a:latin typeface="Inter" panose="020B0502030000000004" pitchFamily="34" charset="0"/>
              </a:defRPr>
            </a:lvl1pPr>
          </a:lstStyle>
          <a:p>
            <a:fld id="{EA76754F-8CD7-4A34-945B-7248B82B43DC}" type="datetime1">
              <a:rPr lang="en-US" smtClean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 cap="all" baseline="0">
                <a:solidFill>
                  <a:srgbClr val="FFFFFF"/>
                </a:solidFill>
                <a:latin typeface="Inter" panose="020B0502030000000004" pitchFamily="34" charset="0"/>
              </a:defRPr>
            </a:lvl1pPr>
          </a:lstStyle>
          <a:p>
            <a:r>
              <a:rPr lang="en-US"/>
              <a:t>For more information contact: Veronica M. Muñoz, Executive Director, 303-502-2113 x873 or vmunoz@ag.org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rgbClr val="FFFFFF"/>
                </a:solidFill>
                <a:latin typeface="Inter" panose="020B0502030000000004" pitchFamily="34" charset="0"/>
              </a:defRPr>
            </a:lvl1pPr>
          </a:lstStyle>
          <a:p>
            <a:fld id="{350FA184-3E7C-4FDD-8028-B4C6CDBF60C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035C90-5474-ACA9-F5F7-F2655FEAACA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7732" y="609031"/>
            <a:ext cx="2534176" cy="12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5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4" r:id="rId8"/>
    <p:sldLayoutId id="2147483680" r:id="rId9"/>
    <p:sldLayoutId id="2147483681" r:id="rId10"/>
    <p:sldLayoutId id="2147483682" r:id="rId11"/>
    <p:sldLayoutId id="2147483683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0" i="0" kern="1200" spc="-50" baseline="0">
          <a:solidFill>
            <a:schemeClr val="tx1">
              <a:lumMod val="75000"/>
              <a:lumOff val="25000"/>
            </a:schemeClr>
          </a:solidFill>
          <a:latin typeface="Inter Light" panose="02000403000000020004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b="0" i="0" kern="1200">
          <a:solidFill>
            <a:schemeClr val="tx1">
              <a:lumMod val="75000"/>
              <a:lumOff val="25000"/>
            </a:schemeClr>
          </a:solidFill>
          <a:latin typeface="Inter" panose="020B05020300000000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b="0" i="0" kern="1200">
          <a:solidFill>
            <a:schemeClr val="tx1">
              <a:lumMod val="75000"/>
              <a:lumOff val="25000"/>
            </a:schemeClr>
          </a:solidFill>
          <a:latin typeface="Inter" panose="020B05020300000000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b="0" i="0" kern="1200">
          <a:solidFill>
            <a:schemeClr val="tx1">
              <a:lumMod val="75000"/>
              <a:lumOff val="25000"/>
            </a:schemeClr>
          </a:solidFill>
          <a:latin typeface="Inter" panose="020B0502030000000004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b="0" i="0" kern="1200">
          <a:solidFill>
            <a:schemeClr val="tx1">
              <a:lumMod val="75000"/>
              <a:lumOff val="25000"/>
            </a:schemeClr>
          </a:solidFill>
          <a:latin typeface="Inter" panose="020B05020300000000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b="0" i="0" kern="1200">
          <a:solidFill>
            <a:schemeClr val="tx1">
              <a:lumMod val="75000"/>
              <a:lumOff val="25000"/>
            </a:schemeClr>
          </a:solidFill>
          <a:latin typeface="Inter" panose="020B05020300000000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mailto:vmunoz@acg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silverview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lcgadvisors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taftlaw.co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comerica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pandoblox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bakertilly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bdo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vectrabank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fmicorp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pierferd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vmunoz@acg.org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biz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plantemoran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debailly.com/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www.cfoxadvisory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hyperlink" Target="https://www.hklaw.com/en/" TargetMode="External"/><Relationship Id="rId4" Type="http://schemas.openxmlformats.org/officeDocument/2006/relationships/hyperlink" Target="https://fmicorp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stout.com/en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s://www.ksmcpa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letter with a white background&#10;&#10;Description automatically generated">
            <a:extLst>
              <a:ext uri="{FF2B5EF4-FFF2-40B4-BE49-F238E27FC236}">
                <a16:creationId xmlns:a16="http://schemas.microsoft.com/office/drawing/2014/main" id="{301AC46F-53FE-7817-C3EF-E8D3E5E57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76" y="349957"/>
            <a:ext cx="6096267" cy="1304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E87DF-1569-F717-9635-C26613C11C28}"/>
              </a:ext>
            </a:extLst>
          </p:cNvPr>
          <p:cNvSpPr txBox="1"/>
          <p:nvPr/>
        </p:nvSpPr>
        <p:spPr>
          <a:xfrm>
            <a:off x="566450" y="5461925"/>
            <a:ext cx="241765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666666"/>
                </a:solidFill>
                <a:latin typeface="Inter" panose="02000503000000020004" pitchFamily="2" charset="0"/>
                <a:ea typeface="Inter" panose="02000503000000020004" pitchFamily="2" charset="0"/>
                <a:cs typeface="Inter Semi Bold" panose="020B0502030000000004" pitchFamily="34" charset="0"/>
              </a:rPr>
              <a:t>For more information, please contact:</a:t>
            </a:r>
          </a:p>
          <a:p>
            <a:r>
              <a:rPr lang="en-US" sz="1000" dirty="0">
                <a:solidFill>
                  <a:srgbClr val="666666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B0502030000000004" pitchFamily="34" charset="0"/>
              </a:rPr>
              <a:t>Veronica Muñoz, Executive Director</a:t>
            </a:r>
          </a:p>
          <a:p>
            <a:r>
              <a:rPr lang="en-US" sz="1000" dirty="0">
                <a:solidFill>
                  <a:srgbClr val="666666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B050203000000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vmunoz@acg.org</a:t>
            </a:r>
            <a:endParaRPr lang="en-US" sz="1000" dirty="0">
              <a:solidFill>
                <a:srgbClr val="666666"/>
              </a:solidFill>
              <a:latin typeface="Inter" panose="02000503000000020004" pitchFamily="2" charset="0"/>
              <a:ea typeface="Inter" panose="02000503000000020004" pitchFamily="2" charset="0"/>
              <a:cs typeface="Inter" panose="020B0502030000000004" pitchFamily="34" charset="0"/>
            </a:endParaRPr>
          </a:p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303-502-2113 x873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D41CE-1E47-1FD9-FD89-76C1180B9084}"/>
              </a:ext>
            </a:extLst>
          </p:cNvPr>
          <p:cNvSpPr txBox="1"/>
          <p:nvPr/>
        </p:nvSpPr>
        <p:spPr>
          <a:xfrm>
            <a:off x="3308564" y="5623507"/>
            <a:ext cx="2953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B0502030000000004" pitchFamily="34" charset="0"/>
              </a:rPr>
              <a:t>Jenae Anderson, Sponsorship Chair</a:t>
            </a:r>
          </a:p>
          <a:p>
            <a:r>
              <a:rPr lang="en-US" sz="1000" dirty="0">
                <a:solidFill>
                  <a:srgbClr val="666666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B0502030000000004" pitchFamily="34" charset="0"/>
              </a:rPr>
              <a:t>JHAnderson@comerica.com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8C7D51-789E-BF4E-E946-8FEC61E71B4D}"/>
              </a:ext>
            </a:extLst>
          </p:cNvPr>
          <p:cNvSpPr txBox="1"/>
          <p:nvPr/>
        </p:nvSpPr>
        <p:spPr>
          <a:xfrm flipH="1">
            <a:off x="7406640" y="2768597"/>
            <a:ext cx="44622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9900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F0502020204030204" pitchFamily="2" charset="0"/>
              </a:rPr>
              <a:t>2026 </a:t>
            </a:r>
          </a:p>
          <a:p>
            <a:r>
              <a:rPr lang="en-US" sz="4400" b="1" dirty="0">
                <a:solidFill>
                  <a:srgbClr val="FF9900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F0502020204030204" pitchFamily="2" charset="0"/>
              </a:rPr>
              <a:t>Sponsorship Opportunities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9B5C5-8913-6209-16E8-98033909828E}"/>
              </a:ext>
            </a:extLst>
          </p:cNvPr>
          <p:cNvSpPr txBox="1"/>
          <p:nvPr/>
        </p:nvSpPr>
        <p:spPr>
          <a:xfrm>
            <a:off x="7406640" y="5448383"/>
            <a:ext cx="439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February 9-10, 2026 </a:t>
            </a:r>
          </a:p>
          <a:p>
            <a:r>
              <a:rPr lang="en-US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Hyatt Regency Downtown Denver</a:t>
            </a:r>
          </a:p>
        </p:txBody>
      </p:sp>
      <p:pic>
        <p:nvPicPr>
          <p:cNvPr id="2" name="Picture 1" descr="A logo for a company">
            <a:extLst>
              <a:ext uri="{FF2B5EF4-FFF2-40B4-BE49-F238E27FC236}">
                <a16:creationId xmlns:a16="http://schemas.microsoft.com/office/drawing/2014/main" id="{8D7F43E0-BDC5-2B74-FF07-49924B090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6" y="1654338"/>
            <a:ext cx="4877248" cy="36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17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DDBCB1-6AD7-D0E9-C988-2B16FF820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6B81CEC-856F-43E6-8815-F7F753875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FD6B08-093A-4532-9011-D6F10FE43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334865-94C9-496A-944E-CA94FCEC5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07584B8-0B74-4FB3-81E8-D36C58AFE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8FC3C1-BED7-2A37-339D-B7F2E1A2FBC6}"/>
              </a:ext>
            </a:extLst>
          </p:cNvPr>
          <p:cNvSpPr/>
          <p:nvPr/>
        </p:nvSpPr>
        <p:spPr>
          <a:xfrm>
            <a:off x="5144679" y="290957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Wi-Fi: $5,500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One Exclusive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Silverview Credit Partners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  <a:endParaRPr lang="en-US" sz="1600" b="1" i="0" u="none" strike="noStrike" cap="none" spc="-5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6FE544B-F4C4-1BA2-2230-1B66F24A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5" r="-5" b="2939"/>
          <a:stretch>
            <a:fillRect/>
          </a:stretch>
        </p:blipFill>
        <p:spPr bwMode="auto">
          <a:xfrm>
            <a:off x="1411240" y="741965"/>
            <a:ext cx="1929714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DDE8EB-F9E0-4361-9594-CA7CC9E07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279B068-074D-F84B-B9FB-7E62A75C54A5}"/>
              </a:ext>
            </a:extLst>
          </p:cNvPr>
          <p:cNvSpPr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Prominent logo recognition in Wi-Fi address and Wi-Fi signage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Sponsor Exhibitor Table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3 complimentary conference registrations ($2,625 value)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and hyperlink on Conference website pages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3D9294-C3FE-4D13-B349-C4EF620A2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5239FC-9FCA-4632-886C-191E654DF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72A401-446C-5DDF-C29E-9C7AE46C3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10</a:t>
            </a:fld>
            <a:endParaRPr lang="en-US">
              <a:latin typeface="+mn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E23E41A-4094-9B06-6961-96750709B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6" name="Picture 5" descr="A logo for a company">
            <a:extLst>
              <a:ext uri="{FF2B5EF4-FFF2-40B4-BE49-F238E27FC236}">
                <a16:creationId xmlns:a16="http://schemas.microsoft.com/office/drawing/2014/main" id="{A2588958-B198-9D41-6B29-6C2157E4C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78B4DB-1376-FE84-27C9-BEFE01C7B0AC}"/>
              </a:ext>
            </a:extLst>
          </p:cNvPr>
          <p:cNvSpPr txBox="1"/>
          <p:nvPr/>
        </p:nvSpPr>
        <p:spPr>
          <a:xfrm rot="20945297">
            <a:off x="9663860" y="476278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SOLD</a:t>
            </a:r>
          </a:p>
        </p:txBody>
      </p:sp>
    </p:spTree>
    <p:extLst>
      <p:ext uri="{BB962C8B-B14F-4D97-AF65-F5344CB8AC3E}">
        <p14:creationId xmlns:p14="http://schemas.microsoft.com/office/powerpoint/2010/main" val="2796032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30511CB-2556-40C9-9975-93D0D2EF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37E738-AFAB-48B2-97F9-5C4BF3934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03A2A2-0F14-45FC-8CB4-D5DEEC49A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AD4E35D-A118-48D3-A2D3-3CEE5A0C7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5144679" y="691794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Main Reception: $5,000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Up to 4 sponsors</a:t>
            </a:r>
          </a:p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000" b="1" i="0" u="none" strike="noStrike" cap="none" spc="-5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A1FC8F0-6475-4788-9B10-7CF183FC5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>
            <a:extLst>
              <a:ext uri="{FF2B5EF4-FFF2-40B4-BE49-F238E27FC236}">
                <a16:creationId xmlns:a16="http://schemas.microsoft.com/office/drawing/2014/main" id="{19C300FC-28E2-6614-C561-66981116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282" y="952864"/>
            <a:ext cx="3709567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prominence at Monday evening event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Sponsor Exhibitor Table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3 complimentary conference registrations ($2,625 value)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Public acknowledgement of sponsorship at podium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and hyperlink on Conference website pages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0F84B10-5D81-46AE-920D-E07497CDB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8DC746-DF72-4A62-B759-311531016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56F02CD-378A-45CE-8A4D-96C1926FC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11</a:t>
            </a:fld>
            <a:endParaRPr lang="en-US">
              <a:latin typeface="+mn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04AAC67-2AF8-F7B2-C0FF-1EA02E6B4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7" name="Picture 6" descr="A logo for a company">
            <a:extLst>
              <a:ext uri="{FF2B5EF4-FFF2-40B4-BE49-F238E27FC236}">
                <a16:creationId xmlns:a16="http://schemas.microsoft.com/office/drawing/2014/main" id="{E956AAFA-EF0F-FBDE-D47A-1003E19B3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7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6B81CEC-856F-43E6-8815-F7F753875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9FD6B08-093A-4532-9011-D6F10FE43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50334865-94C9-496A-944E-CA94FCEC5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607584B8-0B74-4FB3-81E8-D36C58AFE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5044095" y="228103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Lanyards: $5,000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</a:rPr>
              <a:t>Up to 2 @ $5,000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LCG Advisors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  <a:endParaRPr lang="en-US" sz="1600" b="1" spc="-5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531FA1-0D8D-694C-0514-8340B31F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-5" b="12808"/>
          <a:stretch>
            <a:fillRect/>
          </a:stretch>
        </p:blipFill>
        <p:spPr bwMode="auto">
          <a:xfrm>
            <a:off x="1292368" y="675481"/>
            <a:ext cx="1929714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A3DDE8EB-F9E0-4361-9594-CA7CC9E07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Prominent logo recognition displayed on name badge lanyards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Sponsor Exhibitor Table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3 complimentary Conference Registrations ($2,625 value)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Public acknowledgement of sponsorship at podium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and hyperlink on Conference website pages</a:t>
            </a:r>
          </a:p>
          <a:p>
            <a:pPr lvl="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CB3D9294-C3FE-4D13-B349-C4EF620A2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E75239FC-9FCA-4632-886C-191E654DF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FE522F-CACD-E9FE-4B10-9468ED39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12</a:t>
            </a:fld>
            <a:endParaRPr lang="en-US">
              <a:latin typeface="+mn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7B5D5C8-CB58-87F4-9640-BBACF652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6" name="Picture 5" descr="A logo for a company">
            <a:extLst>
              <a:ext uri="{FF2B5EF4-FFF2-40B4-BE49-F238E27FC236}">
                <a16:creationId xmlns:a16="http://schemas.microsoft.com/office/drawing/2014/main" id="{D56C2D78-9D60-E223-8191-40E071019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09359F-439F-5457-0680-A9B77ECB7F4A}"/>
              </a:ext>
            </a:extLst>
          </p:cNvPr>
          <p:cNvSpPr txBox="1"/>
          <p:nvPr/>
        </p:nvSpPr>
        <p:spPr>
          <a:xfrm rot="20945297">
            <a:off x="9589437" y="320939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1 SOLD</a:t>
            </a:r>
          </a:p>
        </p:txBody>
      </p:sp>
    </p:spTree>
    <p:extLst>
      <p:ext uri="{BB962C8B-B14F-4D97-AF65-F5344CB8AC3E}">
        <p14:creationId xmlns:p14="http://schemas.microsoft.com/office/powerpoint/2010/main" val="3748023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6B81CEC-856F-43E6-8815-F7F753875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FD6B08-093A-4532-9011-D6F10FE43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334865-94C9-496A-944E-CA94FCEC5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07584B8-0B74-4FB3-81E8-D36C58AFE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4806544" y="1133584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Coffee Bar &amp; Snacks: $</a:t>
            </a:r>
            <a:r>
              <a:rPr lang="en-US" sz="3200" b="1" spc="-50" dirty="0">
                <a:solidFill>
                  <a:srgbClr val="FF9900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5,000</a:t>
            </a:r>
            <a:endParaRPr kumimoji="0" lang="en-US" sz="3200" b="1" i="0" u="none" strike="noStrike" cap="none" spc="-50" normalizeH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j-cs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Up to 2 @ $5,000 or One Exclusive @ $9,800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                   THANK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Taft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  <a:endParaRPr lang="en-US" sz="1600" b="1" spc="-50" dirty="0">
              <a:solidFill>
                <a:srgbClr val="63A537"/>
              </a:solidFill>
              <a:ea typeface="Calibri"/>
              <a:cs typeface="Calibri"/>
            </a:endParaRPr>
          </a:p>
          <a:p>
            <a:pPr marL="0" marR="0" lvl="0" indent="0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1600" b="1" i="0" u="none" strike="noStrike" cap="none" spc="-50" normalizeH="0" noProof="0" dirty="0">
              <a:ln>
                <a:noFill/>
              </a:ln>
              <a:solidFill>
                <a:srgbClr val="63A53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3400" b="1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5751164-6A16-B569-99B3-AD526017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0" r="34091" b="1"/>
          <a:stretch>
            <a:fillRect/>
          </a:stretch>
        </p:blipFill>
        <p:spPr bwMode="auto">
          <a:xfrm>
            <a:off x="1352981" y="725326"/>
            <a:ext cx="1929714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DDE8EB-F9E0-4361-9594-CA7CC9E07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Prominent logo recognition display at coffee stations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Sponsor Exhibitor Table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3 complimentary Conference Registrations ($2,625 value)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Public acknowledgement of sponsorship at podium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on and hyperlink Conference website pages for one year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Share company thought leadership in monthly newsletter (circ. 10K)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3D9294-C3FE-4D13-B349-C4EF620A2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5239FC-9FCA-4632-886C-191E654DF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EF8C60-C7BF-9F19-60B8-D9B4F029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13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224FC-CFBE-AAC2-6B23-0654439D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4" name="Picture 3" descr="A logo for a company">
            <a:extLst>
              <a:ext uri="{FF2B5EF4-FFF2-40B4-BE49-F238E27FC236}">
                <a16:creationId xmlns:a16="http://schemas.microsoft.com/office/drawing/2014/main" id="{BACC8485-9781-B265-F01B-64B92C117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0943D-6C14-7D49-96B5-78DC362A18D0}"/>
              </a:ext>
            </a:extLst>
          </p:cNvPr>
          <p:cNvSpPr txBox="1"/>
          <p:nvPr/>
        </p:nvSpPr>
        <p:spPr>
          <a:xfrm rot="20945297">
            <a:off x="9954571" y="340605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1 SOLD</a:t>
            </a:r>
          </a:p>
        </p:txBody>
      </p:sp>
    </p:spTree>
    <p:extLst>
      <p:ext uri="{BB962C8B-B14F-4D97-AF65-F5344CB8AC3E}">
        <p14:creationId xmlns:p14="http://schemas.microsoft.com/office/powerpoint/2010/main" val="1043478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DD10A-C175-2B21-8DFA-F7846A7B8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9052455-B406-48E4-8EE2-A25808506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8C62FB-8A8A-465F-9FDD-275C138F4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09DB334-5A56-4772-A701-20AAC9DA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1A6755D-FA28-421C-BAEB-296EC7D0E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4DE77A-78A5-0D9D-95D7-A321A05E68A1}"/>
              </a:ext>
            </a:extLst>
          </p:cNvPr>
          <p:cNvSpPr/>
          <p:nvPr/>
        </p:nvSpPr>
        <p:spPr>
          <a:xfrm>
            <a:off x="4370187" y="419726"/>
            <a:ext cx="7416898" cy="1600656"/>
          </a:xfrm>
          <a:prstGeom prst="rect">
            <a:avLst/>
          </a:prstGeom>
        </p:spPr>
        <p:txBody>
          <a:bodyPr vert="horz" lIns="91440" tIns="45720" rIns="91440" bIns="45720" numCol="1" rtlCol="0" anchor="b">
            <a:no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/>
                <a:ea typeface="Inter" panose="02000503000000020004" pitchFamily="2" charset="0"/>
                <a:cs typeface="+mj-cs"/>
              </a:rPr>
              <a:t>Powerful Connections </a:t>
            </a:r>
            <a:endParaRPr lang="en-US">
              <a:latin typeface="Inter"/>
            </a:endParaRPr>
          </a:p>
          <a:p>
            <a:pPr marL="0" marR="0" lvl="0" indent="0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/>
                <a:ea typeface="Inter" panose="02000503000000020004" pitchFamily="2" charset="0"/>
                <a:cs typeface="+mj-cs"/>
              </a:rPr>
              <a:t>Lunch: $5,000</a:t>
            </a:r>
            <a:endParaRPr lang="en-US" dirty="0">
              <a:latin typeface="Inter"/>
              <a:cs typeface="+mj-cs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spc="-50" dirty="0">
                <a:solidFill>
                  <a:srgbClr val="FF9900"/>
                </a:solidFill>
                <a:latin typeface="Inter"/>
                <a:ea typeface="Inter" panose="02000503000000020004" pitchFamily="2" charset="0"/>
                <a:cs typeface="+mj-cs"/>
              </a:rPr>
              <a:t>Hosted by ACG Denver Women’s Network</a:t>
            </a:r>
            <a:endParaRPr lang="en-US" sz="2400" b="1" i="0" u="none" strike="noStrike" cap="none" spc="-50" normalizeH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Inter"/>
              <a:ea typeface="Inter" panose="02000503000000020004" pitchFamily="2" charset="0"/>
              <a:cs typeface="+mj-cs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</a:rPr>
              <a:t>Up to 2 @ $5,000 or One Exclusive @ $9,800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Comerica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0DEFB3-4E7E-4886-9658-E37A76F7C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AC5CACF-8EB2-8484-972B-1A92B6BB056E}"/>
              </a:ext>
            </a:extLst>
          </p:cNvPr>
          <p:cNvSpPr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Opportunity for Podium Visibility (introduce speaker or moderate or provide closing remarks)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Opportunity to join Content Planning Committee (if commit prior to Sept. 1)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Sponsor Exhibitor Table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3 Complimentary Conference Registrations ($2,625 value)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and hyperlink on Conference website pages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Share company thought leadership in monthly newsletter (circ. 10K)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6615F2-E7BD-4461-BEA1-225E070B0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19E0F3-02DD-4709-B655-6631F0FD5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5D4FAB-00F1-12A7-80D8-7BAD20F70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14</a:t>
            </a:fld>
            <a:endParaRPr lang="en-US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8712D-2B05-E7D7-6495-70AB103CF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83" y="923691"/>
            <a:ext cx="3129282" cy="2086188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1F9B804-7241-BB0A-87FB-A4B7D8855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6" name="Picture 5" descr="A logo for a company">
            <a:extLst>
              <a:ext uri="{FF2B5EF4-FFF2-40B4-BE49-F238E27FC236}">
                <a16:creationId xmlns:a16="http://schemas.microsoft.com/office/drawing/2014/main" id="{893F54DC-9A49-793C-74E0-DD6919171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475AA6-7820-22A2-88D6-B8FF97E034D5}"/>
              </a:ext>
            </a:extLst>
          </p:cNvPr>
          <p:cNvSpPr txBox="1"/>
          <p:nvPr/>
        </p:nvSpPr>
        <p:spPr>
          <a:xfrm rot="20945297">
            <a:off x="9853376" y="39389"/>
            <a:ext cx="2089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1 SOLD</a:t>
            </a:r>
          </a:p>
        </p:txBody>
      </p:sp>
    </p:spTree>
    <p:extLst>
      <p:ext uri="{BB962C8B-B14F-4D97-AF65-F5344CB8AC3E}">
        <p14:creationId xmlns:p14="http://schemas.microsoft.com/office/powerpoint/2010/main" val="56456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9052455-B406-48E4-8EE2-A25808506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8C62FB-8A8A-465F-9FDD-275C138F4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09DB334-5A56-4772-A701-20AAC9DA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1A6755D-FA28-421C-BAEB-296EC7D0E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5053238" y="290957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Conversation Lounge: $5,000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Up to 4 sponsors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D7F31D-625E-0E6A-20CA-230AF45D50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4042"/>
          <a:stretch>
            <a:fillRect/>
          </a:stretch>
        </p:blipFill>
        <p:spPr>
          <a:xfrm>
            <a:off x="1117678" y="598075"/>
            <a:ext cx="2311202" cy="2976226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0DEFB3-4E7E-4886-9658-E37A76F7C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Prominent logo recognition display at each conversation pod (consist of groupings of 2 or more seats, including charging stations) for private conversation 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Sponsor Exhibitor Table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3 complimentary conference registrations ($2,625 value)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and hyperlink on Conference website pages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Share company thought leadership in monthly newsletter (circ. 10K)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6615F2-E7BD-4461-BEA1-225E070B0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19E0F3-02DD-4709-B655-6631F0FD5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82526A-A42E-F39C-8EEA-0E7112DF7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15</a:t>
            </a:fld>
            <a:endParaRPr lang="en-US">
              <a:latin typeface="+mn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4138CDF-BEB1-0D08-7F1A-9367F614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6" name="Picture 5" descr="A logo for a company">
            <a:extLst>
              <a:ext uri="{FF2B5EF4-FFF2-40B4-BE49-F238E27FC236}">
                <a16:creationId xmlns:a16="http://schemas.microsoft.com/office/drawing/2014/main" id="{E856E935-B875-FF8E-1570-193BA1E00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20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6B81CEC-856F-43E6-8815-F7F753875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FD6B08-093A-4532-9011-D6F10FE43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334865-94C9-496A-944E-CA94FCEC5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07584B8-0B74-4FB3-81E8-D36C58AFE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5076558" y="1031436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Morning Session: $5,000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Up to 2 sponsors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Pandoblox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  <a:endParaRPr lang="en-US" sz="1600" spc="-50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+mj-cs"/>
            </a:endParaRPr>
          </a:p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000" b="1" i="0" u="none" strike="noStrike" cap="none" spc="-5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000" b="1" i="0" u="none" strike="noStrike" cap="none" spc="-5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DDE8EB-F9E0-4361-9594-CA7CC9E07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Opportunity introduce or moderate Tuesday Morning session if appropriate to the topic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Opportunity to join content planning committee (if commit prior to Sept 1)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One reserved table at Morning Session (8-seat round)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Sponsor Exhibitor Table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3 complimentary Conference Registrations ($2,625 value)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and hyperlink on Conference website pages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Share company thought leadership in monthly newsletter (circ. 10K)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3D9294-C3FE-4D13-B349-C4EF620A2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5239FC-9FCA-4632-886C-191E654DF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4C6042-9DCF-ED29-0937-D93332E9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16</a:t>
            </a:fld>
            <a:endParaRPr lang="en-US">
              <a:latin typeface="+mn-lt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59F020F-8D08-553B-927C-12570226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7" name="Picture 6" descr="A logo for a company">
            <a:extLst>
              <a:ext uri="{FF2B5EF4-FFF2-40B4-BE49-F238E27FC236}">
                <a16:creationId xmlns:a16="http://schemas.microsoft.com/office/drawing/2014/main" id="{78276764-8E77-3D89-1D6B-91B98532E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45238A-BDD6-7AD8-A9B1-AF4D1CA49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79" y="884555"/>
            <a:ext cx="3394721" cy="2263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E5A41-493A-88F0-2A7B-732DEA3BEAB6}"/>
              </a:ext>
            </a:extLst>
          </p:cNvPr>
          <p:cNvSpPr txBox="1"/>
          <p:nvPr/>
        </p:nvSpPr>
        <p:spPr>
          <a:xfrm rot="20945297">
            <a:off x="9636090" y="414105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1 SOLD</a:t>
            </a:r>
          </a:p>
        </p:txBody>
      </p:sp>
    </p:spTree>
    <p:extLst>
      <p:ext uri="{BB962C8B-B14F-4D97-AF65-F5344CB8AC3E}">
        <p14:creationId xmlns:p14="http://schemas.microsoft.com/office/powerpoint/2010/main" val="2013700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6B81CEC-856F-43E6-8815-F7F753875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FD6B08-093A-4532-9011-D6F10FE43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334865-94C9-496A-944E-CA94FCEC5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07584B8-0B74-4FB3-81E8-D36C58AFE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5072926" y="282935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0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Afternoon Session: $5,</a:t>
            </a:r>
            <a:r>
              <a:rPr lang="en-US" sz="3000" b="1" spc="-50" dirty="0">
                <a:solidFill>
                  <a:srgbClr val="FF9900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0</a:t>
            </a:r>
            <a:r>
              <a:rPr kumimoji="0" lang="en-US" sz="30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Up to 2 sponsors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Baker Tilly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  <a:endParaRPr lang="en-US" sz="1600" spc="-50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+mj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DDE8EB-F9E0-4361-9594-CA7CC9E07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Opportunity introduce or moderate Monday afternoon session if appropriate to the topic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Opportunity to join content planning committee (if commit prior to Sept 1)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One reserved table at Morning Session (8-seat round)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Sponsor Exhibitor Table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3 complimentary Conference Registrations ($2,625 value)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and hyperlink on Conference website pages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3D9294-C3FE-4D13-B349-C4EF620A2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5239FC-9FCA-4632-886C-191E654DF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E2EBB8-2007-3031-23EE-3967C6C2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17</a:t>
            </a:fld>
            <a:endParaRPr lang="en-US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E0E0D7-513A-907A-AF1E-0C0242954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10" y="983307"/>
            <a:ext cx="3435727" cy="2290484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0F9B406-5654-C9E7-4A58-327502FC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6" name="Picture 5" descr="A logo for a company">
            <a:extLst>
              <a:ext uri="{FF2B5EF4-FFF2-40B4-BE49-F238E27FC236}">
                <a16:creationId xmlns:a16="http://schemas.microsoft.com/office/drawing/2014/main" id="{82095BB7-702C-7468-6736-1B696EE2C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B4A4A8-9473-CA91-F8DC-3FE4BA0A15A7}"/>
              </a:ext>
            </a:extLst>
          </p:cNvPr>
          <p:cNvSpPr txBox="1"/>
          <p:nvPr/>
        </p:nvSpPr>
        <p:spPr>
          <a:xfrm rot="20945297">
            <a:off x="9916008" y="505451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1 SOLD</a:t>
            </a:r>
          </a:p>
        </p:txBody>
      </p:sp>
    </p:spTree>
    <p:extLst>
      <p:ext uri="{BB962C8B-B14F-4D97-AF65-F5344CB8AC3E}">
        <p14:creationId xmlns:p14="http://schemas.microsoft.com/office/powerpoint/2010/main" val="2127636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9052455-B406-48E4-8EE2-A25808506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8C62FB-8A8A-465F-9FDD-275C138F4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09DB334-5A56-4772-A701-20AAC9DA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1A6755D-FA28-421C-BAEB-296EC7D0E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4660197" y="1008313"/>
            <a:ext cx="6779817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 fontScale="92500" lnSpcReduction="10000"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Quick Knowledge Bites: $4,500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spc="-50" dirty="0">
                <a:solidFill>
                  <a:srgbClr val="FF9900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20-minute sessions 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One sponsor per session </a:t>
            </a:r>
            <a:r>
              <a:rPr lang="en-US" sz="1600" spc="-50" dirty="0">
                <a:latin typeface="Inter" panose="02000503000000020004" pitchFamily="2" charset="0"/>
                <a:ea typeface="Inter" panose="02000503000000020004" pitchFamily="2" charset="0"/>
              </a:rPr>
              <a:t>(up to 6 sessions offered)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BDO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  <a:endParaRPr lang="en-US" sz="1600" b="1" spc="-50" dirty="0">
              <a:ea typeface="Calibri"/>
              <a:cs typeface="Calibri"/>
            </a:endParaRPr>
          </a:p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1600" i="0" u="none" strike="noStrike" cap="none" spc="-5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2600" b="1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 Light" panose="020F0302020204030204"/>
              <a:cs typeface="Calibri Light" panose="020F0302020204030204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0DEFB3-4E7E-4886-9658-E37A76F7C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Exclusive presentation of topic to an audience of approximately 25+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Topic selection with RMCGC Content Planning Committee approval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Sponsor Exhibitor Table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2 complimentary conference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registrations ($1,750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value)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Logo</a:t>
            </a:r>
            <a:r>
              <a:rPr kumimoji="0" lang="en-US" b="0" i="0" u="none" strike="noStrike" cap="none" spc="-3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and hyperlink 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on</a:t>
            </a:r>
            <a:r>
              <a:rPr kumimoji="0" lang="en-US" b="0" i="0" u="none" strike="noStrike" cap="none" spc="-3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Conference</a:t>
            </a:r>
            <a:r>
              <a:rPr kumimoji="0" lang="en-US" b="0" i="0" u="none" strike="noStrike" cap="none" spc="-2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website</a:t>
            </a:r>
            <a:r>
              <a:rPr kumimoji="0" lang="en-US" b="0" i="0" u="none" strike="noStrike" cap="none" spc="-3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pages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6615F2-E7BD-4461-BEA1-225E070B0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19E0F3-02DD-4709-B655-6631F0FD5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4C6042-9DCF-ED29-0937-D93332E9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18</a:t>
            </a:fld>
            <a:endParaRPr lang="en-US">
              <a:latin typeface="+mn-lt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ADB10C2-76A7-AC90-FCA0-AB896C4B78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A97DD53F-BC63-EA33-6EBC-FF719B35B6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0B1C7D-2520-2183-EA28-7392530F7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10" y="1004844"/>
            <a:ext cx="3092396" cy="20615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307A388-889A-43EC-691D-B1DFC7FE2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7" name="Picture 6" descr="A logo for a company">
            <a:extLst>
              <a:ext uri="{FF2B5EF4-FFF2-40B4-BE49-F238E27FC236}">
                <a16:creationId xmlns:a16="http://schemas.microsoft.com/office/drawing/2014/main" id="{C80BFC19-A0CE-D58E-09E4-A3B137556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1192DF-1C1E-DAA8-4198-0355B593CA58}"/>
              </a:ext>
            </a:extLst>
          </p:cNvPr>
          <p:cNvSpPr txBox="1"/>
          <p:nvPr/>
        </p:nvSpPr>
        <p:spPr>
          <a:xfrm rot="20945297">
            <a:off x="9916008" y="505451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1 SOLD</a:t>
            </a:r>
          </a:p>
        </p:txBody>
      </p:sp>
    </p:spTree>
    <p:extLst>
      <p:ext uri="{BB962C8B-B14F-4D97-AF65-F5344CB8AC3E}">
        <p14:creationId xmlns:p14="http://schemas.microsoft.com/office/powerpoint/2010/main" val="38032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7C77CD4-C75B-495E-877D-4102A314B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8E2A4DED-70D4-423C-93FF-69D0CA29F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14B8FACA-AA24-4AF8-B4BB-F2E1E98C4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25832204-006A-4776-A571-795CE4B09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4599882" y="2324101"/>
            <a:ext cx="6846166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C-Level Host: $</a:t>
            </a:r>
            <a:r>
              <a:rPr lang="en-US" sz="3200" b="1" spc="-50" dirty="0">
                <a:solidFill>
                  <a:srgbClr val="FF9900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3,</a:t>
            </a: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500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spc="-50" dirty="0">
                <a:latin typeface="Inter"/>
                <a:ea typeface="Inter" panose="02000503000000020004" pitchFamily="2" charset="0"/>
                <a:cs typeface="+mj-cs"/>
              </a:rPr>
              <a:t>Invitation Only </a:t>
            </a:r>
            <a:r>
              <a:rPr lang="en-US" sz="15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5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Vectra</a:t>
            </a:r>
            <a:r>
              <a:rPr lang="en-US" sz="15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  <a:endParaRPr lang="en-US" sz="2000" b="1" i="0" u="none" strike="noStrike" cap="none" spc="-50" normalizeH="0" noProof="0" dirty="0">
              <a:ln>
                <a:noFill/>
              </a:ln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j-cs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kumimoji="0" lang="en-US" sz="4800" b="1" i="0" u="none" strike="noStrike" cap="none" spc="-5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800" b="1" i="0" u="none" strike="noStrike" cap="none" spc="-5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kumimoji="0" lang="en-US" sz="4800" b="1" u="none" strike="noStrike" cap="none" spc="-5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43BACF6D-0EFB-4500-A9CC-9A7569566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9772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954C6071-0BAC-3FBA-0637-DDEB3BD1C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741" y="971879"/>
            <a:ext cx="2684632" cy="179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4701747" y="2198914"/>
            <a:ext cx="6847996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kumimoji="0" lang="en-US" b="1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Covers up to 3 C-level company owners, founders and operator registrations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Input on middle market company executive invitations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on invitational emails to middle-market company owners, founders and operators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1 </a:t>
            </a:r>
            <a:r>
              <a:rPr lang="en-US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complimentary</a:t>
            </a:r>
            <a:r>
              <a:rPr lang="en-US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 Conference Registration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and hyperlink on Conference website pages</a:t>
            </a: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57F5E671-2375-4DD4-9154-7F90B5FEF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0633DBC5-6C04-46B1-BF7F-79F7BDCAA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307D5-1847-F96C-F5F2-95EA4493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19</a:t>
            </a:fld>
            <a:endParaRPr lang="en-US">
              <a:latin typeface="+mn-lt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CC076F9-755C-F9BC-F495-C0C82854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7" name="Picture 6" descr="A logo for a company">
            <a:extLst>
              <a:ext uri="{FF2B5EF4-FFF2-40B4-BE49-F238E27FC236}">
                <a16:creationId xmlns:a16="http://schemas.microsoft.com/office/drawing/2014/main" id="{9129E7B3-DFED-C33B-026A-11FB83334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F2B1D4-6FCA-CAEB-37AA-265B56DA1990}"/>
              </a:ext>
            </a:extLst>
          </p:cNvPr>
          <p:cNvSpPr txBox="1"/>
          <p:nvPr/>
        </p:nvSpPr>
        <p:spPr>
          <a:xfrm rot="20945297">
            <a:off x="9184141" y="484202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1 SOLD</a:t>
            </a:r>
          </a:p>
        </p:txBody>
      </p:sp>
    </p:spTree>
    <p:extLst>
      <p:ext uri="{BB962C8B-B14F-4D97-AF65-F5344CB8AC3E}">
        <p14:creationId xmlns:p14="http://schemas.microsoft.com/office/powerpoint/2010/main" val="859867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ABA60-FA9C-C09E-9D28-652BEF2D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A2773-8F3E-4AAE-E531-9CECC18E3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45" y="240251"/>
            <a:ext cx="7114649" cy="3267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FBBBA-D792-846B-DF1F-F882220D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47"/>
          <a:stretch>
            <a:fillRect/>
          </a:stretch>
        </p:blipFill>
        <p:spPr>
          <a:xfrm>
            <a:off x="5318524" y="3620912"/>
            <a:ext cx="5462489" cy="26770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F8649B-AA2C-9370-1383-28667E0A6452}"/>
              </a:ext>
            </a:extLst>
          </p:cNvPr>
          <p:cNvSpPr txBox="1"/>
          <p:nvPr/>
        </p:nvSpPr>
        <p:spPr>
          <a:xfrm>
            <a:off x="356415" y="2162318"/>
            <a:ext cx="385843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u="none" strike="noStrike" baseline="0" dirty="0">
                <a:solidFill>
                  <a:srgbClr val="343433"/>
                </a:solidFill>
                <a:latin typeface="Inter-Regular"/>
              </a:rPr>
              <a:t>Gain exposure to key dealmakers and business leaders in the Denver community</a:t>
            </a:r>
          </a:p>
          <a:p>
            <a:pPr algn="l"/>
            <a:endParaRPr lang="en-US" b="0" i="0" u="none" strike="noStrike" baseline="0" dirty="0">
              <a:solidFill>
                <a:srgbClr val="343433"/>
              </a:solidFill>
              <a:latin typeface="Inter-Regular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u="none" strike="noStrike" baseline="0" dirty="0">
                <a:solidFill>
                  <a:srgbClr val="343433"/>
                </a:solidFill>
                <a:latin typeface="Inter-Regular"/>
              </a:rPr>
              <a:t>Position your company as an industry leader</a:t>
            </a:r>
          </a:p>
          <a:p>
            <a:pPr algn="l"/>
            <a:endParaRPr lang="en-US" b="0" i="0" u="none" strike="noStrike" baseline="0" dirty="0">
              <a:solidFill>
                <a:srgbClr val="343433"/>
              </a:solidFill>
              <a:latin typeface="Inter-Regular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u="none" strike="noStrike" baseline="0" dirty="0">
                <a:solidFill>
                  <a:srgbClr val="343433"/>
                </a:solidFill>
                <a:latin typeface="Inter-Regular"/>
              </a:rPr>
              <a:t>75% of ACG members do deals with other members</a:t>
            </a:r>
          </a:p>
          <a:p>
            <a:pPr algn="l"/>
            <a:endParaRPr lang="en-US" b="0" i="0" u="none" strike="noStrike" baseline="0" dirty="0">
              <a:solidFill>
                <a:srgbClr val="343433"/>
              </a:solidFill>
              <a:latin typeface="Inter-Regular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u="none" strike="noStrike" baseline="0" dirty="0">
                <a:solidFill>
                  <a:srgbClr val="343433"/>
                </a:solidFill>
                <a:latin typeface="Inter-Regular"/>
              </a:rPr>
              <a:t>Brand recognition: Sponsorship offers countless opportunities to showcase your brand to ACG members</a:t>
            </a:r>
          </a:p>
          <a:p>
            <a:pPr algn="l"/>
            <a:endParaRPr lang="en-US" sz="1600" b="0" i="0" u="none" strike="noStrike" baseline="0" dirty="0">
              <a:solidFill>
                <a:srgbClr val="343433"/>
              </a:solidFill>
              <a:latin typeface="Inter-Regular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B8DAB01-8846-557C-E6A2-D6CFFB060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6" name="Picture 5" descr="A logo for a company">
            <a:extLst>
              <a:ext uri="{FF2B5EF4-FFF2-40B4-BE49-F238E27FC236}">
                <a16:creationId xmlns:a16="http://schemas.microsoft.com/office/drawing/2014/main" id="{5846BADB-ED74-065A-EC79-4F3621AB2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6" y="240570"/>
            <a:ext cx="2562331" cy="192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03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9052455-B406-48E4-8EE2-A25808506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8C62FB-8A8A-465F-9FDD-275C138F4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09DB334-5A56-4772-A701-20AAC9DA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1A6755D-FA28-421C-BAEB-296EC7D0E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5050745" y="220604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Closing Reception: $2,500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Up to 2 sponsors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A6D1C91-C3B4-E767-308B-CBD4B228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5" r="-6" b="-6"/>
          <a:stretch>
            <a:fillRect/>
          </a:stretch>
        </p:blipFill>
        <p:spPr bwMode="auto">
          <a:xfrm flipH="1">
            <a:off x="1344452" y="840393"/>
            <a:ext cx="2135641" cy="25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0DEFB3-4E7E-4886-9658-E37A76F7C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1 complimentary conference registration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and hyperlink on Conference website pages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6615F2-E7BD-4461-BEA1-225E070B0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19E0F3-02DD-4709-B655-6631F0FD5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307D5-1847-F96C-F5F2-95EA4493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20</a:t>
            </a:fld>
            <a:endParaRPr lang="en-US">
              <a:latin typeface="+mn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533C0DA-578E-0561-45D2-17F02EB3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7" name="Picture 6" descr="A logo for a company">
            <a:extLst>
              <a:ext uri="{FF2B5EF4-FFF2-40B4-BE49-F238E27FC236}">
                <a16:creationId xmlns:a16="http://schemas.microsoft.com/office/drawing/2014/main" id="{1B43B68E-A8A4-D14C-4901-DE90F6952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44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058">
            <a:extLst>
              <a:ext uri="{FF2B5EF4-FFF2-40B4-BE49-F238E27FC236}">
                <a16:creationId xmlns:a16="http://schemas.microsoft.com/office/drawing/2014/main" id="{A9052455-B406-48E4-8EE2-A25808506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C8C62FB-8A8A-465F-9FDD-275C138F4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609DB334-5A56-4772-A701-20AAC9DA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21A6755D-FA28-421C-BAEB-296EC7D0E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5071527" y="131826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Pre-Ski Happy Hour: $</a:t>
            </a:r>
            <a:r>
              <a:rPr lang="en-US" sz="3200" b="1" spc="-50" dirty="0">
                <a:solidFill>
                  <a:srgbClr val="FF9900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2</a:t>
            </a: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,500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Up to 2 sponsors </a:t>
            </a:r>
            <a:r>
              <a:rPr lang="en-US" sz="15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5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FMI Capital</a:t>
            </a:r>
            <a:r>
              <a:rPr lang="en-US" sz="15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  <a:endParaRPr lang="en-US" sz="1600" spc="-50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+mj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09DA0E1-CDBB-31E4-DF15-A35B4FC51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9"/>
          <a:stretch>
            <a:fillRect/>
          </a:stretch>
        </p:blipFill>
        <p:spPr bwMode="auto">
          <a:xfrm>
            <a:off x="532995" y="756295"/>
            <a:ext cx="2059375" cy="26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C10DEFB3-4E7E-4886-9658-E37A76F7C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1 complimentary conference registration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and hyperlink on Conference website pages</a:t>
            </a:r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FB6615F2-E7BD-4461-BEA1-225E070B0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FB19E0F3-02DD-4709-B655-6631F0FD5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307D5-1847-F96C-F5F2-95EA4493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21</a:t>
            </a:fld>
            <a:endParaRPr lang="en-US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9CFBE-84DE-DBA1-3D3D-3BD0E2148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601" y="777059"/>
            <a:ext cx="1973936" cy="2631914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003B9D8-34FE-BB37-BE85-959FCF4D3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8" name="Picture 7" descr="A logo for a company">
            <a:extLst>
              <a:ext uri="{FF2B5EF4-FFF2-40B4-BE49-F238E27FC236}">
                <a16:creationId xmlns:a16="http://schemas.microsoft.com/office/drawing/2014/main" id="{9D9951DA-B973-EB8F-B331-42463E790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713B80-AA71-E511-862C-7913423AF70C}"/>
              </a:ext>
            </a:extLst>
          </p:cNvPr>
          <p:cNvSpPr txBox="1"/>
          <p:nvPr/>
        </p:nvSpPr>
        <p:spPr>
          <a:xfrm rot="20945297">
            <a:off x="9815424" y="431096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1 SOLD</a:t>
            </a:r>
          </a:p>
        </p:txBody>
      </p:sp>
    </p:spTree>
    <p:extLst>
      <p:ext uri="{BB962C8B-B14F-4D97-AF65-F5344CB8AC3E}">
        <p14:creationId xmlns:p14="http://schemas.microsoft.com/office/powerpoint/2010/main" val="2220220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A9052455-B406-48E4-8EE2-A25808506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C8C62FB-8A8A-465F-9FDD-275C138F4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609DB334-5A56-4772-A701-20AAC9DA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21A6755D-FA28-421C-BAEB-296EC7D0E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5144679" y="634946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-50" dirty="0">
                <a:solidFill>
                  <a:srgbClr val="FF9900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Ski Gaiters: $750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Up to 2 sponsors </a:t>
            </a:r>
            <a:r>
              <a:rPr lang="en-US" sz="15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5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Pierson Ferdinand</a:t>
            </a:r>
            <a:r>
              <a:rPr lang="en-US" sz="15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  <a:endParaRPr lang="en-US" sz="1500" b="1" spc="-5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C10DEFB3-4E7E-4886-9658-E37A76F7C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5144680" y="2198914"/>
            <a:ext cx="5888728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Benefit: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on Ski Gaiters worn during post-conference Ski Networking event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1 complimentary Ski Event Registration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FB6615F2-E7BD-4461-BEA1-225E070B0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FB19E0F3-02DD-4709-B655-6631F0FD5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2D9DCE-73AE-E108-7C86-E9B41437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22</a:t>
            </a:fld>
            <a:endParaRPr lang="en-US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06216-324A-2534-4151-8DE444B02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026" y="653003"/>
            <a:ext cx="2147637" cy="2865399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300E621-1960-DB68-D993-E8952CA90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6" name="Picture 5" descr="A logo for a company">
            <a:extLst>
              <a:ext uri="{FF2B5EF4-FFF2-40B4-BE49-F238E27FC236}">
                <a16:creationId xmlns:a16="http://schemas.microsoft.com/office/drawing/2014/main" id="{7FAED8AB-C21A-9818-A050-1C855C612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2B18D5-2D8D-CD39-187B-BDB9AC096431}"/>
              </a:ext>
            </a:extLst>
          </p:cNvPr>
          <p:cNvSpPr txBox="1"/>
          <p:nvPr/>
        </p:nvSpPr>
        <p:spPr>
          <a:xfrm rot="20945297">
            <a:off x="9595968" y="461965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1 SOLD</a:t>
            </a:r>
          </a:p>
        </p:txBody>
      </p:sp>
    </p:spTree>
    <p:extLst>
      <p:ext uri="{BB962C8B-B14F-4D97-AF65-F5344CB8AC3E}">
        <p14:creationId xmlns:p14="http://schemas.microsoft.com/office/powerpoint/2010/main" val="2245729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EE2B-6109-FB79-9DF0-6B579236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61" y="2225236"/>
            <a:ext cx="4204967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9900"/>
                </a:solidFill>
                <a:latin typeface="Bahnschrift" panose="020B0502040204020203" pitchFamily="34" charset="0"/>
              </a:rPr>
              <a:t>Conference Schedule*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F69ED-37FF-40B1-D5D8-46683F1E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8AED5-17C7-5109-3E3D-6DAECA683DF3}"/>
              </a:ext>
            </a:extLst>
          </p:cNvPr>
          <p:cNvSpPr txBox="1"/>
          <p:nvPr/>
        </p:nvSpPr>
        <p:spPr>
          <a:xfrm>
            <a:off x="390661" y="5901229"/>
            <a:ext cx="252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*Subject to change</a:t>
            </a:r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C7245417-B87C-ECBC-7DE8-7F736D593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3" y="240251"/>
            <a:ext cx="3744669" cy="2102151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758358B-601C-C793-B9F6-C614CC7ED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D807652-F61D-C600-C2C9-37C263BE0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220169"/>
              </p:ext>
            </p:extLst>
          </p:nvPr>
        </p:nvGraphicFramePr>
        <p:xfrm>
          <a:off x="4595628" y="240250"/>
          <a:ext cx="6931649" cy="5820066"/>
        </p:xfrm>
        <a:graphic>
          <a:graphicData uri="http://schemas.openxmlformats.org/drawingml/2006/table">
            <a:tbl>
              <a:tblPr/>
              <a:tblGrid>
                <a:gridCol w="1614601">
                  <a:extLst>
                    <a:ext uri="{9D8B030D-6E8A-4147-A177-3AD203B41FA5}">
                      <a16:colId xmlns:a16="http://schemas.microsoft.com/office/drawing/2014/main" val="3221776967"/>
                    </a:ext>
                  </a:extLst>
                </a:gridCol>
                <a:gridCol w="5317048">
                  <a:extLst>
                    <a:ext uri="{9D8B030D-6E8A-4147-A177-3AD203B41FA5}">
                      <a16:colId xmlns:a16="http://schemas.microsoft.com/office/drawing/2014/main" val="4289556251"/>
                    </a:ext>
                  </a:extLst>
                </a:gridCol>
              </a:tblGrid>
              <a:tr h="18239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Sunday, February 8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Schedule*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5200709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Session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818587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4:30 - 7:00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Superbowl Sunday Meetup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252440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US" sz="1050">
                        <a:effectLst/>
                      </a:endParaRP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US" sz="1050">
                        <a:effectLst/>
                      </a:endParaRP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084752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Monday, February 9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US" sz="1050" dirty="0">
                        <a:effectLst/>
                      </a:endParaRP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028700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Session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826878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9:00 AM - 3:00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Conversation Lounge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114479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9:00 AM - 12:00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DealSource Lounge 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27980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10:30 - 11:30 am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Quick Knowledge Bites (Two - 20 min sessions): 10:30-10:50 am/11:00 to 11:20 am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536202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12 NOON - 1:20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Keynote Luncheon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431598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solidFill>
                            <a:srgbClr val="4F6228"/>
                          </a:solidFill>
                          <a:effectLst/>
                          <a:latin typeface="Calibri" panose="020F0502020204030204" pitchFamily="34" charset="0"/>
                        </a:rPr>
                        <a:t>1:30 - 2:30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solidFill>
                            <a:srgbClr val="4F6228"/>
                          </a:solidFill>
                          <a:effectLst/>
                          <a:latin typeface="Calibri" panose="020F0502020204030204" pitchFamily="34" charset="0"/>
                        </a:rPr>
                        <a:t>Corporate Development Officers Roundtable (Invitation only)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377427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1:30 - 3:30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 err="1">
                          <a:effectLst/>
                          <a:latin typeface="Calibri" panose="020F0502020204030204" pitchFamily="34" charset="0"/>
                        </a:rPr>
                        <a:t>DealSource</a:t>
                      </a: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 Lounge 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105468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1:30 - 2:30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Quick Knowledge Bites (Two - 20 min sessions) 1:30 - 1:50 pm/2:00 - 2:20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36594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2:30 -3:30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Afternoon Session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011969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3:30 - 5:00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Capital Connection Opening Reception (All)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979833"/>
                  </a:ext>
                </a:extLst>
              </a:tr>
              <a:tr h="34836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4:30 -5:30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Capital Connection Reception PE/IB Hour (Private Equity &amp; Investment Banks By Invitation Only)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890441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US" sz="1050">
                        <a:effectLst/>
                      </a:endParaRP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US" sz="1050" dirty="0">
                        <a:effectLst/>
                      </a:endParaRP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062015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Tuesday, February 10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US" sz="1050" dirty="0">
                        <a:effectLst/>
                      </a:endParaRP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5817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Session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021531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7:00 AM - 3:00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Registration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360445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7:00 AM - 3:30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Conversation Lounge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744341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7:00 - 3:00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 err="1">
                          <a:effectLst/>
                          <a:latin typeface="Calibri" panose="020F0502020204030204" pitchFamily="34" charset="0"/>
                        </a:rPr>
                        <a:t>DealSource</a:t>
                      </a: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 Lounge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036115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9:00 - 10:00 AM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Morning Session 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368531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10:30 - 11:30 am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Quick Knowledge Bites (Two - 20 min sessions) 10:30-10:50 am/11:00 to 11:20 am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571929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11:30 AM - 12:45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Powerful Connections Lunch hosted by Women's Network 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708469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2:30 - 3:30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Closing Reception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197635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6:30-8:00 pm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Pre-Ski Event Happy Hour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509841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US" sz="1050">
                        <a:effectLst/>
                      </a:endParaRP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US" sz="1050" dirty="0">
                        <a:effectLst/>
                      </a:endParaRP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14804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Wednesday, February 11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US" sz="1050" dirty="0">
                        <a:effectLst/>
                      </a:endParaRP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949645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Session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54576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</a:rPr>
                        <a:t>8:00 AM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050" b="1" dirty="0">
                          <a:effectLst/>
                          <a:latin typeface="Calibri" panose="020F0502020204030204" pitchFamily="34" charset="0"/>
                        </a:rPr>
                        <a:t>Post-Conference Ski Event</a:t>
                      </a:r>
                    </a:p>
                  </a:txBody>
                  <a:tcPr marL="11869" marR="11869" marT="7913" marB="791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680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3331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0679A-5340-E6C5-813B-DA83519EF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815D2F-80EC-9E18-ACFD-1BD39D7E6FF5}"/>
              </a:ext>
            </a:extLst>
          </p:cNvPr>
          <p:cNvSpPr/>
          <p:nvPr/>
        </p:nvSpPr>
        <p:spPr>
          <a:xfrm>
            <a:off x="4343411" y="997786"/>
            <a:ext cx="5899795" cy="758855"/>
          </a:xfrm>
          <a:prstGeom prst="rect">
            <a:avLst/>
          </a:prstGeom>
        </p:spPr>
        <p:txBody>
          <a:bodyPr numCol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Sponsorship </a:t>
            </a:r>
            <a:r>
              <a:rPr lang="en-US" sz="3600" b="1" dirty="0">
                <a:solidFill>
                  <a:srgbClr val="FF99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Commitment</a:t>
            </a:r>
            <a:endParaRPr lang="en-US" sz="1400" b="1" dirty="0">
              <a:solidFill>
                <a:srgbClr val="666666"/>
              </a:solidFill>
              <a:latin typeface="Inter" panose="02000503000000020004" pitchFamily="2" charset="0"/>
              <a:ea typeface="Inter" panose="02000503000000020004" pitchFamily="2" charset="0"/>
              <a:cs typeface="Inter" panose="020B05020300000000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F380A0-324C-CA19-6179-FA0758EE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6C3CA4-69E2-FFC7-77F0-059012008C1D}"/>
              </a:ext>
            </a:extLst>
          </p:cNvPr>
          <p:cNvSpPr txBox="1"/>
          <p:nvPr/>
        </p:nvSpPr>
        <p:spPr>
          <a:xfrm>
            <a:off x="3118103" y="2177824"/>
            <a:ext cx="835041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Inter" panose="02000503000000020004" pitchFamily="2" charset="0"/>
                <a:ea typeface="Inter" panose="02000503000000020004" pitchFamily="2" charset="0"/>
              </a:rPr>
              <a:t>2025 sponsors are given the first right of refusal for 2026 sponsorship through September 1, 2026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  <a:p>
            <a:pPr algn="ctr"/>
            <a:endParaRPr lang="en-US" sz="20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All invoices are Net 30 unless specific arrangements are made.</a:t>
            </a:r>
          </a:p>
          <a:p>
            <a:pPr algn="ctr"/>
            <a:endParaRPr lang="en-US" sz="20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To reserve your sponsorship, please contact Veronica Munoz at 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hlinkClick r:id="rId2"/>
              </a:rPr>
              <a:t>vmunoz@acg.org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. </a:t>
            </a:r>
          </a:p>
          <a:p>
            <a:pPr algn="ctr"/>
            <a:endParaRPr lang="en-US" sz="20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No benefits other than those stated in the prospectus are implied or promised.</a:t>
            </a:r>
          </a:p>
          <a:p>
            <a:pPr algn="ctr"/>
            <a:endParaRPr lang="en-US" sz="2000" dirty="0"/>
          </a:p>
          <a:p>
            <a:pPr algn="ctr"/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14106FE-B2AC-7C2A-FB33-367BB2D2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8" name="Picture 7" descr="A logo for a company">
            <a:extLst>
              <a:ext uri="{FF2B5EF4-FFF2-40B4-BE49-F238E27FC236}">
                <a16:creationId xmlns:a16="http://schemas.microsoft.com/office/drawing/2014/main" id="{D2A7B135-1865-2C0A-547B-7EF91EF34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3" y="405903"/>
            <a:ext cx="2590160" cy="19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7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21AC06-5667-4694-01F9-AA1950B94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27065" cy="40410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A440F9-8674-CDEF-8884-BF10D5666E59}"/>
              </a:ext>
            </a:extLst>
          </p:cNvPr>
          <p:cNvSpPr txBox="1"/>
          <p:nvPr/>
        </p:nvSpPr>
        <p:spPr>
          <a:xfrm>
            <a:off x="599768" y="4291384"/>
            <a:ext cx="2104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Inter" panose="020B0502030000000004"/>
              </a:rPr>
              <a:t>Quick Facts: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502030000000004"/>
              </a:rPr>
              <a:t>Approximately 650-700 in attendance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 panose="020B050203000000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23820-FA7E-B63D-1B1A-F06D0EE72F1E}"/>
              </a:ext>
            </a:extLst>
          </p:cNvPr>
          <p:cNvSpPr txBox="1"/>
          <p:nvPr/>
        </p:nvSpPr>
        <p:spPr>
          <a:xfrm>
            <a:off x="7225332" y="4142426"/>
            <a:ext cx="44638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502030000000004"/>
              </a:rPr>
              <a:t>47% attendees are from out-of-state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Inter" panose="020B0502030000000004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502030000000004"/>
              </a:rPr>
              <a:t>Top represented states include Colorado, California, New York, Illinois, and Texas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Inter" panose="020B0502030000000004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Inter" panose="02000503000000020004" pitchFamily="2" charset="0"/>
                <a:ea typeface="Inter" panose="02000503000000020004" pitchFamily="2" charset="0"/>
              </a:rPr>
              <a:t>Over 3,000 meetings held in Access meeting platform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5E2EAAC-59E9-E872-E588-B43E1766E6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239122"/>
              </p:ext>
            </p:extLst>
          </p:nvPr>
        </p:nvGraphicFramePr>
        <p:xfrm>
          <a:off x="2457376" y="4041058"/>
          <a:ext cx="4542502" cy="2341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C720D2-0D6C-794B-76F6-B4BFB7328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9759A4-4E03-0AB3-971D-E2B8319B2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</p:spTree>
    <p:extLst>
      <p:ext uri="{BB962C8B-B14F-4D97-AF65-F5344CB8AC3E}">
        <p14:creationId xmlns:p14="http://schemas.microsoft.com/office/powerpoint/2010/main" val="33495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73957-0535-ECD2-0AF2-DFCDEDADD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9087BF1-EDFF-A3F9-8BA1-C4421682F6E4}"/>
              </a:ext>
            </a:extLst>
          </p:cNvPr>
          <p:cNvSpPr/>
          <p:nvPr/>
        </p:nvSpPr>
        <p:spPr>
          <a:xfrm>
            <a:off x="572897" y="2342402"/>
            <a:ext cx="11396874" cy="360024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numCol="2"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Capital Connection PE &amp; IB Exclusive Reception -  $17,500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Keynote Luncheon - $15,000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Corporate Development Officer Roundtable - $8,500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DealSource</a:t>
            </a: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 Lounge - $8,500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Access Meeting Scheduler - $7,500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Wi-Fi - $5,500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Main Capital Connection Reception - $5,000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Lanyards - $5,000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Coffee &amp; Snack Bar - $5,000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Specialty Coffee Bar - $5,000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Powerful Connections Lunch - $5,000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Conversation Lounge - $5,000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Morning Session - $5,000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Afternoon Session - $5,000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Quick Knowledge Bites - $4,500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C-Level </a:t>
            </a: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Host - $3,500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Closing Reception - $2,500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Pre-Ski Happy Hour - $2,500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Ski-Gaiters - $750</a:t>
            </a:r>
          </a:p>
          <a:p>
            <a:pPr lvl="0">
              <a:spcBef>
                <a:spcPts val="600"/>
              </a:spcBef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E31A58-08EF-5CE8-095D-E898AE65073A}"/>
              </a:ext>
            </a:extLst>
          </p:cNvPr>
          <p:cNvSpPr/>
          <p:nvPr/>
        </p:nvSpPr>
        <p:spPr>
          <a:xfrm>
            <a:off x="4040673" y="945551"/>
            <a:ext cx="7753764" cy="758855"/>
          </a:xfrm>
          <a:prstGeom prst="rect">
            <a:avLst/>
          </a:prstGeom>
        </p:spPr>
        <p:txBody>
          <a:bodyPr numCol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Sponsorship Opportunity Snapshot</a:t>
            </a:r>
            <a:endParaRPr lang="en-US" sz="1400" b="1" dirty="0">
              <a:solidFill>
                <a:srgbClr val="666666"/>
              </a:solidFill>
              <a:latin typeface="Inter" panose="02000503000000020004" pitchFamily="2" charset="0"/>
              <a:ea typeface="Inter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A8D3A1-CE7B-D706-BA4E-2A288AD1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A184-3E7C-4FDD-8028-B4C6CDBF60C4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AFAD67-9A09-AE73-D426-CEC5E978D4F2}"/>
              </a:ext>
            </a:extLst>
          </p:cNvPr>
          <p:cNvSpPr txBox="1"/>
          <p:nvPr/>
        </p:nvSpPr>
        <p:spPr>
          <a:xfrm>
            <a:off x="3392749" y="6047328"/>
            <a:ext cx="5406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See below for details on each opportunity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1465134-43A5-0FC1-78B3-8478E46B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8" name="Picture 7" descr="A logo for a company">
            <a:extLst>
              <a:ext uri="{FF2B5EF4-FFF2-40B4-BE49-F238E27FC236}">
                <a16:creationId xmlns:a16="http://schemas.microsoft.com/office/drawing/2014/main" id="{61F159C3-92D1-3386-A2DB-F2C39C4D3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7" y="102215"/>
            <a:ext cx="2986916" cy="22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79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93937-D8B7-D9A7-A681-444398420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B6B81CEC-856F-43E6-8815-F7F753875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9FD6B08-093A-4532-9011-D6F10FE43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0334865-94C9-496A-944E-CA94FCEC5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607584B8-0B74-4FB3-81E8-D36C58AFE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99A60E-50D7-5BB7-D1C2-796ED0846AEB}"/>
              </a:ext>
            </a:extLst>
          </p:cNvPr>
          <p:cNvSpPr/>
          <p:nvPr/>
        </p:nvSpPr>
        <p:spPr>
          <a:xfrm>
            <a:off x="5144679" y="634946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 fontScale="92500" lnSpcReduction="10000"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ea typeface="+mj-ea"/>
                <a:cs typeface="+mj-cs"/>
              </a:rPr>
              <a:t>Capital Connection Exclusive </a:t>
            </a:r>
          </a:p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ea typeface="+mj-ea"/>
                <a:cs typeface="+mj-cs"/>
              </a:rPr>
              <a:t>Private Equity </a:t>
            </a:r>
            <a:r>
              <a:rPr lang="en-US" sz="2800" b="1" spc="-50" dirty="0">
                <a:solidFill>
                  <a:srgbClr val="FF9900"/>
                </a:solidFill>
                <a:ea typeface="+mj-ea"/>
                <a:cs typeface="+mj-cs"/>
              </a:rPr>
              <a:t>&amp; Investment Bank </a:t>
            </a:r>
            <a:r>
              <a:rPr kumimoji="0" lang="en-US" sz="28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ea typeface="+mj-ea"/>
                <a:cs typeface="+mj-cs"/>
              </a:rPr>
              <a:t>Reception: $</a:t>
            </a:r>
            <a:r>
              <a:rPr lang="en-US" sz="2800" b="1" spc="-50" dirty="0">
                <a:solidFill>
                  <a:srgbClr val="FF9900"/>
                </a:solidFill>
                <a:ea typeface="+mj-ea"/>
                <a:cs typeface="+mj-cs"/>
              </a:rPr>
              <a:t>17</a:t>
            </a:r>
            <a:r>
              <a:rPr kumimoji="0" lang="en-US" sz="28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ea typeface="+mj-ea"/>
                <a:cs typeface="+mj-cs"/>
              </a:rPr>
              <a:t>,500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One Exclusive  </a:t>
            </a:r>
            <a:r>
              <a:rPr lang="en-US" sz="1600" b="1" spc="-50" dirty="0">
                <a:solidFill>
                  <a:srgbClr val="63A537"/>
                </a:solidFill>
                <a:ea typeface="+mj-ea"/>
                <a:cs typeface="+mj-cs"/>
              </a:rPr>
              <a:t>THANK YOU, </a:t>
            </a:r>
            <a:r>
              <a:rPr lang="en-US" sz="1600" b="1" spc="-50" dirty="0">
                <a:solidFill>
                  <a:srgbClr val="63A537"/>
                </a:solidFill>
                <a:ea typeface="+mj-ea"/>
                <a:cs typeface="+mj-cs"/>
                <a:hlinkClick r:id="rId2"/>
              </a:rPr>
              <a:t>CBIZ</a:t>
            </a:r>
            <a:r>
              <a:rPr lang="en-US" sz="1600" b="1" spc="-50" dirty="0">
                <a:solidFill>
                  <a:srgbClr val="63A537"/>
                </a:solidFill>
                <a:ea typeface="+mj-ea"/>
                <a:cs typeface="+mj-cs"/>
              </a:rPr>
              <a:t>!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1600" b="1" spc="-50" dirty="0">
              <a:solidFill>
                <a:srgbClr val="63A537"/>
              </a:solidFill>
              <a:ea typeface="Calibri"/>
              <a:cs typeface="Calibri"/>
            </a:endParaRPr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BCEBD73-8E55-13C3-7C91-6213263F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73" r="23508" b="1"/>
          <a:stretch>
            <a:fillRect/>
          </a:stretch>
        </p:blipFill>
        <p:spPr>
          <a:xfrm>
            <a:off x="634000" y="581098"/>
            <a:ext cx="1929714" cy="2476136"/>
          </a:xfrm>
          <a:prstGeom prst="rect">
            <a:avLst/>
          </a:prstGeom>
        </p:spPr>
      </p:pic>
      <p:pic>
        <p:nvPicPr>
          <p:cNvPr id="8" name="Picture 7" descr="A group of men holding bottles of beer&#10;&#10;AI-generated content may be incorrect.">
            <a:extLst>
              <a:ext uri="{FF2B5EF4-FFF2-40B4-BE49-F238E27FC236}">
                <a16:creationId xmlns:a16="http://schemas.microsoft.com/office/drawing/2014/main" id="{A9CA46B6-593D-7C19-BDCC-8DB6FA1CE8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926" r="24055" b="1"/>
          <a:stretch>
            <a:fillRect/>
          </a:stretch>
        </p:blipFill>
        <p:spPr>
          <a:xfrm>
            <a:off x="2724581" y="581099"/>
            <a:ext cx="1929714" cy="2476136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3DDE8EB-F9E0-4361-9594-CA7CC9E07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24339F2-C662-B765-CFDA-E4A28EA6951E}"/>
              </a:ext>
            </a:extLst>
          </p:cNvPr>
          <p:cNvSpPr/>
          <p:nvPr/>
        </p:nvSpPr>
        <p:spPr>
          <a:xfrm>
            <a:off x="5144678" y="2198913"/>
            <a:ext cx="6625789" cy="3861415"/>
          </a:xfrm>
          <a:prstGeom prst="rect">
            <a:avLst/>
          </a:prstGeom>
        </p:spPr>
        <p:txBody>
          <a:bodyPr vert="horz" lIns="0" tIns="45720" rIns="0" bIns="45720" numCol="1" rtlCol="0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Benefits: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Logo prominence at Monday evening exclusive PE/IB Reception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Opening remarks 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Logo prominence and company info on slide signage during Reception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One reserved table at Keynote Luncheon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Option for Signature Cocktail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Premier placement of Sponsor Exhibitor Table 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8 complimentary Conference Registrations ($7,000 value)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Public acknowledgement of sponsorship at podium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  <a:ea typeface="Inter" panose="02000503000000020004" pitchFamily="2" charset="0"/>
              </a:rPr>
              <a:t>($575 vs. $875 regular, non-member)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Ad and hyperlink on Conference website pages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Share company thought leadership in monthly newsletter (circ. 10K)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B3D9294-C3FE-4D13-B349-C4EF620A2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75239FC-9FCA-4632-886C-191E654DF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E37E1B-2206-C101-E6D3-47F1E7146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For more information contact: Veronica M. Muñoz, Executive Director, 303-502-2113 x873 or vmunoz@ag.org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3D87ED-1785-1453-943B-BD5C82B0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5</a:t>
            </a:fld>
            <a:endParaRPr lang="en-US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C61C1-053B-F07E-5D89-C98EF4FE2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00" y="3273261"/>
            <a:ext cx="2987299" cy="2237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549839-42A4-59C6-3016-AFB3A5B1F133}"/>
              </a:ext>
            </a:extLst>
          </p:cNvPr>
          <p:cNvSpPr txBox="1"/>
          <p:nvPr/>
        </p:nvSpPr>
        <p:spPr>
          <a:xfrm rot="20945297">
            <a:off x="9641188" y="255615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SOLD</a:t>
            </a:r>
          </a:p>
        </p:txBody>
      </p:sp>
    </p:spTree>
    <p:extLst>
      <p:ext uri="{BB962C8B-B14F-4D97-AF65-F5344CB8AC3E}">
        <p14:creationId xmlns:p14="http://schemas.microsoft.com/office/powerpoint/2010/main" val="11433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430511CB-2556-40C9-9975-93D0D2EF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0137E738-AFAB-48B2-97F9-5C4BF3934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0703A2A2-0F14-45FC-8CB4-D5DEEC49A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1" name="Rectangle 210">
            <a:extLst>
              <a:ext uri="{FF2B5EF4-FFF2-40B4-BE49-F238E27FC236}">
                <a16:creationId xmlns:a16="http://schemas.microsoft.com/office/drawing/2014/main" id="{1AD4E35D-A118-48D3-A2D3-3CEE5A0C7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5144679" y="634946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Keynote Luncheon: $15,000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One Exclusive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Plante Moran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1600" b="1" spc="-50" dirty="0">
              <a:solidFill>
                <a:srgbClr val="63A537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8A1FC8F0-6475-4788-9B10-7CF183FC5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people sitting in chairs at a conference&#10;&#10;AI-generated content may be incorrect.">
            <a:extLst>
              <a:ext uri="{FF2B5EF4-FFF2-40B4-BE49-F238E27FC236}">
                <a16:creationId xmlns:a16="http://schemas.microsoft.com/office/drawing/2014/main" id="{0026F876-DFE6-E3EB-91FB-9C88354FD5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7731"/>
          <a:stretch>
            <a:fillRect/>
          </a:stretch>
        </p:blipFill>
        <p:spPr>
          <a:xfrm>
            <a:off x="642258" y="847635"/>
            <a:ext cx="4020261" cy="24761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5144679" y="2083269"/>
            <a:ext cx="6849525" cy="4102310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Benefits: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  <a:ea typeface="Calibri" panose="020F0502020204030204" pitchFamily="34" charset="0"/>
                <a:cs typeface="Calibri" panose="020F0502020204030204" pitchFamily="34" charset="0"/>
              </a:rPr>
              <a:t>Logo prominence at Monday Keynote Luncheon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  <a:ea typeface="Calibri" panose="020F0502020204030204" pitchFamily="34" charset="0"/>
                <a:cs typeface="Calibri" panose="020F0502020204030204" pitchFamily="34" charset="0"/>
              </a:rPr>
              <a:t>Opportunity for Podium Visibility (introduce speaker or moderate)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  <a:ea typeface="Calibri" panose="020F0502020204030204" pitchFamily="34" charset="0"/>
                <a:cs typeface="Calibri" panose="020F0502020204030204" pitchFamily="34" charset="0"/>
              </a:rPr>
              <a:t>Opportunity for input on Speaker(s) Selection (if commit prior to Sept. 1)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  <a:ea typeface="Calibri" panose="020F0502020204030204" pitchFamily="34" charset="0"/>
                <a:cs typeface="Calibri" panose="020F0502020204030204" pitchFamily="34" charset="0"/>
              </a:rPr>
              <a:t>Prominent Gobo Company Logo projection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  <a:ea typeface="Calibri" panose="020F0502020204030204" pitchFamily="34" charset="0"/>
                <a:cs typeface="Calibri" panose="020F0502020204030204" pitchFamily="34" charset="0"/>
              </a:rPr>
              <a:t>Two reserved tables at Keynote Luncheon (8-seat rounds)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  <a:ea typeface="Calibri" panose="020F0502020204030204" pitchFamily="34" charset="0"/>
                <a:cs typeface="Calibri" panose="020F0502020204030204" pitchFamily="34" charset="0"/>
              </a:rPr>
              <a:t>Customized Dessert opportunity (depending on speaker/topic)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Premier placement of Sponsor Exhibitor Table 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  <a:ea typeface="Calibri" panose="020F0502020204030204" pitchFamily="34" charset="0"/>
                <a:cs typeface="Calibri" panose="020F0502020204030204" pitchFamily="34" charset="0"/>
              </a:rPr>
              <a:t>7 complimentary Conference Registrations ($6,125 value)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  <a:ea typeface="Calibri" panose="020F0502020204030204" pitchFamily="34" charset="0"/>
                <a:cs typeface="Calibri" panose="020F0502020204030204" pitchFamily="34" charset="0"/>
              </a:rPr>
              <a:t>Public acknowledgement of sponsorship at podium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  <a:ea typeface="Calibri" panose="020F0502020204030204" pitchFamily="34" charset="0"/>
                <a:cs typeface="Calibri" panose="020F0502020204030204" pitchFamily="34" charset="0"/>
              </a:rPr>
              <a:t>($575 vs. $875 regular, non-member)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  <a:ea typeface="Calibri" panose="020F0502020204030204" pitchFamily="34" charset="0"/>
                <a:cs typeface="Calibri" panose="020F0502020204030204" pitchFamily="34" charset="0"/>
              </a:rPr>
              <a:t>Ad and hyperlink on Conference website pages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Share company thought leadership in monthly newsletter (circ. 10K)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30F84B10-5D81-46AE-920D-E07497CDB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68DC746-DF72-4A62-B759-311531016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42EAE-955C-EF01-9C43-D88EB0F81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6</a:t>
            </a:fld>
            <a:endParaRPr lang="en-US">
              <a:latin typeface="+mn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22EF4A9-1D07-29EF-62A4-CEC690F9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7" name="Picture 6" descr="A logo for a company">
            <a:extLst>
              <a:ext uri="{FF2B5EF4-FFF2-40B4-BE49-F238E27FC236}">
                <a16:creationId xmlns:a16="http://schemas.microsoft.com/office/drawing/2014/main" id="{0969648C-F711-8AFF-4A55-043CEBE9B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63BB47-157E-D63E-9E95-6D86FC241928}"/>
              </a:ext>
            </a:extLst>
          </p:cNvPr>
          <p:cNvSpPr txBox="1"/>
          <p:nvPr/>
        </p:nvSpPr>
        <p:spPr>
          <a:xfrm rot="20945297">
            <a:off x="9957751" y="721693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SOLD</a:t>
            </a:r>
          </a:p>
        </p:txBody>
      </p:sp>
    </p:spTree>
    <p:extLst>
      <p:ext uri="{BB962C8B-B14F-4D97-AF65-F5344CB8AC3E}">
        <p14:creationId xmlns:p14="http://schemas.microsoft.com/office/powerpoint/2010/main" val="19555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A9052455-B406-48E4-8EE2-A25808506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C8C62FB-8A8A-465F-9FDD-275C138F4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09DB334-5A56-4772-A701-20AAC9DA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21A6755D-FA28-421C-BAEB-296EC7D0E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5034558" y="570484"/>
            <a:ext cx="6405063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DealSource</a:t>
            </a: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 Lounge: $</a:t>
            </a:r>
            <a:r>
              <a:rPr lang="en-US" sz="3200" b="1" spc="-50" dirty="0">
                <a:solidFill>
                  <a:srgbClr val="FF9900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8</a:t>
            </a: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,500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Up to 5 sponsors </a:t>
            </a:r>
            <a:endParaRPr lang="en-US" sz="1600" spc="-50" dirty="0">
              <a:solidFill>
                <a:schemeClr val="tx1">
                  <a:lumMod val="75000"/>
                  <a:lumOff val="25000"/>
                </a:schemeClr>
              </a:solidFill>
              <a:latin typeface="Inter"/>
              <a:ea typeface="Calibri"/>
              <a:cs typeface="Calibri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CFOx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     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3"/>
              </a:rPr>
              <a:t>Eide Bailly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     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4"/>
              </a:rPr>
              <a:t>FMI Capital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rgbClr val="63A537"/>
                </a:solidFill>
                <a:ea typeface="Calibri"/>
                <a:cs typeface="Calibri"/>
              </a:rPr>
              <a:t>THANK YOU, </a:t>
            </a:r>
            <a:r>
              <a:rPr lang="en-US" sz="1600" b="1" spc="-50" dirty="0">
                <a:solidFill>
                  <a:srgbClr val="63A537"/>
                </a:solidFill>
                <a:ea typeface="Calibri"/>
                <a:cs typeface="Calibri"/>
                <a:hlinkClick r:id="rId5"/>
              </a:rPr>
              <a:t>Holland &amp; Knight</a:t>
            </a:r>
            <a:r>
              <a:rPr lang="en-US" sz="1600" b="1" spc="-50" dirty="0">
                <a:solidFill>
                  <a:srgbClr val="63A537"/>
                </a:solidFill>
                <a:ea typeface="Calibri"/>
                <a:cs typeface="Calibri"/>
              </a:rPr>
              <a:t>!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10DEFB3-4E7E-4886-9658-E37A76F7C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5181247" y="2174292"/>
            <a:ext cx="6405063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 lnSpcReduction="10000"/>
          </a:bodyPr>
          <a:lstStyle/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1 Meeting Table in the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DealSource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 Lounge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Early access to scheduling platform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5 complimentary conference registrations ($4,375 value)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Optional Sponsor Exhibitor Table 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Public acknowledgement of sponsorship at podium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on and hyperlink Conference website pages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Share company thought leadership in monthly newsletter (circ. 10K)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6615F2-E7BD-4461-BEA1-225E070B0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19E0F3-02DD-4709-B655-6631F0FD5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0FE011-864B-2C9F-F15B-D56AD9C7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7</a:t>
            </a:fld>
            <a:endParaRPr lang="en-US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5A22-88FF-54C2-4B9A-DEE1FDEDA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22" y="994793"/>
            <a:ext cx="3105920" cy="2070613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9353913-C4EC-79CD-5EE3-A99DF598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6" name="Picture 5" descr="A logo for a company">
            <a:extLst>
              <a:ext uri="{FF2B5EF4-FFF2-40B4-BE49-F238E27FC236}">
                <a16:creationId xmlns:a16="http://schemas.microsoft.com/office/drawing/2014/main" id="{A10D37EF-1E39-9871-B22E-8C8F8306C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CDC5BA-B4BF-9A0D-897A-7BD0326B612C}"/>
              </a:ext>
            </a:extLst>
          </p:cNvPr>
          <p:cNvSpPr txBox="1"/>
          <p:nvPr/>
        </p:nvSpPr>
        <p:spPr>
          <a:xfrm rot="20945297">
            <a:off x="9916008" y="505451"/>
            <a:ext cx="20700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/>
              </a:rPr>
              <a:t>4 SOLD</a:t>
            </a:r>
          </a:p>
        </p:txBody>
      </p:sp>
    </p:spTree>
    <p:extLst>
      <p:ext uri="{BB962C8B-B14F-4D97-AF65-F5344CB8AC3E}">
        <p14:creationId xmlns:p14="http://schemas.microsoft.com/office/powerpoint/2010/main" val="335962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7C77CD4-C75B-495E-877D-4102A314B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2A4DED-70D4-423C-93FF-69D0CA29F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B8FACA-AA24-4AF8-B4BB-F2E1E98C4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5832204-006A-4776-A571-795CE4B09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4669208" y="284330"/>
            <a:ext cx="7091532" cy="1806502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Corporate Development Officer </a:t>
            </a:r>
          </a:p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Roundtable: $8,500</a:t>
            </a:r>
          </a:p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-50" normalizeH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</a:rPr>
              <a:t>Invitation Only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One Exclusive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Stout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3BACF6D-0EFB-4500-A9CC-9A7569566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9772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B875233-47DC-5E67-7D99-C924E4A80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24" y="901330"/>
            <a:ext cx="3130838" cy="20898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4741054" y="2375162"/>
            <a:ext cx="6847996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Input on Topic and Speakers (opportunity to introduce or moderate)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Exhibitor Table in room with company materials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5 complimentary Conference Registrations ($4,375 value)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Public acknowledgement of sponsorship at podium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and hyperlink on Conference website pages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Share company thought leadership in monthly newsletter (circ. 10K)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F5E671-2375-4DD4-9154-7F90B5FEF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3DBC5-6C04-46B1-BF7F-79F7BDCAA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AA30E1-DE3F-F05F-BDD8-575274626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8</a:t>
            </a:fld>
            <a:endParaRPr lang="en-US">
              <a:latin typeface="+mn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A3E1189-EE75-F360-1966-E431A91E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6" name="Picture 5" descr="A logo for a company">
            <a:extLst>
              <a:ext uri="{FF2B5EF4-FFF2-40B4-BE49-F238E27FC236}">
                <a16:creationId xmlns:a16="http://schemas.microsoft.com/office/drawing/2014/main" id="{4C620A83-0653-4142-E2EB-00E028FD5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3429000"/>
            <a:ext cx="2986916" cy="2240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88D106-92A2-DE4C-E09E-75B48B2F462F}"/>
              </a:ext>
            </a:extLst>
          </p:cNvPr>
          <p:cNvSpPr txBox="1"/>
          <p:nvPr/>
        </p:nvSpPr>
        <p:spPr>
          <a:xfrm rot="20945297">
            <a:off x="9720065" y="732909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SOLD</a:t>
            </a:r>
          </a:p>
        </p:txBody>
      </p:sp>
    </p:spTree>
    <p:extLst>
      <p:ext uri="{BB962C8B-B14F-4D97-AF65-F5344CB8AC3E}">
        <p14:creationId xmlns:p14="http://schemas.microsoft.com/office/powerpoint/2010/main" val="97781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7C77CD4-C75B-495E-877D-4102A314B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2A4DED-70D4-423C-93FF-69D0CA29F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4B8FACA-AA24-4AF8-B4BB-F2E1E98C4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5832204-006A-4776-A571-795CE4B09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7EC32-F7A6-76B8-4EF7-09463802804A}"/>
              </a:ext>
            </a:extLst>
          </p:cNvPr>
          <p:cNvSpPr/>
          <p:nvPr/>
        </p:nvSpPr>
        <p:spPr>
          <a:xfrm>
            <a:off x="4701746" y="767801"/>
            <a:ext cx="6938565" cy="1450757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spc="-50" dirty="0">
                <a:solidFill>
                  <a:srgbClr val="FF9900"/>
                </a:solidFill>
                <a:latin typeface="Inter"/>
                <a:ea typeface="Inter" panose="02000503000000020004" pitchFamily="2" charset="0"/>
                <a:cs typeface="+mj-cs"/>
              </a:rPr>
              <a:t>ACG Access </a:t>
            </a:r>
            <a:endParaRPr lang="en-US">
              <a:latin typeface="Inter"/>
            </a:endParaRPr>
          </a:p>
          <a:p>
            <a:pPr marL="0" marR="0" lvl="0" indent="0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200" b="1" spc="-50" dirty="0">
                <a:solidFill>
                  <a:srgbClr val="FF9900"/>
                </a:solidFill>
                <a:latin typeface="Inter"/>
                <a:ea typeface="Inter" panose="02000503000000020004" pitchFamily="2" charset="0"/>
                <a:cs typeface="+mj-cs"/>
              </a:rPr>
              <a:t>Meeting Scheduler</a:t>
            </a: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/>
                <a:ea typeface="Inter" panose="02000503000000020004" pitchFamily="2" charset="0"/>
                <a:cs typeface="+mj-cs"/>
              </a:rPr>
              <a:t>: $</a:t>
            </a:r>
            <a:r>
              <a:rPr lang="en-US" sz="3200" b="1" spc="-50" dirty="0">
                <a:solidFill>
                  <a:srgbClr val="FF9900"/>
                </a:solidFill>
                <a:latin typeface="Inter"/>
                <a:ea typeface="Inter" panose="02000503000000020004" pitchFamily="2" charset="0"/>
                <a:cs typeface="+mj-cs"/>
              </a:rPr>
              <a:t>7</a:t>
            </a:r>
            <a:r>
              <a:rPr kumimoji="0" lang="en-US" sz="3200" b="1" i="0" u="none" strike="noStrike" cap="none" spc="-50" normalizeH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Inter"/>
                <a:ea typeface="Inter" panose="02000503000000020004" pitchFamily="2" charset="0"/>
                <a:cs typeface="+mj-cs"/>
              </a:rPr>
              <a:t>,500</a:t>
            </a:r>
            <a:endParaRPr lang="en-US" dirty="0">
              <a:latin typeface="Inter"/>
              <a:cs typeface="+mj-cs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Number of sponsors: 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Inter"/>
                <a:ea typeface="Inter" panose="02000503000000020004" pitchFamily="2" charset="0"/>
                <a:cs typeface="+mj-cs"/>
              </a:rPr>
              <a:t>One Exclusive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THANK YOU, 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  <a:hlinkClick r:id="rId2"/>
              </a:rPr>
              <a:t>KSM</a:t>
            </a:r>
            <a:r>
              <a:rPr lang="en-US" sz="1600" b="1" spc="-50" dirty="0">
                <a:solidFill>
                  <a:srgbClr val="63A537"/>
                </a:solidFill>
                <a:latin typeface="Calibri"/>
                <a:ea typeface="Calibri"/>
                <a:cs typeface="Calibri"/>
              </a:rPr>
              <a:t>!</a:t>
            </a:r>
            <a:endParaRPr kumimoji="0" lang="en-US" sz="1600" b="1" i="0" u="none" strike="noStrike" cap="none" spc="-5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j-cs"/>
            </a:endParaRPr>
          </a:p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600" b="1" i="0" u="none" strike="noStrike" cap="none" spc="-5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767378-36D8-034B-818C-32FF68670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57" y="926966"/>
            <a:ext cx="3226402" cy="182072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BACF6D-0EFB-4500-A9CC-9A7569566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9772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60142-4A9C-68E6-F496-CC78B505030E}"/>
              </a:ext>
            </a:extLst>
          </p:cNvPr>
          <p:cNvSpPr/>
          <p:nvPr/>
        </p:nvSpPr>
        <p:spPr>
          <a:xfrm>
            <a:off x="4701747" y="2198914"/>
            <a:ext cx="6847996" cy="3670180"/>
          </a:xfrm>
          <a:prstGeom prst="rect">
            <a:avLst/>
          </a:prstGeom>
        </p:spPr>
        <p:txBody>
          <a:bodyPr vert="horz" lIns="0" tIns="45720" rIns="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Benefits: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Sponsor logo on ACG Access meeting platform app and website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Premier placement of Sponsor Exhibitor Table 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4 complimentary Conference Registrations ($3,500 value)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 Early Bird Member Pricing for additional guest registrations ($575 vs. $875 regular, non-member)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Logo and hyperlink on Conference website pages</a:t>
            </a:r>
          </a:p>
          <a:p>
            <a:pPr marL="28575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/>
              </a:rPr>
              <a:t>Share company thought leadership in monthly newsletter (circ. 10K)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lvl="0" indent="-2857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7F5E671-2375-4DD4-9154-7F90B5FEF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33DBC5-6C04-46B1-BF7F-79F7BDCAA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5B4E4-02A4-7F7E-489A-E9C485CC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0FA184-3E7C-4FDD-8028-B4C6CDBF60C4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9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65514-CF95-4E77-610E-7C451B82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more information contact: Veronica M. Muñoz, Executive Director, 303-502-2113 x873 or vmunoz@ag.org</a:t>
            </a:r>
          </a:p>
        </p:txBody>
      </p:sp>
      <p:pic>
        <p:nvPicPr>
          <p:cNvPr id="8" name="Picture 7" descr="A logo for a company">
            <a:extLst>
              <a:ext uri="{FF2B5EF4-FFF2-40B4-BE49-F238E27FC236}">
                <a16:creationId xmlns:a16="http://schemas.microsoft.com/office/drawing/2014/main" id="{1A649B39-1184-93C1-3AE4-C8F82E9C5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3057065"/>
            <a:ext cx="2986916" cy="2240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EC38AB-62B3-55E9-2167-9C728AA5441D}"/>
              </a:ext>
            </a:extLst>
          </p:cNvPr>
          <p:cNvSpPr txBox="1"/>
          <p:nvPr/>
        </p:nvSpPr>
        <p:spPr>
          <a:xfrm rot="20945297">
            <a:off x="9638876" y="538737"/>
            <a:ext cx="2070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Stencil" panose="040409050D0802020404" pitchFamily="82" charset="0"/>
              </a:rPr>
              <a:t>SOLD</a:t>
            </a:r>
          </a:p>
        </p:txBody>
      </p:sp>
    </p:spTree>
    <p:extLst>
      <p:ext uri="{BB962C8B-B14F-4D97-AF65-F5344CB8AC3E}">
        <p14:creationId xmlns:p14="http://schemas.microsoft.com/office/powerpoint/2010/main" val="132570954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debf2f-b714-417d-8cf7-038ff68fc619">
      <Terms xmlns="http://schemas.microsoft.com/office/infopath/2007/PartnerControls"/>
    </lcf76f155ced4ddcb4097134ff3c332f>
    <TaxCatchAll xmlns="303df824-199b-4c6d-a058-179d6583bee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D04CE9944D6D4F8914DF50277F669A" ma:contentTypeVersion="13" ma:contentTypeDescription="Create a new document." ma:contentTypeScope="" ma:versionID="f68391736724b9c8d008e5b9730b71e0">
  <xsd:schema xmlns:xsd="http://www.w3.org/2001/XMLSchema" xmlns:xs="http://www.w3.org/2001/XMLSchema" xmlns:p="http://schemas.microsoft.com/office/2006/metadata/properties" xmlns:ns2="f4debf2f-b714-417d-8cf7-038ff68fc619" xmlns:ns3="303df824-199b-4c6d-a058-179d6583bee6" targetNamespace="http://schemas.microsoft.com/office/2006/metadata/properties" ma:root="true" ma:fieldsID="d3a218ad61b5a65e2ee15ec88c4d06c0" ns2:_="" ns3:_="">
    <xsd:import namespace="f4debf2f-b714-417d-8cf7-038ff68fc619"/>
    <xsd:import namespace="303df824-199b-4c6d-a058-179d6583be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ebf2f-b714-417d-8cf7-038ff68fc6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ccd8178-de94-4dad-885f-93531a0380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df824-199b-4c6d-a058-179d6583bee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d19bf09-ecc4-4d74-ab1b-56098ae001fb}" ma:internalName="TaxCatchAll" ma:showField="CatchAllData" ma:web="303df824-199b-4c6d-a058-179d6583be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599A5F-885C-4A88-9B01-2D37FC97A561}">
  <ds:schemaRefs>
    <ds:schemaRef ds:uri="http://schemas.microsoft.com/office/2006/metadata/properties"/>
    <ds:schemaRef ds:uri="http://schemas.microsoft.com/office/infopath/2007/PartnerControls"/>
    <ds:schemaRef ds:uri="f4debf2f-b714-417d-8cf7-038ff68fc619"/>
    <ds:schemaRef ds:uri="303df824-199b-4c6d-a058-179d6583bee6"/>
  </ds:schemaRefs>
</ds:datastoreItem>
</file>

<file path=customXml/itemProps2.xml><?xml version="1.0" encoding="utf-8"?>
<ds:datastoreItem xmlns:ds="http://schemas.openxmlformats.org/officeDocument/2006/customXml" ds:itemID="{ECC20D68-36DE-4B05-AC37-1D4FE1F1CF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debf2f-b714-417d-8cf7-038ff68fc619"/>
    <ds:schemaRef ds:uri="303df824-199b-4c6d-a058-179d6583be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86D9E9-2B8E-42D6-AD92-B1F6780FC8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38832</TotalTime>
  <Words>2593</Words>
  <Application>Microsoft Office PowerPoint</Application>
  <PresentationFormat>Widescreen</PresentationFormat>
  <Paragraphs>357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Bahnschrift</vt:lpstr>
      <vt:lpstr>Calibri</vt:lpstr>
      <vt:lpstr>Inter</vt:lpstr>
      <vt:lpstr>Inter Light</vt:lpstr>
      <vt:lpstr>Inter-Regular</vt:lpstr>
      <vt:lpstr>Stencil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Conference Schedule*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Sponsorship Opportunities</dc:title>
  <dc:creator>Veronica Munoz</dc:creator>
  <cp:lastModifiedBy>Bronte Cochran</cp:lastModifiedBy>
  <cp:revision>436</cp:revision>
  <dcterms:created xsi:type="dcterms:W3CDTF">2023-08-04T16:26:25Z</dcterms:created>
  <dcterms:modified xsi:type="dcterms:W3CDTF">2025-12-03T17:06:13Z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0x01010071D04CE9944D6D4F8914DF50277F669A</vt:lpwstr>
  </property>
  <property fmtid="{D5CDD505-2E9C-101B-9397-08002B2CF9AE}" pid="3" name="MediaServiceImageTags">
    <vt:lpwstr/>
  </property>
</Properties>
</file>