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wmf" ContentType="image/x-wmf"/>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1.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2.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3.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notesSlides/notesSlide4.xml" ContentType="application/vnd.openxmlformats-officedocument.presentationml.notesSlid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notesSlides/notesSlide5.xml" ContentType="application/vnd.openxmlformats-officedocument.presentationml.notesSlid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notesSlides/notesSlide6.xml" ContentType="application/vnd.openxmlformats-officedocument.presentationml.notesSlid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notesSlides/notesSlide7.xml" ContentType="application/vnd.openxmlformats-officedocument.presentationml.notesSlid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13"/>
  </p:notesMasterIdLst>
  <p:handoutMasterIdLst>
    <p:handoutMasterId r:id="rId14"/>
  </p:handoutMasterIdLst>
  <p:sldIdLst>
    <p:sldId id="286" r:id="rId2"/>
    <p:sldId id="9895" r:id="rId3"/>
    <p:sldId id="9880" r:id="rId4"/>
    <p:sldId id="9881" r:id="rId5"/>
    <p:sldId id="9884" r:id="rId6"/>
    <p:sldId id="9896" r:id="rId7"/>
    <p:sldId id="9897" r:id="rId8"/>
    <p:sldId id="9885" r:id="rId9"/>
    <p:sldId id="9900" r:id="rId10"/>
    <p:sldId id="9898" r:id="rId11"/>
    <p:sldId id="9899" r:id="rId12"/>
  </p:sldIdLst>
  <p:sldSz cx="12192000" cy="6858000"/>
  <p:notesSz cx="6858000" cy="9144000"/>
  <p:defaultTextStyle>
    <a:defPPr>
      <a:defRPr lang="en-US"/>
    </a:defPPr>
    <a:lvl1pPr algn="l" defTabSz="457200"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defTabSz="457200"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defTabSz="457200"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defTabSz="457200"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defTabSz="457200"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ones, Lucille A. (Refinitiv)" initial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2B6178E-C7A1-4761-8AEB-2F03ADD22924}" v="73" dt="2021-06-16T22:07:03.46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75" autoAdjust="0"/>
    <p:restoredTop sz="97531" autoAdjust="0"/>
  </p:normalViewPr>
  <p:slideViewPr>
    <p:cSldViewPr snapToGrid="0" snapToObjects="1">
      <p:cViewPr varScale="1">
        <p:scale>
          <a:sx n="114" d="100"/>
          <a:sy n="114" d="100"/>
        </p:scale>
        <p:origin x="360" y="102"/>
      </p:cViewPr>
      <p:guideLst>
        <p:guide orient="horz" pos="2160"/>
        <p:guide pos="3840"/>
      </p:guideLst>
    </p:cSldViewPr>
  </p:slideViewPr>
  <p:outlineViewPr>
    <p:cViewPr>
      <p:scale>
        <a:sx n="33" d="100"/>
        <a:sy n="33" d="100"/>
      </p:scale>
      <p:origin x="43" y="667"/>
    </p:cViewPr>
  </p:outlineViewPr>
  <p:notesTextViewPr>
    <p:cViewPr>
      <p:scale>
        <a:sx n="100" d="100"/>
        <a:sy n="100" d="100"/>
      </p:scale>
      <p:origin x="0" y="0"/>
    </p:cViewPr>
  </p:notesTextViewPr>
  <p:sorterViewPr>
    <p:cViewPr>
      <p:scale>
        <a:sx n="66" d="100"/>
        <a:sy n="66" d="100"/>
      </p:scale>
      <p:origin x="0" y="0"/>
    </p:cViewPr>
  </p:sorterViewPr>
  <p:notesViewPr>
    <p:cSldViewPr snapToGrid="0" snapToObjects="1">
      <p:cViewPr varScale="1">
        <p:scale>
          <a:sx n="152" d="100"/>
          <a:sy n="152" d="100"/>
        </p:scale>
        <p:origin x="3824" y="20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oole, Matthew G." userId="2c5a12cc-6bf0-417b-988d-bd26216bd74c" providerId="ADAL" clId="{42B6178E-C7A1-4761-8AEB-2F03ADD22924}"/>
    <pc:docChg chg="undo custSel addSld delSld modSld sldOrd">
      <pc:chgData name="Toole, Matthew G." userId="2c5a12cc-6bf0-417b-988d-bd26216bd74c" providerId="ADAL" clId="{42B6178E-C7A1-4761-8AEB-2F03ADD22924}" dt="2021-06-17T00:19:33.446" v="2130" actId="20577"/>
      <pc:docMkLst>
        <pc:docMk/>
      </pc:docMkLst>
      <pc:sldChg chg="modSp add mod ord">
        <pc:chgData name="Toole, Matthew G." userId="2c5a12cc-6bf0-417b-988d-bd26216bd74c" providerId="ADAL" clId="{42B6178E-C7A1-4761-8AEB-2F03ADD22924}" dt="2021-06-17T00:19:33.446" v="2130" actId="20577"/>
        <pc:sldMkLst>
          <pc:docMk/>
          <pc:sldMk cId="358665314" sldId="286"/>
        </pc:sldMkLst>
        <pc:spChg chg="mod">
          <ac:chgData name="Toole, Matthew G." userId="2c5a12cc-6bf0-417b-988d-bd26216bd74c" providerId="ADAL" clId="{42B6178E-C7A1-4761-8AEB-2F03ADD22924}" dt="2021-06-17T00:19:33.446" v="2130" actId="20577"/>
          <ac:spMkLst>
            <pc:docMk/>
            <pc:sldMk cId="358665314" sldId="286"/>
            <ac:spMk id="2" creationId="{00000000-0000-0000-0000-000000000000}"/>
          </ac:spMkLst>
        </pc:spChg>
        <pc:spChg chg="mod">
          <ac:chgData name="Toole, Matthew G." userId="2c5a12cc-6bf0-417b-988d-bd26216bd74c" providerId="ADAL" clId="{42B6178E-C7A1-4761-8AEB-2F03ADD22924}" dt="2021-06-17T00:18:06.582" v="2076" actId="20577"/>
          <ac:spMkLst>
            <pc:docMk/>
            <pc:sldMk cId="358665314" sldId="286"/>
            <ac:spMk id="5" creationId="{1F6C0362-780F-1F43-A4FE-24134F3B470C}"/>
          </ac:spMkLst>
        </pc:spChg>
        <pc:spChg chg="mod">
          <ac:chgData name="Toole, Matthew G." userId="2c5a12cc-6bf0-417b-988d-bd26216bd74c" providerId="ADAL" clId="{42B6178E-C7A1-4761-8AEB-2F03ADD22924}" dt="2021-06-17T00:17:48.897" v="2035" actId="20577"/>
          <ac:spMkLst>
            <pc:docMk/>
            <pc:sldMk cId="358665314" sldId="286"/>
            <ac:spMk id="6" creationId="{82F6E44E-2B42-584B-A1A7-F88E1DA6066A}"/>
          </ac:spMkLst>
        </pc:spChg>
      </pc:sldChg>
      <pc:sldChg chg="addSp delSp modSp mod">
        <pc:chgData name="Toole, Matthew G." userId="2c5a12cc-6bf0-417b-988d-bd26216bd74c" providerId="ADAL" clId="{42B6178E-C7A1-4761-8AEB-2F03ADD22924}" dt="2021-06-16T23:11:19.968" v="1928" actId="20577"/>
        <pc:sldMkLst>
          <pc:docMk/>
          <pc:sldMk cId="2678731493" sldId="9880"/>
        </pc:sldMkLst>
        <pc:spChg chg="add del mod">
          <ac:chgData name="Toole, Matthew G." userId="2c5a12cc-6bf0-417b-988d-bd26216bd74c" providerId="ADAL" clId="{42B6178E-C7A1-4761-8AEB-2F03ADD22924}" dt="2021-06-16T22:05:53.770" v="1388"/>
          <ac:spMkLst>
            <pc:docMk/>
            <pc:sldMk cId="2678731493" sldId="9880"/>
            <ac:spMk id="2" creationId="{1FFC104A-D996-4CE4-9713-5EA8F889A92A}"/>
          </ac:spMkLst>
        </pc:spChg>
        <pc:spChg chg="add mod">
          <ac:chgData name="Toole, Matthew G." userId="2c5a12cc-6bf0-417b-988d-bd26216bd74c" providerId="ADAL" clId="{42B6178E-C7A1-4761-8AEB-2F03ADD22924}" dt="2021-06-16T22:06:33.129" v="1397" actId="1076"/>
          <ac:spMkLst>
            <pc:docMk/>
            <pc:sldMk cId="2678731493" sldId="9880"/>
            <ac:spMk id="4" creationId="{11D93CAE-DC78-4F61-8D73-DC022F27E8A2}"/>
          </ac:spMkLst>
        </pc:spChg>
        <pc:spChg chg="mod">
          <ac:chgData name="Toole, Matthew G." userId="2c5a12cc-6bf0-417b-988d-bd26216bd74c" providerId="ADAL" clId="{42B6178E-C7A1-4761-8AEB-2F03ADD22924}" dt="2021-06-16T23:11:19.968" v="1928" actId="20577"/>
          <ac:spMkLst>
            <pc:docMk/>
            <pc:sldMk cId="2678731493" sldId="9880"/>
            <ac:spMk id="7" creationId="{F5AAD671-404B-4AA6-911C-F7AD67180EE1}"/>
          </ac:spMkLst>
        </pc:spChg>
        <pc:spChg chg="add mod">
          <ac:chgData name="Toole, Matthew G." userId="2c5a12cc-6bf0-417b-988d-bd26216bd74c" providerId="ADAL" clId="{42B6178E-C7A1-4761-8AEB-2F03ADD22924}" dt="2021-06-16T12:45:47.975" v="0"/>
          <ac:spMkLst>
            <pc:docMk/>
            <pc:sldMk cId="2678731493" sldId="9880"/>
            <ac:spMk id="9" creationId="{A876DFF1-9E44-4943-B4E9-5CBCC2E283AE}"/>
          </ac:spMkLst>
        </pc:spChg>
      </pc:sldChg>
      <pc:sldChg chg="addSp modSp mod">
        <pc:chgData name="Toole, Matthew G." userId="2c5a12cc-6bf0-417b-988d-bd26216bd74c" providerId="ADAL" clId="{42B6178E-C7A1-4761-8AEB-2F03ADD22924}" dt="2021-06-16T23:12:49.511" v="1979" actId="20577"/>
        <pc:sldMkLst>
          <pc:docMk/>
          <pc:sldMk cId="361601504" sldId="9881"/>
        </pc:sldMkLst>
        <pc:spChg chg="mod">
          <ac:chgData name="Toole, Matthew G." userId="2c5a12cc-6bf0-417b-988d-bd26216bd74c" providerId="ADAL" clId="{42B6178E-C7A1-4761-8AEB-2F03ADD22924}" dt="2021-06-16T23:12:40.027" v="1966" actId="20577"/>
          <ac:spMkLst>
            <pc:docMk/>
            <pc:sldMk cId="361601504" sldId="9881"/>
            <ac:spMk id="4" creationId="{C2896B6F-B4B6-4550-A91F-69469E421E30}"/>
          </ac:spMkLst>
        </pc:spChg>
        <pc:spChg chg="mod">
          <ac:chgData name="Toole, Matthew G." userId="2c5a12cc-6bf0-417b-988d-bd26216bd74c" providerId="ADAL" clId="{42B6178E-C7A1-4761-8AEB-2F03ADD22924}" dt="2021-06-16T23:12:27.595" v="1946" actId="20577"/>
          <ac:spMkLst>
            <pc:docMk/>
            <pc:sldMk cId="361601504" sldId="9881"/>
            <ac:spMk id="6" creationId="{7F991639-56B1-46BB-A1DE-CB4E941A7A0B}"/>
          </ac:spMkLst>
        </pc:spChg>
        <pc:spChg chg="add mod">
          <ac:chgData name="Toole, Matthew G." userId="2c5a12cc-6bf0-417b-988d-bd26216bd74c" providerId="ADAL" clId="{42B6178E-C7A1-4761-8AEB-2F03ADD22924}" dt="2021-06-16T12:45:50.647" v="1"/>
          <ac:spMkLst>
            <pc:docMk/>
            <pc:sldMk cId="361601504" sldId="9881"/>
            <ac:spMk id="8" creationId="{AC562D0C-F09D-447A-862F-128065B94651}"/>
          </ac:spMkLst>
        </pc:spChg>
        <pc:spChg chg="add mod">
          <ac:chgData name="Toole, Matthew G." userId="2c5a12cc-6bf0-417b-988d-bd26216bd74c" providerId="ADAL" clId="{42B6178E-C7A1-4761-8AEB-2F03ADD22924}" dt="2021-06-16T23:12:49.511" v="1979" actId="20577"/>
          <ac:spMkLst>
            <pc:docMk/>
            <pc:sldMk cId="361601504" sldId="9881"/>
            <ac:spMk id="10" creationId="{BAB601FD-98C4-4421-A96C-24F6BAC0C794}"/>
          </ac:spMkLst>
        </pc:spChg>
      </pc:sldChg>
      <pc:sldChg chg="addSp modSp mod">
        <pc:chgData name="Toole, Matthew G." userId="2c5a12cc-6bf0-417b-988d-bd26216bd74c" providerId="ADAL" clId="{42B6178E-C7A1-4761-8AEB-2F03ADD22924}" dt="2021-06-16T23:12:59.446" v="1991" actId="20577"/>
        <pc:sldMkLst>
          <pc:docMk/>
          <pc:sldMk cId="2840082734" sldId="9884"/>
        </pc:sldMkLst>
        <pc:spChg chg="mod">
          <ac:chgData name="Toole, Matthew G." userId="2c5a12cc-6bf0-417b-988d-bd26216bd74c" providerId="ADAL" clId="{42B6178E-C7A1-4761-8AEB-2F03ADD22924}" dt="2021-06-16T23:12:59.446" v="1991" actId="20577"/>
          <ac:spMkLst>
            <pc:docMk/>
            <pc:sldMk cId="2840082734" sldId="9884"/>
            <ac:spMk id="6" creationId="{7F991639-56B1-46BB-A1DE-CB4E941A7A0B}"/>
          </ac:spMkLst>
        </pc:spChg>
        <pc:spChg chg="mod">
          <ac:chgData name="Toole, Matthew G." userId="2c5a12cc-6bf0-417b-988d-bd26216bd74c" providerId="ADAL" clId="{42B6178E-C7A1-4761-8AEB-2F03ADD22924}" dt="2021-06-16T23:11:54.492" v="1930" actId="20577"/>
          <ac:spMkLst>
            <pc:docMk/>
            <pc:sldMk cId="2840082734" sldId="9884"/>
            <ac:spMk id="7" creationId="{4530C0E3-8EB9-4B32-B3D8-B1BA7D39BD56}"/>
          </ac:spMkLst>
        </pc:spChg>
        <pc:spChg chg="mod">
          <ac:chgData name="Toole, Matthew G." userId="2c5a12cc-6bf0-417b-988d-bd26216bd74c" providerId="ADAL" clId="{42B6178E-C7A1-4761-8AEB-2F03ADD22924}" dt="2021-06-16T20:05:26.013" v="231" actId="6549"/>
          <ac:spMkLst>
            <pc:docMk/>
            <pc:sldMk cId="2840082734" sldId="9884"/>
            <ac:spMk id="10" creationId="{CD905F91-8522-40D4-BB29-5C6F48049EAC}"/>
          </ac:spMkLst>
        </pc:spChg>
        <pc:spChg chg="add mod">
          <ac:chgData name="Toole, Matthew G." userId="2c5a12cc-6bf0-417b-988d-bd26216bd74c" providerId="ADAL" clId="{42B6178E-C7A1-4761-8AEB-2F03ADD22924}" dt="2021-06-16T12:45:52.547" v="2"/>
          <ac:spMkLst>
            <pc:docMk/>
            <pc:sldMk cId="2840082734" sldId="9884"/>
            <ac:spMk id="11" creationId="{7547CFC1-32F5-476A-AA92-754D9CBC925A}"/>
          </ac:spMkLst>
        </pc:spChg>
        <pc:graphicFrameChg chg="mod">
          <ac:chgData name="Toole, Matthew G." userId="2c5a12cc-6bf0-417b-988d-bd26216bd74c" providerId="ADAL" clId="{42B6178E-C7A1-4761-8AEB-2F03ADD22924}" dt="2021-06-16T20:03:00.711" v="157" actId="2711"/>
          <ac:graphicFrameMkLst>
            <pc:docMk/>
            <pc:sldMk cId="2840082734" sldId="9884"/>
            <ac:graphicFrameMk id="9" creationId="{7DC6E3BC-6319-4665-9323-1BEF518956EF}"/>
          </ac:graphicFrameMkLst>
        </pc:graphicFrameChg>
      </pc:sldChg>
      <pc:sldChg chg="addSp modSp mod">
        <pc:chgData name="Toole, Matthew G." userId="2c5a12cc-6bf0-417b-988d-bd26216bd74c" providerId="ADAL" clId="{42B6178E-C7A1-4761-8AEB-2F03ADD22924}" dt="2021-06-16T21:02:41.942" v="910" actId="20577"/>
        <pc:sldMkLst>
          <pc:docMk/>
          <pc:sldMk cId="1570957790" sldId="9885"/>
        </pc:sldMkLst>
        <pc:spChg chg="mod">
          <ac:chgData name="Toole, Matthew G." userId="2c5a12cc-6bf0-417b-988d-bd26216bd74c" providerId="ADAL" clId="{42B6178E-C7A1-4761-8AEB-2F03ADD22924}" dt="2021-06-16T21:02:41.942" v="910" actId="20577"/>
          <ac:spMkLst>
            <pc:docMk/>
            <pc:sldMk cId="1570957790" sldId="9885"/>
            <ac:spMk id="4" creationId="{A134E409-01F9-4EE1-B447-4D7F28B71C67}"/>
          </ac:spMkLst>
        </pc:spChg>
        <pc:spChg chg="mod">
          <ac:chgData name="Toole, Matthew G." userId="2c5a12cc-6bf0-417b-988d-bd26216bd74c" providerId="ADAL" clId="{42B6178E-C7A1-4761-8AEB-2F03ADD22924}" dt="2021-06-16T20:32:37.848" v="603" actId="20577"/>
          <ac:spMkLst>
            <pc:docMk/>
            <pc:sldMk cId="1570957790" sldId="9885"/>
            <ac:spMk id="6" creationId="{7F991639-56B1-46BB-A1DE-CB4E941A7A0B}"/>
          </ac:spMkLst>
        </pc:spChg>
        <pc:spChg chg="add mod">
          <ac:chgData name="Toole, Matthew G." userId="2c5a12cc-6bf0-417b-988d-bd26216bd74c" providerId="ADAL" clId="{42B6178E-C7A1-4761-8AEB-2F03ADD22924}" dt="2021-06-16T12:45:59.553" v="5"/>
          <ac:spMkLst>
            <pc:docMk/>
            <pc:sldMk cId="1570957790" sldId="9885"/>
            <ac:spMk id="9" creationId="{B442D2C0-2065-40F7-A709-4D46379C4806}"/>
          </ac:spMkLst>
        </pc:spChg>
      </pc:sldChg>
      <pc:sldChg chg="addSp modSp del">
        <pc:chgData name="Toole, Matthew G." userId="2c5a12cc-6bf0-417b-988d-bd26216bd74c" providerId="ADAL" clId="{42B6178E-C7A1-4761-8AEB-2F03ADD22924}" dt="2021-06-16T21:02:01.642" v="855" actId="47"/>
        <pc:sldMkLst>
          <pc:docMk/>
          <pc:sldMk cId="3138706297" sldId="9887"/>
        </pc:sldMkLst>
        <pc:spChg chg="add mod">
          <ac:chgData name="Toole, Matthew G." userId="2c5a12cc-6bf0-417b-988d-bd26216bd74c" providerId="ADAL" clId="{42B6178E-C7A1-4761-8AEB-2F03ADD22924}" dt="2021-06-16T12:46:05.562" v="6"/>
          <ac:spMkLst>
            <pc:docMk/>
            <pc:sldMk cId="3138706297" sldId="9887"/>
            <ac:spMk id="8" creationId="{EB29C33E-28B8-4BA5-A655-248FE9E224E0}"/>
          </ac:spMkLst>
        </pc:spChg>
      </pc:sldChg>
      <pc:sldChg chg="addSp modSp add mod">
        <pc:chgData name="Toole, Matthew G." userId="2c5a12cc-6bf0-417b-988d-bd26216bd74c" providerId="ADAL" clId="{42B6178E-C7A1-4761-8AEB-2F03ADD22924}" dt="2021-06-17T00:18:42.548" v="2108" actId="20577"/>
        <pc:sldMkLst>
          <pc:docMk/>
          <pc:sldMk cId="464629582" sldId="9895"/>
        </pc:sldMkLst>
        <pc:spChg chg="add mod">
          <ac:chgData name="Toole, Matthew G." userId="2c5a12cc-6bf0-417b-988d-bd26216bd74c" providerId="ADAL" clId="{42B6178E-C7A1-4761-8AEB-2F03ADD22924}" dt="2021-06-17T00:18:32.486" v="2078"/>
          <ac:spMkLst>
            <pc:docMk/>
            <pc:sldMk cId="464629582" sldId="9895"/>
            <ac:spMk id="7" creationId="{D9904A99-2BE2-4958-9F30-B19C460DD7DC}"/>
          </ac:spMkLst>
        </pc:spChg>
        <pc:spChg chg="mod">
          <ac:chgData name="Toole, Matthew G." userId="2c5a12cc-6bf0-417b-988d-bd26216bd74c" providerId="ADAL" clId="{42B6178E-C7A1-4761-8AEB-2F03ADD22924}" dt="2021-06-17T00:18:42.548" v="2108" actId="20577"/>
          <ac:spMkLst>
            <pc:docMk/>
            <pc:sldMk cId="464629582" sldId="9895"/>
            <ac:spMk id="9" creationId="{B137D224-5F6F-4402-84EE-DEF03F802D65}"/>
          </ac:spMkLst>
        </pc:spChg>
      </pc:sldChg>
      <pc:sldChg chg="addSp modSp mod">
        <pc:chgData name="Toole, Matthew G." userId="2c5a12cc-6bf0-417b-988d-bd26216bd74c" providerId="ADAL" clId="{42B6178E-C7A1-4761-8AEB-2F03ADD22924}" dt="2021-06-16T20:24:07.408" v="300" actId="20577"/>
        <pc:sldMkLst>
          <pc:docMk/>
          <pc:sldMk cId="3548804411" sldId="9896"/>
        </pc:sldMkLst>
        <pc:spChg chg="mod">
          <ac:chgData name="Toole, Matthew G." userId="2c5a12cc-6bf0-417b-988d-bd26216bd74c" providerId="ADAL" clId="{42B6178E-C7A1-4761-8AEB-2F03ADD22924}" dt="2021-06-16T20:24:07.408" v="300" actId="20577"/>
          <ac:spMkLst>
            <pc:docMk/>
            <pc:sldMk cId="3548804411" sldId="9896"/>
            <ac:spMk id="4" creationId="{A134E409-01F9-4EE1-B447-4D7F28B71C67}"/>
          </ac:spMkLst>
        </pc:spChg>
        <pc:spChg chg="add mod">
          <ac:chgData name="Toole, Matthew G." userId="2c5a12cc-6bf0-417b-988d-bd26216bd74c" providerId="ADAL" clId="{42B6178E-C7A1-4761-8AEB-2F03ADD22924}" dt="2021-06-16T12:45:54.608" v="3"/>
          <ac:spMkLst>
            <pc:docMk/>
            <pc:sldMk cId="3548804411" sldId="9896"/>
            <ac:spMk id="8" creationId="{4E8DFC3A-DC65-46E9-8558-8E5CE61D7BCA}"/>
          </ac:spMkLst>
        </pc:spChg>
        <pc:graphicFrameChg chg="mod">
          <ac:chgData name="Toole, Matthew G." userId="2c5a12cc-6bf0-417b-988d-bd26216bd74c" providerId="ADAL" clId="{42B6178E-C7A1-4761-8AEB-2F03ADD22924}" dt="2021-06-16T20:07:41.458" v="240" actId="113"/>
          <ac:graphicFrameMkLst>
            <pc:docMk/>
            <pc:sldMk cId="3548804411" sldId="9896"/>
            <ac:graphicFrameMk id="5" creationId="{5E556D3C-A757-454D-B1C4-9AE92A3619AA}"/>
          </ac:graphicFrameMkLst>
        </pc:graphicFrameChg>
      </pc:sldChg>
      <pc:sldChg chg="addSp modSp mod">
        <pc:chgData name="Toole, Matthew G." userId="2c5a12cc-6bf0-417b-988d-bd26216bd74c" providerId="ADAL" clId="{42B6178E-C7A1-4761-8AEB-2F03ADD22924}" dt="2021-06-16T22:06:50.872" v="1399"/>
        <pc:sldMkLst>
          <pc:docMk/>
          <pc:sldMk cId="3104470817" sldId="9897"/>
        </pc:sldMkLst>
        <pc:spChg chg="mod">
          <ac:chgData name="Toole, Matthew G." userId="2c5a12cc-6bf0-417b-988d-bd26216bd74c" providerId="ADAL" clId="{42B6178E-C7A1-4761-8AEB-2F03ADD22924}" dt="2021-06-16T20:30:36.079" v="594" actId="20577"/>
          <ac:spMkLst>
            <pc:docMk/>
            <pc:sldMk cId="3104470817" sldId="9897"/>
            <ac:spMk id="4" creationId="{C2896B6F-B4B6-4550-A91F-69469E421E30}"/>
          </ac:spMkLst>
        </pc:spChg>
        <pc:spChg chg="mod">
          <ac:chgData name="Toole, Matthew G." userId="2c5a12cc-6bf0-417b-988d-bd26216bd74c" providerId="ADAL" clId="{42B6178E-C7A1-4761-8AEB-2F03ADD22924}" dt="2021-06-16T17:31:39.394" v="10" actId="2711"/>
          <ac:spMkLst>
            <pc:docMk/>
            <pc:sldMk cId="3104470817" sldId="9897"/>
            <ac:spMk id="6" creationId="{7F991639-56B1-46BB-A1DE-CB4E941A7A0B}"/>
          </ac:spMkLst>
        </pc:spChg>
        <pc:spChg chg="add mod">
          <ac:chgData name="Toole, Matthew G." userId="2c5a12cc-6bf0-417b-988d-bd26216bd74c" providerId="ADAL" clId="{42B6178E-C7A1-4761-8AEB-2F03ADD22924}" dt="2021-06-16T12:45:56.768" v="4"/>
          <ac:spMkLst>
            <pc:docMk/>
            <pc:sldMk cId="3104470817" sldId="9897"/>
            <ac:spMk id="9" creationId="{39C2EB70-5658-4893-8A54-2B9A3561F508}"/>
          </ac:spMkLst>
        </pc:spChg>
        <pc:spChg chg="add mod">
          <ac:chgData name="Toole, Matthew G." userId="2c5a12cc-6bf0-417b-988d-bd26216bd74c" providerId="ADAL" clId="{42B6178E-C7A1-4761-8AEB-2F03ADD22924}" dt="2021-06-16T22:06:50.872" v="1399"/>
          <ac:spMkLst>
            <pc:docMk/>
            <pc:sldMk cId="3104470817" sldId="9897"/>
            <ac:spMk id="10" creationId="{3C8AE934-CC00-4592-97EE-3831451B9024}"/>
          </ac:spMkLst>
        </pc:spChg>
      </pc:sldChg>
      <pc:sldChg chg="addSp modSp mod">
        <pc:chgData name="Toole, Matthew G." userId="2c5a12cc-6bf0-417b-988d-bd26216bd74c" providerId="ADAL" clId="{42B6178E-C7A1-4761-8AEB-2F03ADD22924}" dt="2021-06-16T22:49:11.965" v="1770" actId="20577"/>
        <pc:sldMkLst>
          <pc:docMk/>
          <pc:sldMk cId="1302365248" sldId="9898"/>
        </pc:sldMkLst>
        <pc:spChg chg="mod">
          <ac:chgData name="Toole, Matthew G." userId="2c5a12cc-6bf0-417b-988d-bd26216bd74c" providerId="ADAL" clId="{42B6178E-C7A1-4761-8AEB-2F03ADD22924}" dt="2021-06-16T22:49:11.965" v="1770" actId="20577"/>
          <ac:spMkLst>
            <pc:docMk/>
            <pc:sldMk cId="1302365248" sldId="9898"/>
            <ac:spMk id="4" creationId="{C2896B6F-B4B6-4550-A91F-69469E421E30}"/>
          </ac:spMkLst>
        </pc:spChg>
        <pc:spChg chg="mod">
          <ac:chgData name="Toole, Matthew G." userId="2c5a12cc-6bf0-417b-988d-bd26216bd74c" providerId="ADAL" clId="{42B6178E-C7A1-4761-8AEB-2F03ADD22924}" dt="2021-06-16T17:31:54.079" v="11" actId="2711"/>
          <ac:spMkLst>
            <pc:docMk/>
            <pc:sldMk cId="1302365248" sldId="9898"/>
            <ac:spMk id="6" creationId="{7F991639-56B1-46BB-A1DE-CB4E941A7A0B}"/>
          </ac:spMkLst>
        </pc:spChg>
        <pc:spChg chg="add mod">
          <ac:chgData name="Toole, Matthew G." userId="2c5a12cc-6bf0-417b-988d-bd26216bd74c" providerId="ADAL" clId="{42B6178E-C7A1-4761-8AEB-2F03ADD22924}" dt="2021-06-16T12:46:09.005" v="7"/>
          <ac:spMkLst>
            <pc:docMk/>
            <pc:sldMk cId="1302365248" sldId="9898"/>
            <ac:spMk id="9" creationId="{07514A16-F1F4-4C71-9EB4-DD98CEFD1866}"/>
          </ac:spMkLst>
        </pc:spChg>
        <pc:spChg chg="add mod">
          <ac:chgData name="Toole, Matthew G." userId="2c5a12cc-6bf0-417b-988d-bd26216bd74c" providerId="ADAL" clId="{42B6178E-C7A1-4761-8AEB-2F03ADD22924}" dt="2021-06-16T22:07:03.469" v="1400"/>
          <ac:spMkLst>
            <pc:docMk/>
            <pc:sldMk cId="1302365248" sldId="9898"/>
            <ac:spMk id="10" creationId="{7A537795-0FE9-4ECF-A9EB-83209465DCAD}"/>
          </ac:spMkLst>
        </pc:spChg>
      </pc:sldChg>
      <pc:sldChg chg="addSp modSp mod">
        <pc:chgData name="Toole, Matthew G." userId="2c5a12cc-6bf0-417b-988d-bd26216bd74c" providerId="ADAL" clId="{42B6178E-C7A1-4761-8AEB-2F03ADD22924}" dt="2021-06-16T23:08:53.847" v="1927" actId="20577"/>
        <pc:sldMkLst>
          <pc:docMk/>
          <pc:sldMk cId="546586185" sldId="9899"/>
        </pc:sldMkLst>
        <pc:spChg chg="mod">
          <ac:chgData name="Toole, Matthew G." userId="2c5a12cc-6bf0-417b-988d-bd26216bd74c" providerId="ADAL" clId="{42B6178E-C7A1-4761-8AEB-2F03ADD22924}" dt="2021-06-16T23:08:53.847" v="1927" actId="20577"/>
          <ac:spMkLst>
            <pc:docMk/>
            <pc:sldMk cId="546586185" sldId="9899"/>
            <ac:spMk id="4" creationId="{C2896B6F-B4B6-4550-A91F-69469E421E30}"/>
          </ac:spMkLst>
        </pc:spChg>
        <pc:spChg chg="mod">
          <ac:chgData name="Toole, Matthew G." userId="2c5a12cc-6bf0-417b-988d-bd26216bd74c" providerId="ADAL" clId="{42B6178E-C7A1-4761-8AEB-2F03ADD22924}" dt="2021-06-16T17:32:00.460" v="12" actId="2711"/>
          <ac:spMkLst>
            <pc:docMk/>
            <pc:sldMk cId="546586185" sldId="9899"/>
            <ac:spMk id="6" creationId="{7F991639-56B1-46BB-A1DE-CB4E941A7A0B}"/>
          </ac:spMkLst>
        </pc:spChg>
        <pc:spChg chg="add mod">
          <ac:chgData name="Toole, Matthew G." userId="2c5a12cc-6bf0-417b-988d-bd26216bd74c" providerId="ADAL" clId="{42B6178E-C7A1-4761-8AEB-2F03ADD22924}" dt="2021-06-16T12:46:12.350" v="8"/>
          <ac:spMkLst>
            <pc:docMk/>
            <pc:sldMk cId="546586185" sldId="9899"/>
            <ac:spMk id="9" creationId="{AFE11496-926E-471D-BC63-B1D9491008F5}"/>
          </ac:spMkLst>
        </pc:spChg>
      </pc:sldChg>
      <pc:sldChg chg="modSp add mod">
        <pc:chgData name="Toole, Matthew G." userId="2c5a12cc-6bf0-417b-988d-bd26216bd74c" providerId="ADAL" clId="{42B6178E-C7A1-4761-8AEB-2F03ADD22924}" dt="2021-06-16T22:01:29.897" v="1335" actId="20577"/>
        <pc:sldMkLst>
          <pc:docMk/>
          <pc:sldMk cId="1295890546" sldId="9900"/>
        </pc:sldMkLst>
        <pc:spChg chg="mod">
          <ac:chgData name="Toole, Matthew G." userId="2c5a12cc-6bf0-417b-988d-bd26216bd74c" providerId="ADAL" clId="{42B6178E-C7A1-4761-8AEB-2F03ADD22924}" dt="2021-06-16T22:01:29.897" v="1335" actId="20577"/>
          <ac:spMkLst>
            <pc:docMk/>
            <pc:sldMk cId="1295890546" sldId="9900"/>
            <ac:spMk id="4" creationId="{A134E409-01F9-4EE1-B447-4D7F28B71C67}"/>
          </ac:spMkLst>
        </pc:spChg>
        <pc:spChg chg="mod">
          <ac:chgData name="Toole, Matthew G." userId="2c5a12cc-6bf0-417b-988d-bd26216bd74c" providerId="ADAL" clId="{42B6178E-C7A1-4761-8AEB-2F03ADD22924}" dt="2021-06-16T21:25:27.758" v="991" actId="6549"/>
          <ac:spMkLst>
            <pc:docMk/>
            <pc:sldMk cId="1295890546" sldId="9900"/>
            <ac:spMk id="6" creationId="{7F991639-56B1-46BB-A1DE-CB4E941A7A0B}"/>
          </ac:spMkLst>
        </pc:spChg>
        <pc:graphicFrameChg chg="mod">
          <ac:chgData name="Toole, Matthew G." userId="2c5a12cc-6bf0-417b-988d-bd26216bd74c" providerId="ADAL" clId="{42B6178E-C7A1-4761-8AEB-2F03ADD22924}" dt="2021-06-16T21:27:59.224" v="1214" actId="692"/>
          <ac:graphicFrameMkLst>
            <pc:docMk/>
            <pc:sldMk cId="1295890546" sldId="9900"/>
            <ac:graphicFrameMk id="5" creationId="{5E556D3C-A757-454D-B1C4-9AE92A3619AA}"/>
          </ac:graphicFrameMkLst>
        </pc:graphicFrame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Worksheet6.xlsx"/><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package" Target="../embeddings/Microsoft_Excel_Worksheet7.xlsx"/><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package" Target="../embeddings/Microsoft_Excel_Worksheet8.xlsx"/><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1910334445149369E-2"/>
          <c:y val="3.6650342233615761E-2"/>
          <c:w val="0.91618491461769369"/>
          <c:h val="0.85164672418511789"/>
        </c:manualLayout>
      </c:layout>
      <c:barChart>
        <c:barDir val="col"/>
        <c:grouping val="stacked"/>
        <c:varyColors val="0"/>
        <c:ser>
          <c:idx val="0"/>
          <c:order val="0"/>
          <c:tx>
            <c:strRef>
              <c:f>Sheet1!$B$1</c:f>
              <c:strCache>
                <c:ptCount val="1"/>
                <c:pt idx="0">
                  <c:v>Follow-On (US$bn)</c:v>
                </c:pt>
              </c:strCache>
            </c:strRef>
          </c:tx>
          <c:spPr>
            <a:solidFill>
              <a:schemeClr val="accent1"/>
            </a:solidFill>
            <a:ln>
              <a:noFill/>
            </a:ln>
            <a:effectLst/>
          </c:spPr>
          <c:invertIfNegative val="0"/>
          <c:cat>
            <c:numRef>
              <c:f>Sheet1!$A$2:$A$16</c:f>
              <c:numCache>
                <c:formatCode>General</c:formatCode>
                <c:ptCount val="15"/>
                <c:pt idx="0">
                  <c:v>2007</c:v>
                </c:pt>
                <c:pt idx="1">
                  <c:v>2008</c:v>
                </c:pt>
                <c:pt idx="2">
                  <c:v>2009</c:v>
                </c:pt>
                <c:pt idx="3">
                  <c:v>2010</c:v>
                </c:pt>
                <c:pt idx="4">
                  <c:v>2011</c:v>
                </c:pt>
                <c:pt idx="5">
                  <c:v>2012</c:v>
                </c:pt>
                <c:pt idx="6">
                  <c:v>2013</c:v>
                </c:pt>
                <c:pt idx="7">
                  <c:v>2014</c:v>
                </c:pt>
                <c:pt idx="8">
                  <c:v>2015</c:v>
                </c:pt>
                <c:pt idx="9">
                  <c:v>2016</c:v>
                </c:pt>
                <c:pt idx="10">
                  <c:v>2017</c:v>
                </c:pt>
                <c:pt idx="11">
                  <c:v>2018</c:v>
                </c:pt>
                <c:pt idx="12">
                  <c:v>2019</c:v>
                </c:pt>
                <c:pt idx="13">
                  <c:v>2020</c:v>
                </c:pt>
                <c:pt idx="14">
                  <c:v>2021</c:v>
                </c:pt>
              </c:numCache>
            </c:numRef>
          </c:cat>
          <c:val>
            <c:numRef>
              <c:f>Sheet1!$B$2:$B$16</c:f>
              <c:numCache>
                <c:formatCode>#,###,###,###,###,###.0</c:formatCode>
                <c:ptCount val="15"/>
                <c:pt idx="0">
                  <c:v>48.244500000000002</c:v>
                </c:pt>
                <c:pt idx="1">
                  <c:v>61.634500000000003</c:v>
                </c:pt>
                <c:pt idx="2">
                  <c:v>96.646799999999999</c:v>
                </c:pt>
                <c:pt idx="3">
                  <c:v>49.504199999999997</c:v>
                </c:pt>
                <c:pt idx="4">
                  <c:v>86.830799999999996</c:v>
                </c:pt>
                <c:pt idx="5">
                  <c:v>69.653199999999998</c:v>
                </c:pt>
                <c:pt idx="6">
                  <c:v>89.570499999999996</c:v>
                </c:pt>
                <c:pt idx="7">
                  <c:v>76.913399999999996</c:v>
                </c:pt>
                <c:pt idx="8">
                  <c:v>106.941</c:v>
                </c:pt>
                <c:pt idx="9">
                  <c:v>66.014399999999995</c:v>
                </c:pt>
                <c:pt idx="10">
                  <c:v>74.975300000000004</c:v>
                </c:pt>
                <c:pt idx="11">
                  <c:v>75.226600000000005</c:v>
                </c:pt>
                <c:pt idx="12">
                  <c:v>51.881599999999999</c:v>
                </c:pt>
                <c:pt idx="13">
                  <c:v>90.1447</c:v>
                </c:pt>
                <c:pt idx="14">
                  <c:v>99.690300000000008</c:v>
                </c:pt>
              </c:numCache>
            </c:numRef>
          </c:val>
          <c:extLst>
            <c:ext xmlns:c16="http://schemas.microsoft.com/office/drawing/2014/chart" uri="{C3380CC4-5D6E-409C-BE32-E72D297353CC}">
              <c16:uniqueId val="{00000000-1F90-4E9E-8C13-1DBCFD94FEE9}"/>
            </c:ext>
          </c:extLst>
        </c:ser>
        <c:ser>
          <c:idx val="1"/>
          <c:order val="1"/>
          <c:tx>
            <c:strRef>
              <c:f>Sheet1!$C$1</c:f>
              <c:strCache>
                <c:ptCount val="1"/>
                <c:pt idx="0">
                  <c:v>IPOs (US$bn)</c:v>
                </c:pt>
              </c:strCache>
            </c:strRef>
          </c:tx>
          <c:spPr>
            <a:solidFill>
              <a:schemeClr val="accent2"/>
            </a:solidFill>
            <a:ln>
              <a:noFill/>
            </a:ln>
            <a:effectLst/>
          </c:spPr>
          <c:invertIfNegative val="0"/>
          <c:cat>
            <c:numRef>
              <c:f>Sheet1!$A$2:$A$16</c:f>
              <c:numCache>
                <c:formatCode>General</c:formatCode>
                <c:ptCount val="15"/>
                <c:pt idx="0">
                  <c:v>2007</c:v>
                </c:pt>
                <c:pt idx="1">
                  <c:v>2008</c:v>
                </c:pt>
                <c:pt idx="2">
                  <c:v>2009</c:v>
                </c:pt>
                <c:pt idx="3">
                  <c:v>2010</c:v>
                </c:pt>
                <c:pt idx="4">
                  <c:v>2011</c:v>
                </c:pt>
                <c:pt idx="5">
                  <c:v>2012</c:v>
                </c:pt>
                <c:pt idx="6">
                  <c:v>2013</c:v>
                </c:pt>
                <c:pt idx="7">
                  <c:v>2014</c:v>
                </c:pt>
                <c:pt idx="8">
                  <c:v>2015</c:v>
                </c:pt>
                <c:pt idx="9">
                  <c:v>2016</c:v>
                </c:pt>
                <c:pt idx="10">
                  <c:v>2017</c:v>
                </c:pt>
                <c:pt idx="11">
                  <c:v>2018</c:v>
                </c:pt>
                <c:pt idx="12">
                  <c:v>2019</c:v>
                </c:pt>
                <c:pt idx="13">
                  <c:v>2020</c:v>
                </c:pt>
                <c:pt idx="14">
                  <c:v>2021</c:v>
                </c:pt>
              </c:numCache>
            </c:numRef>
          </c:cat>
          <c:val>
            <c:numRef>
              <c:f>Sheet1!$C$2:$C$16</c:f>
              <c:numCache>
                <c:formatCode>General</c:formatCode>
                <c:ptCount val="15"/>
                <c:pt idx="0">
                  <c:v>19.117999999999999</c:v>
                </c:pt>
                <c:pt idx="1">
                  <c:v>25.281200000000002</c:v>
                </c:pt>
                <c:pt idx="2">
                  <c:v>2.0714999999999999</c:v>
                </c:pt>
                <c:pt idx="3">
                  <c:v>7.194</c:v>
                </c:pt>
                <c:pt idx="4">
                  <c:v>21.724700000000002</c:v>
                </c:pt>
                <c:pt idx="5">
                  <c:v>27.834900000000001</c:v>
                </c:pt>
                <c:pt idx="6">
                  <c:v>19.776900000000001</c:v>
                </c:pt>
                <c:pt idx="7">
                  <c:v>23.119400000000002</c:v>
                </c:pt>
                <c:pt idx="8">
                  <c:v>13.4125</c:v>
                </c:pt>
                <c:pt idx="9">
                  <c:v>5.6654999999999998</c:v>
                </c:pt>
                <c:pt idx="10">
                  <c:v>17.469200000000001</c:v>
                </c:pt>
                <c:pt idx="11">
                  <c:v>19.9863</c:v>
                </c:pt>
                <c:pt idx="12">
                  <c:v>26.797000000000001</c:v>
                </c:pt>
                <c:pt idx="13">
                  <c:v>15.9421</c:v>
                </c:pt>
                <c:pt idx="14">
                  <c:v>46.686900000000001</c:v>
                </c:pt>
              </c:numCache>
            </c:numRef>
          </c:val>
          <c:extLst>
            <c:ext xmlns:c16="http://schemas.microsoft.com/office/drawing/2014/chart" uri="{C3380CC4-5D6E-409C-BE32-E72D297353CC}">
              <c16:uniqueId val="{00000001-1F90-4E9E-8C13-1DBCFD94FEE9}"/>
            </c:ext>
          </c:extLst>
        </c:ser>
        <c:ser>
          <c:idx val="2"/>
          <c:order val="2"/>
          <c:tx>
            <c:strRef>
              <c:f>Sheet1!$D$1</c:f>
              <c:strCache>
                <c:ptCount val="1"/>
                <c:pt idx="0">
                  <c:v>Convertibles (US$bn)</c:v>
                </c:pt>
              </c:strCache>
            </c:strRef>
          </c:tx>
          <c:spPr>
            <a:solidFill>
              <a:schemeClr val="accent3"/>
            </a:solidFill>
            <a:ln>
              <a:noFill/>
            </a:ln>
            <a:effectLst/>
          </c:spPr>
          <c:invertIfNegative val="0"/>
          <c:cat>
            <c:numRef>
              <c:f>Sheet1!$A$2:$A$16</c:f>
              <c:numCache>
                <c:formatCode>General</c:formatCode>
                <c:ptCount val="15"/>
                <c:pt idx="0">
                  <c:v>2007</c:v>
                </c:pt>
                <c:pt idx="1">
                  <c:v>2008</c:v>
                </c:pt>
                <c:pt idx="2">
                  <c:v>2009</c:v>
                </c:pt>
                <c:pt idx="3">
                  <c:v>2010</c:v>
                </c:pt>
                <c:pt idx="4">
                  <c:v>2011</c:v>
                </c:pt>
                <c:pt idx="5">
                  <c:v>2012</c:v>
                </c:pt>
                <c:pt idx="6">
                  <c:v>2013</c:v>
                </c:pt>
                <c:pt idx="7">
                  <c:v>2014</c:v>
                </c:pt>
                <c:pt idx="8">
                  <c:v>2015</c:v>
                </c:pt>
                <c:pt idx="9">
                  <c:v>2016</c:v>
                </c:pt>
                <c:pt idx="10">
                  <c:v>2017</c:v>
                </c:pt>
                <c:pt idx="11">
                  <c:v>2018</c:v>
                </c:pt>
                <c:pt idx="12">
                  <c:v>2019</c:v>
                </c:pt>
                <c:pt idx="13">
                  <c:v>2020</c:v>
                </c:pt>
                <c:pt idx="14">
                  <c:v>2021</c:v>
                </c:pt>
              </c:numCache>
            </c:numRef>
          </c:cat>
          <c:val>
            <c:numRef>
              <c:f>Sheet1!$D$2:$D$16</c:f>
              <c:numCache>
                <c:formatCode>General</c:formatCode>
                <c:ptCount val="15"/>
                <c:pt idx="0">
                  <c:v>52.138400000000004</c:v>
                </c:pt>
                <c:pt idx="1">
                  <c:v>48.9572</c:v>
                </c:pt>
                <c:pt idx="2">
                  <c:v>14.2255</c:v>
                </c:pt>
                <c:pt idx="3">
                  <c:v>14.0221</c:v>
                </c:pt>
                <c:pt idx="4">
                  <c:v>16.785599999999999</c:v>
                </c:pt>
                <c:pt idx="5">
                  <c:v>9.5576000000000008</c:v>
                </c:pt>
                <c:pt idx="6">
                  <c:v>18.229400000000002</c:v>
                </c:pt>
                <c:pt idx="7">
                  <c:v>22.488900000000001</c:v>
                </c:pt>
                <c:pt idx="8">
                  <c:v>22.531500000000001</c:v>
                </c:pt>
                <c:pt idx="9">
                  <c:v>5.7394999999999996</c:v>
                </c:pt>
                <c:pt idx="10">
                  <c:v>21.716200000000001</c:v>
                </c:pt>
                <c:pt idx="11">
                  <c:v>26.494400000000002</c:v>
                </c:pt>
                <c:pt idx="12">
                  <c:v>20.354400000000002</c:v>
                </c:pt>
                <c:pt idx="13">
                  <c:v>53.952100000000002</c:v>
                </c:pt>
                <c:pt idx="14">
                  <c:v>50.109900000000003</c:v>
                </c:pt>
              </c:numCache>
            </c:numRef>
          </c:val>
          <c:extLst>
            <c:ext xmlns:c16="http://schemas.microsoft.com/office/drawing/2014/chart" uri="{C3380CC4-5D6E-409C-BE32-E72D297353CC}">
              <c16:uniqueId val="{00000002-1F90-4E9E-8C13-1DBCFD94FEE9}"/>
            </c:ext>
          </c:extLst>
        </c:ser>
        <c:dLbls>
          <c:showLegendKey val="0"/>
          <c:showVal val="0"/>
          <c:showCatName val="0"/>
          <c:showSerName val="0"/>
          <c:showPercent val="0"/>
          <c:showBubbleSize val="0"/>
        </c:dLbls>
        <c:gapWidth val="30"/>
        <c:overlap val="100"/>
        <c:axId val="573313376"/>
        <c:axId val="573313704"/>
      </c:barChart>
      <c:lineChart>
        <c:grouping val="standard"/>
        <c:varyColors val="0"/>
        <c:ser>
          <c:idx val="3"/>
          <c:order val="3"/>
          <c:tx>
            <c:strRef>
              <c:f>Sheet1!$E$1</c:f>
              <c:strCache>
                <c:ptCount val="1"/>
                <c:pt idx="0">
                  <c:v># of US ECM Offerings</c:v>
                </c:pt>
              </c:strCache>
            </c:strRef>
          </c:tx>
          <c:spPr>
            <a:ln w="44450" cap="rnd">
              <a:solidFill>
                <a:schemeClr val="tx1"/>
              </a:solidFill>
              <a:round/>
            </a:ln>
            <a:effectLst/>
          </c:spPr>
          <c:marker>
            <c:symbol val="none"/>
          </c:marker>
          <c:cat>
            <c:numRef>
              <c:f>Sheet1!$A$2:$A$16</c:f>
              <c:numCache>
                <c:formatCode>General</c:formatCode>
                <c:ptCount val="15"/>
                <c:pt idx="0">
                  <c:v>2007</c:v>
                </c:pt>
                <c:pt idx="1">
                  <c:v>2008</c:v>
                </c:pt>
                <c:pt idx="2">
                  <c:v>2009</c:v>
                </c:pt>
                <c:pt idx="3">
                  <c:v>2010</c:v>
                </c:pt>
                <c:pt idx="4">
                  <c:v>2011</c:v>
                </c:pt>
                <c:pt idx="5">
                  <c:v>2012</c:v>
                </c:pt>
                <c:pt idx="6">
                  <c:v>2013</c:v>
                </c:pt>
                <c:pt idx="7">
                  <c:v>2014</c:v>
                </c:pt>
                <c:pt idx="8">
                  <c:v>2015</c:v>
                </c:pt>
                <c:pt idx="9">
                  <c:v>2016</c:v>
                </c:pt>
                <c:pt idx="10">
                  <c:v>2017</c:v>
                </c:pt>
                <c:pt idx="11">
                  <c:v>2018</c:v>
                </c:pt>
                <c:pt idx="12">
                  <c:v>2019</c:v>
                </c:pt>
                <c:pt idx="13">
                  <c:v>2020</c:v>
                </c:pt>
                <c:pt idx="14">
                  <c:v>2021</c:v>
                </c:pt>
              </c:numCache>
            </c:numRef>
          </c:cat>
          <c:val>
            <c:numRef>
              <c:f>Sheet1!$E$2:$E$16</c:f>
              <c:numCache>
                <c:formatCode>################</c:formatCode>
                <c:ptCount val="15"/>
                <c:pt idx="0">
                  <c:v>431</c:v>
                </c:pt>
                <c:pt idx="1">
                  <c:v>228</c:v>
                </c:pt>
                <c:pt idx="2">
                  <c:v>279</c:v>
                </c:pt>
                <c:pt idx="3">
                  <c:v>346</c:v>
                </c:pt>
                <c:pt idx="4">
                  <c:v>396</c:v>
                </c:pt>
                <c:pt idx="5">
                  <c:v>342</c:v>
                </c:pt>
                <c:pt idx="6">
                  <c:v>462</c:v>
                </c:pt>
                <c:pt idx="7">
                  <c:v>517</c:v>
                </c:pt>
                <c:pt idx="8">
                  <c:v>491</c:v>
                </c:pt>
                <c:pt idx="9">
                  <c:v>282</c:v>
                </c:pt>
                <c:pt idx="10">
                  <c:v>456</c:v>
                </c:pt>
                <c:pt idx="11">
                  <c:v>456</c:v>
                </c:pt>
                <c:pt idx="12">
                  <c:v>375</c:v>
                </c:pt>
                <c:pt idx="13">
                  <c:v>435</c:v>
                </c:pt>
                <c:pt idx="14">
                  <c:v>643</c:v>
                </c:pt>
              </c:numCache>
            </c:numRef>
          </c:val>
          <c:smooth val="0"/>
          <c:extLst>
            <c:ext xmlns:c16="http://schemas.microsoft.com/office/drawing/2014/chart" uri="{C3380CC4-5D6E-409C-BE32-E72D297353CC}">
              <c16:uniqueId val="{00000005-1F90-4E9E-8C13-1DBCFD94FEE9}"/>
            </c:ext>
          </c:extLst>
        </c:ser>
        <c:dLbls>
          <c:showLegendKey val="0"/>
          <c:showVal val="0"/>
          <c:showCatName val="0"/>
          <c:showSerName val="0"/>
          <c:showPercent val="0"/>
          <c:showBubbleSize val="0"/>
        </c:dLbls>
        <c:marker val="1"/>
        <c:smooth val="0"/>
        <c:axId val="934899496"/>
        <c:axId val="934899168"/>
      </c:lineChart>
      <c:catAx>
        <c:axId val="573313376"/>
        <c:scaling>
          <c:orientation val="minMax"/>
        </c:scaling>
        <c:delete val="0"/>
        <c:axPos val="b"/>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0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573313704"/>
        <c:crosses val="autoZero"/>
        <c:auto val="1"/>
        <c:lblAlgn val="ctr"/>
        <c:lblOffset val="100"/>
        <c:noMultiLvlLbl val="0"/>
      </c:catAx>
      <c:valAx>
        <c:axId val="573313704"/>
        <c:scaling>
          <c:orientation val="minMax"/>
        </c:scaling>
        <c:delete val="0"/>
        <c:axPos val="l"/>
        <c:majorGridlines>
          <c:spPr>
            <a:ln w="9525" cap="flat" cmpd="sng" algn="ctr">
              <a:noFill/>
              <a:round/>
            </a:ln>
            <a:effectLst/>
          </c:spPr>
        </c:majorGridlines>
        <c:numFmt formatCode="&quot;$&quot;#,##0" sourceLinked="0"/>
        <c:majorTickMark val="out"/>
        <c:minorTickMark val="none"/>
        <c:tickLblPos val="nextTo"/>
        <c:spPr>
          <a:noFill/>
          <a:ln>
            <a:solidFill>
              <a:schemeClr val="tx1"/>
            </a:solidFill>
          </a:ln>
          <a:effectLst/>
        </c:spPr>
        <c:txPr>
          <a:bodyPr rot="-60000000" spcFirstLastPara="1" vertOverflow="ellipsis" vert="horz" wrap="square" anchor="ctr" anchorCtr="1"/>
          <a:lstStyle/>
          <a:p>
            <a:pPr>
              <a:defRPr sz="10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573313376"/>
        <c:crosses val="autoZero"/>
        <c:crossBetween val="between"/>
      </c:valAx>
      <c:valAx>
        <c:axId val="934899168"/>
        <c:scaling>
          <c:orientation val="minMax"/>
        </c:scaling>
        <c:delete val="0"/>
        <c:axPos val="r"/>
        <c:numFmt formatCode="################" sourceLinked="1"/>
        <c:majorTickMark val="out"/>
        <c:minorTickMark val="none"/>
        <c:tickLblPos val="nextTo"/>
        <c:spPr>
          <a:noFill/>
          <a:ln>
            <a:solidFill>
              <a:schemeClr val="tx1"/>
            </a:solidFill>
          </a:ln>
          <a:effectLst/>
        </c:spPr>
        <c:txPr>
          <a:bodyPr rot="-60000000" spcFirstLastPara="1" vertOverflow="ellipsis" vert="horz" wrap="square" anchor="ctr" anchorCtr="1"/>
          <a:lstStyle/>
          <a:p>
            <a:pPr>
              <a:defRPr sz="10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934899496"/>
        <c:crosses val="max"/>
        <c:crossBetween val="between"/>
      </c:valAx>
      <c:catAx>
        <c:axId val="934899496"/>
        <c:scaling>
          <c:orientation val="minMax"/>
        </c:scaling>
        <c:delete val="1"/>
        <c:axPos val="b"/>
        <c:numFmt formatCode="General" sourceLinked="1"/>
        <c:majorTickMark val="out"/>
        <c:minorTickMark val="none"/>
        <c:tickLblPos val="nextTo"/>
        <c:crossAx val="934899168"/>
        <c:crosses val="autoZero"/>
        <c:auto val="1"/>
        <c:lblAlgn val="ctr"/>
        <c:lblOffset val="100"/>
        <c:noMultiLvlLbl val="0"/>
      </c:catAx>
      <c:spPr>
        <a:noFill/>
        <a:ln>
          <a:noFill/>
        </a:ln>
        <a:effectLst/>
      </c:spPr>
    </c:plotArea>
    <c:legend>
      <c:legendPos val="b"/>
      <c:overlay val="0"/>
      <c:spPr>
        <a:noFill/>
        <a:ln>
          <a:noFill/>
        </a:ln>
        <a:effectLst/>
      </c:spPr>
      <c:txPr>
        <a:bodyPr rot="0" spcFirstLastPara="1" vertOverflow="ellipsis" vert="horz" wrap="square" anchor="ctr" anchorCtr="1"/>
        <a:lstStyle/>
        <a:p>
          <a:pPr>
            <a:defRPr sz="10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1910334445149369E-2"/>
          <c:y val="3.6650342233615761E-2"/>
          <c:w val="0.91618491461769369"/>
          <c:h val="0.85164672418511789"/>
        </c:manualLayout>
      </c:layout>
      <c:barChart>
        <c:barDir val="col"/>
        <c:grouping val="stacked"/>
        <c:varyColors val="0"/>
        <c:ser>
          <c:idx val="0"/>
          <c:order val="0"/>
          <c:tx>
            <c:strRef>
              <c:f>Sheet1!$B$1</c:f>
              <c:strCache>
                <c:ptCount val="1"/>
                <c:pt idx="0">
                  <c:v>US Companies ($bil)</c:v>
                </c:pt>
              </c:strCache>
            </c:strRef>
          </c:tx>
          <c:spPr>
            <a:solidFill>
              <a:schemeClr val="accent1"/>
            </a:solidFill>
            <a:ln>
              <a:noFill/>
            </a:ln>
            <a:effectLst/>
          </c:spPr>
          <c:invertIfNegative val="0"/>
          <c:cat>
            <c:numRef>
              <c:f>Sheet1!$A$2:$A$16</c:f>
              <c:numCache>
                <c:formatCode>General</c:formatCode>
                <c:ptCount val="15"/>
                <c:pt idx="0">
                  <c:v>2007</c:v>
                </c:pt>
                <c:pt idx="1">
                  <c:v>2008</c:v>
                </c:pt>
                <c:pt idx="2">
                  <c:v>2009</c:v>
                </c:pt>
                <c:pt idx="3">
                  <c:v>2010</c:v>
                </c:pt>
                <c:pt idx="4">
                  <c:v>2011</c:v>
                </c:pt>
                <c:pt idx="5">
                  <c:v>2012</c:v>
                </c:pt>
                <c:pt idx="6">
                  <c:v>2013</c:v>
                </c:pt>
                <c:pt idx="7">
                  <c:v>2014</c:v>
                </c:pt>
                <c:pt idx="8">
                  <c:v>2015</c:v>
                </c:pt>
                <c:pt idx="9">
                  <c:v>2016</c:v>
                </c:pt>
                <c:pt idx="10">
                  <c:v>2017</c:v>
                </c:pt>
                <c:pt idx="11">
                  <c:v>2018</c:v>
                </c:pt>
                <c:pt idx="12">
                  <c:v>2019</c:v>
                </c:pt>
                <c:pt idx="13">
                  <c:v>2020</c:v>
                </c:pt>
                <c:pt idx="14">
                  <c:v>2021</c:v>
                </c:pt>
              </c:numCache>
            </c:numRef>
          </c:cat>
          <c:val>
            <c:numRef>
              <c:f>Sheet1!$B$2:$B$16</c:f>
              <c:numCache>
                <c:formatCode>General</c:formatCode>
                <c:ptCount val="15"/>
                <c:pt idx="0">
                  <c:v>16.461200000000002</c:v>
                </c:pt>
                <c:pt idx="1">
                  <c:v>25.210799999999999</c:v>
                </c:pt>
                <c:pt idx="2">
                  <c:v>1.988</c:v>
                </c:pt>
                <c:pt idx="3">
                  <c:v>7.1162999999999998</c:v>
                </c:pt>
                <c:pt idx="4">
                  <c:v>21.724700000000002</c:v>
                </c:pt>
                <c:pt idx="5">
                  <c:v>27.8142</c:v>
                </c:pt>
                <c:pt idx="6">
                  <c:v>19.7441</c:v>
                </c:pt>
                <c:pt idx="7">
                  <c:v>22.7576</c:v>
                </c:pt>
                <c:pt idx="8">
                  <c:v>13.2727</c:v>
                </c:pt>
                <c:pt idx="9">
                  <c:v>5.3605</c:v>
                </c:pt>
                <c:pt idx="10">
                  <c:v>17.4253</c:v>
                </c:pt>
                <c:pt idx="11">
                  <c:v>19.951900000000002</c:v>
                </c:pt>
                <c:pt idx="12">
                  <c:v>26.377299999999998</c:v>
                </c:pt>
                <c:pt idx="13">
                  <c:v>15.7972</c:v>
                </c:pt>
                <c:pt idx="14">
                  <c:v>45.691199999999995</c:v>
                </c:pt>
              </c:numCache>
            </c:numRef>
          </c:val>
          <c:extLst>
            <c:ext xmlns:c16="http://schemas.microsoft.com/office/drawing/2014/chart" uri="{C3380CC4-5D6E-409C-BE32-E72D297353CC}">
              <c16:uniqueId val="{00000000-1F90-4E9E-8C13-1DBCFD94FEE9}"/>
            </c:ext>
          </c:extLst>
        </c:ser>
        <c:ser>
          <c:idx val="1"/>
          <c:order val="1"/>
          <c:tx>
            <c:strRef>
              <c:f>Sheet1!$C$1</c:f>
              <c:strCache>
                <c:ptCount val="1"/>
                <c:pt idx="0">
                  <c:v>Non-US Companies ($bil)</c:v>
                </c:pt>
              </c:strCache>
            </c:strRef>
          </c:tx>
          <c:spPr>
            <a:solidFill>
              <a:schemeClr val="accent2"/>
            </a:solidFill>
            <a:ln w="44450">
              <a:noFill/>
            </a:ln>
            <a:effectLst/>
          </c:spPr>
          <c:invertIfNegative val="0"/>
          <c:cat>
            <c:numRef>
              <c:f>Sheet1!$A$2:$A$16</c:f>
              <c:numCache>
                <c:formatCode>General</c:formatCode>
                <c:ptCount val="15"/>
                <c:pt idx="0">
                  <c:v>2007</c:v>
                </c:pt>
                <c:pt idx="1">
                  <c:v>2008</c:v>
                </c:pt>
                <c:pt idx="2">
                  <c:v>2009</c:v>
                </c:pt>
                <c:pt idx="3">
                  <c:v>2010</c:v>
                </c:pt>
                <c:pt idx="4">
                  <c:v>2011</c:v>
                </c:pt>
                <c:pt idx="5">
                  <c:v>2012</c:v>
                </c:pt>
                <c:pt idx="6">
                  <c:v>2013</c:v>
                </c:pt>
                <c:pt idx="7">
                  <c:v>2014</c:v>
                </c:pt>
                <c:pt idx="8">
                  <c:v>2015</c:v>
                </c:pt>
                <c:pt idx="9">
                  <c:v>2016</c:v>
                </c:pt>
                <c:pt idx="10">
                  <c:v>2017</c:v>
                </c:pt>
                <c:pt idx="11">
                  <c:v>2018</c:v>
                </c:pt>
                <c:pt idx="12">
                  <c:v>2019</c:v>
                </c:pt>
                <c:pt idx="13">
                  <c:v>2020</c:v>
                </c:pt>
                <c:pt idx="14">
                  <c:v>2021</c:v>
                </c:pt>
              </c:numCache>
            </c:numRef>
          </c:cat>
          <c:val>
            <c:numRef>
              <c:f>Sheet1!$C$2:$C$16</c:f>
              <c:numCache>
                <c:formatCode>General</c:formatCode>
                <c:ptCount val="15"/>
                <c:pt idx="0">
                  <c:v>3.8731</c:v>
                </c:pt>
                <c:pt idx="1">
                  <c:v>0.38439999999999996</c:v>
                </c:pt>
                <c:pt idx="2">
                  <c:v>0.1399</c:v>
                </c:pt>
                <c:pt idx="3">
                  <c:v>1.7752999999999999</c:v>
                </c:pt>
                <c:pt idx="4">
                  <c:v>6.0970000000000004</c:v>
                </c:pt>
                <c:pt idx="5">
                  <c:v>0.74609999999999999</c:v>
                </c:pt>
                <c:pt idx="6">
                  <c:v>0.87520000000000009</c:v>
                </c:pt>
                <c:pt idx="7">
                  <c:v>6.3079999999999998</c:v>
                </c:pt>
                <c:pt idx="8">
                  <c:v>1.0655999999999999</c:v>
                </c:pt>
                <c:pt idx="9">
                  <c:v>0.69199999999999995</c:v>
                </c:pt>
                <c:pt idx="10">
                  <c:v>1.4675</c:v>
                </c:pt>
                <c:pt idx="11">
                  <c:v>6.7821999999999996</c:v>
                </c:pt>
                <c:pt idx="12">
                  <c:v>2.4725000000000001</c:v>
                </c:pt>
                <c:pt idx="13">
                  <c:v>4.0987</c:v>
                </c:pt>
                <c:pt idx="14">
                  <c:v>20.930199999999999</c:v>
                </c:pt>
              </c:numCache>
            </c:numRef>
          </c:val>
          <c:extLst>
            <c:ext xmlns:c16="http://schemas.microsoft.com/office/drawing/2014/chart" uri="{C3380CC4-5D6E-409C-BE32-E72D297353CC}">
              <c16:uniqueId val="{00000001-1F90-4E9E-8C13-1DBCFD94FEE9}"/>
            </c:ext>
          </c:extLst>
        </c:ser>
        <c:dLbls>
          <c:showLegendKey val="0"/>
          <c:showVal val="0"/>
          <c:showCatName val="0"/>
          <c:showSerName val="0"/>
          <c:showPercent val="0"/>
          <c:showBubbleSize val="0"/>
        </c:dLbls>
        <c:gapWidth val="30"/>
        <c:overlap val="100"/>
        <c:axId val="573313376"/>
        <c:axId val="573313704"/>
      </c:barChart>
      <c:lineChart>
        <c:grouping val="standard"/>
        <c:varyColors val="0"/>
        <c:ser>
          <c:idx val="2"/>
          <c:order val="2"/>
          <c:tx>
            <c:strRef>
              <c:f>Sheet1!$D$1</c:f>
              <c:strCache>
                <c:ptCount val="1"/>
                <c:pt idx="0">
                  <c:v>Number of Offerings</c:v>
                </c:pt>
              </c:strCache>
            </c:strRef>
          </c:tx>
          <c:spPr>
            <a:ln w="44450" cap="rnd">
              <a:solidFill>
                <a:schemeClr val="accent3"/>
              </a:solidFill>
              <a:round/>
            </a:ln>
            <a:effectLst/>
          </c:spPr>
          <c:marker>
            <c:symbol val="none"/>
          </c:marker>
          <c:cat>
            <c:numRef>
              <c:f>Sheet1!$A$2:$A$16</c:f>
              <c:numCache>
                <c:formatCode>General</c:formatCode>
                <c:ptCount val="15"/>
                <c:pt idx="0">
                  <c:v>2007</c:v>
                </c:pt>
                <c:pt idx="1">
                  <c:v>2008</c:v>
                </c:pt>
                <c:pt idx="2">
                  <c:v>2009</c:v>
                </c:pt>
                <c:pt idx="3">
                  <c:v>2010</c:v>
                </c:pt>
                <c:pt idx="4">
                  <c:v>2011</c:v>
                </c:pt>
                <c:pt idx="5">
                  <c:v>2012</c:v>
                </c:pt>
                <c:pt idx="6">
                  <c:v>2013</c:v>
                </c:pt>
                <c:pt idx="7">
                  <c:v>2014</c:v>
                </c:pt>
                <c:pt idx="8">
                  <c:v>2015</c:v>
                </c:pt>
                <c:pt idx="9">
                  <c:v>2016</c:v>
                </c:pt>
                <c:pt idx="10">
                  <c:v>2017</c:v>
                </c:pt>
                <c:pt idx="11">
                  <c:v>2018</c:v>
                </c:pt>
                <c:pt idx="12">
                  <c:v>2019</c:v>
                </c:pt>
                <c:pt idx="13">
                  <c:v>2020</c:v>
                </c:pt>
                <c:pt idx="14">
                  <c:v>2021</c:v>
                </c:pt>
              </c:numCache>
            </c:numRef>
          </c:cat>
          <c:val>
            <c:numRef>
              <c:f>Sheet1!$D$2:$D$16</c:f>
              <c:numCache>
                <c:formatCode>################</c:formatCode>
                <c:ptCount val="15"/>
                <c:pt idx="0">
                  <c:v>100</c:v>
                </c:pt>
                <c:pt idx="1">
                  <c:v>26</c:v>
                </c:pt>
                <c:pt idx="2">
                  <c:v>10</c:v>
                </c:pt>
                <c:pt idx="3">
                  <c:v>60</c:v>
                </c:pt>
                <c:pt idx="4">
                  <c:v>79</c:v>
                </c:pt>
                <c:pt idx="5">
                  <c:v>70</c:v>
                </c:pt>
                <c:pt idx="6">
                  <c:v>78</c:v>
                </c:pt>
                <c:pt idx="7">
                  <c:v>128</c:v>
                </c:pt>
                <c:pt idx="8">
                  <c:v>74</c:v>
                </c:pt>
                <c:pt idx="9">
                  <c:v>36</c:v>
                </c:pt>
                <c:pt idx="10">
                  <c:v>63</c:v>
                </c:pt>
                <c:pt idx="11">
                  <c:v>84</c:v>
                </c:pt>
                <c:pt idx="12">
                  <c:v>70</c:v>
                </c:pt>
                <c:pt idx="13">
                  <c:v>52</c:v>
                </c:pt>
                <c:pt idx="14">
                  <c:v>169</c:v>
                </c:pt>
              </c:numCache>
            </c:numRef>
          </c:val>
          <c:smooth val="0"/>
          <c:extLst>
            <c:ext xmlns:c16="http://schemas.microsoft.com/office/drawing/2014/chart" uri="{C3380CC4-5D6E-409C-BE32-E72D297353CC}">
              <c16:uniqueId val="{00000000-94EA-491B-80E0-7D965A330689}"/>
            </c:ext>
          </c:extLst>
        </c:ser>
        <c:dLbls>
          <c:showLegendKey val="0"/>
          <c:showVal val="0"/>
          <c:showCatName val="0"/>
          <c:showSerName val="0"/>
          <c:showPercent val="0"/>
          <c:showBubbleSize val="0"/>
        </c:dLbls>
        <c:marker val="1"/>
        <c:smooth val="0"/>
        <c:axId val="772311440"/>
        <c:axId val="772311112"/>
      </c:lineChart>
      <c:catAx>
        <c:axId val="573313376"/>
        <c:scaling>
          <c:orientation val="minMax"/>
        </c:scaling>
        <c:delete val="0"/>
        <c:axPos val="b"/>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0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573313704"/>
        <c:crosses val="autoZero"/>
        <c:auto val="1"/>
        <c:lblAlgn val="ctr"/>
        <c:lblOffset val="100"/>
        <c:noMultiLvlLbl val="0"/>
      </c:catAx>
      <c:valAx>
        <c:axId val="573313704"/>
        <c:scaling>
          <c:orientation val="minMax"/>
        </c:scaling>
        <c:delete val="0"/>
        <c:axPos val="l"/>
        <c:majorGridlines>
          <c:spPr>
            <a:ln w="9525" cap="flat" cmpd="sng" algn="ctr">
              <a:noFill/>
              <a:round/>
            </a:ln>
            <a:effectLst/>
          </c:spPr>
        </c:majorGridlines>
        <c:numFmt formatCode="&quot;$&quot;#,##0" sourceLinked="0"/>
        <c:majorTickMark val="out"/>
        <c:minorTickMark val="none"/>
        <c:tickLblPos val="nextTo"/>
        <c:spPr>
          <a:noFill/>
          <a:ln>
            <a:solidFill>
              <a:schemeClr val="tx1"/>
            </a:solidFill>
          </a:ln>
          <a:effectLst/>
        </c:spPr>
        <c:txPr>
          <a:bodyPr rot="-60000000" spcFirstLastPara="1" vertOverflow="ellipsis" vert="horz" wrap="square" anchor="ctr" anchorCtr="1"/>
          <a:lstStyle/>
          <a:p>
            <a:pPr>
              <a:defRPr sz="10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573313376"/>
        <c:crosses val="autoZero"/>
        <c:crossBetween val="between"/>
      </c:valAx>
      <c:valAx>
        <c:axId val="772311112"/>
        <c:scaling>
          <c:orientation val="minMax"/>
        </c:scaling>
        <c:delete val="0"/>
        <c:axPos val="r"/>
        <c:numFmt formatCode="################" sourceLinked="1"/>
        <c:majorTickMark val="out"/>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772311440"/>
        <c:crosses val="max"/>
        <c:crossBetween val="between"/>
      </c:valAx>
      <c:catAx>
        <c:axId val="772311440"/>
        <c:scaling>
          <c:orientation val="minMax"/>
        </c:scaling>
        <c:delete val="1"/>
        <c:axPos val="b"/>
        <c:numFmt formatCode="General" sourceLinked="1"/>
        <c:majorTickMark val="out"/>
        <c:minorTickMark val="none"/>
        <c:tickLblPos val="nextTo"/>
        <c:crossAx val="772311112"/>
        <c:crosses val="autoZero"/>
        <c:auto val="1"/>
        <c:lblAlgn val="ctr"/>
        <c:lblOffset val="100"/>
        <c:noMultiLvlLbl val="0"/>
      </c:catAx>
      <c:spPr>
        <a:noFill/>
        <a:ln>
          <a:noFill/>
        </a:ln>
        <a:effectLst/>
      </c:spPr>
    </c:plotArea>
    <c:legend>
      <c:legendPos val="b"/>
      <c:overlay val="0"/>
      <c:spPr>
        <a:noFill/>
        <a:ln>
          <a:noFill/>
        </a:ln>
        <a:effectLst/>
      </c:spPr>
      <c:txPr>
        <a:bodyPr rot="0" spcFirstLastPara="1" vertOverflow="ellipsis" vert="horz" wrap="square" anchor="ctr" anchorCtr="1"/>
        <a:lstStyle/>
        <a:p>
          <a:pPr>
            <a:defRPr sz="10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21728099429280759"/>
          <c:y val="0"/>
          <c:w val="0.61982175741888712"/>
          <c:h val="1"/>
        </c:manualLayout>
      </c:layout>
      <c:doughnutChart>
        <c:varyColors val="1"/>
        <c:ser>
          <c:idx val="0"/>
          <c:order val="0"/>
          <c:tx>
            <c:strRef>
              <c:f>Sheet1!$B$1</c:f>
              <c:strCache>
                <c:ptCount val="1"/>
                <c:pt idx="0">
                  <c:v># of Deals</c:v>
                </c:pt>
              </c:strCache>
            </c:strRef>
          </c:tx>
          <c:spPr>
            <a:ln w="6350"/>
          </c:spPr>
          <c:dPt>
            <c:idx val="0"/>
            <c:bubble3D val="0"/>
            <c:spPr>
              <a:solidFill>
                <a:schemeClr val="accent2">
                  <a:lumMod val="60000"/>
                  <a:lumOff val="40000"/>
                </a:schemeClr>
              </a:solidFill>
              <a:ln w="6350">
                <a:solidFill>
                  <a:schemeClr val="bg1"/>
                </a:solidFill>
              </a:ln>
              <a:effectLst/>
            </c:spPr>
            <c:extLst>
              <c:ext xmlns:c16="http://schemas.microsoft.com/office/drawing/2014/chart" uri="{C3380CC4-5D6E-409C-BE32-E72D297353CC}">
                <c16:uniqueId val="{00000008-DA7D-4B4A-8690-13A74F343AF2}"/>
              </c:ext>
            </c:extLst>
          </c:dPt>
          <c:dPt>
            <c:idx val="1"/>
            <c:bubble3D val="0"/>
            <c:spPr>
              <a:solidFill>
                <a:schemeClr val="accent1">
                  <a:lumMod val="60000"/>
                  <a:lumOff val="40000"/>
                </a:schemeClr>
              </a:solidFill>
              <a:ln w="6350">
                <a:solidFill>
                  <a:schemeClr val="lt1"/>
                </a:solidFill>
              </a:ln>
              <a:effectLst/>
            </c:spPr>
            <c:extLst>
              <c:ext xmlns:c16="http://schemas.microsoft.com/office/drawing/2014/chart" uri="{C3380CC4-5D6E-409C-BE32-E72D297353CC}">
                <c16:uniqueId val="{00000009-DA7D-4B4A-8690-13A74F343AF2}"/>
              </c:ext>
            </c:extLst>
          </c:dPt>
          <c:dPt>
            <c:idx val="2"/>
            <c:bubble3D val="0"/>
            <c:spPr>
              <a:solidFill>
                <a:schemeClr val="accent1">
                  <a:lumMod val="40000"/>
                  <a:lumOff val="60000"/>
                </a:schemeClr>
              </a:solidFill>
              <a:ln w="6350">
                <a:solidFill>
                  <a:schemeClr val="lt1"/>
                </a:solidFill>
              </a:ln>
              <a:effectLst/>
            </c:spPr>
            <c:extLst>
              <c:ext xmlns:c16="http://schemas.microsoft.com/office/drawing/2014/chart" uri="{C3380CC4-5D6E-409C-BE32-E72D297353CC}">
                <c16:uniqueId val="{0000000A-DA7D-4B4A-8690-13A74F343AF2}"/>
              </c:ext>
            </c:extLst>
          </c:dPt>
          <c:dPt>
            <c:idx val="3"/>
            <c:bubble3D val="0"/>
            <c:spPr>
              <a:solidFill>
                <a:schemeClr val="accent5">
                  <a:lumMod val="60000"/>
                  <a:lumOff val="40000"/>
                </a:schemeClr>
              </a:solidFill>
              <a:ln w="6350">
                <a:solidFill>
                  <a:schemeClr val="lt1"/>
                </a:solidFill>
              </a:ln>
              <a:effectLst/>
            </c:spPr>
            <c:extLst>
              <c:ext xmlns:c16="http://schemas.microsoft.com/office/drawing/2014/chart" uri="{C3380CC4-5D6E-409C-BE32-E72D297353CC}">
                <c16:uniqueId val="{0000000B-DA7D-4B4A-8690-13A74F343AF2}"/>
              </c:ext>
            </c:extLst>
          </c:dPt>
          <c:dPt>
            <c:idx val="4"/>
            <c:bubble3D val="0"/>
            <c:spPr>
              <a:solidFill>
                <a:schemeClr val="accent3">
                  <a:lumMod val="60000"/>
                  <a:lumOff val="40000"/>
                </a:schemeClr>
              </a:solidFill>
              <a:ln w="6350">
                <a:solidFill>
                  <a:schemeClr val="lt1"/>
                </a:solidFill>
              </a:ln>
              <a:effectLst/>
            </c:spPr>
            <c:extLst>
              <c:ext xmlns:c16="http://schemas.microsoft.com/office/drawing/2014/chart" uri="{C3380CC4-5D6E-409C-BE32-E72D297353CC}">
                <c16:uniqueId val="{0000000C-DA7D-4B4A-8690-13A74F343AF2}"/>
              </c:ext>
            </c:extLst>
          </c:dPt>
          <c:dPt>
            <c:idx val="5"/>
            <c:bubble3D val="0"/>
            <c:spPr>
              <a:solidFill>
                <a:schemeClr val="bg2">
                  <a:lumMod val="90000"/>
                </a:schemeClr>
              </a:solidFill>
              <a:ln w="6350">
                <a:solidFill>
                  <a:schemeClr val="lt1"/>
                </a:solidFill>
              </a:ln>
              <a:effectLst/>
            </c:spPr>
            <c:extLst>
              <c:ext xmlns:c16="http://schemas.microsoft.com/office/drawing/2014/chart" uri="{C3380CC4-5D6E-409C-BE32-E72D297353CC}">
                <c16:uniqueId val="{0000000D-DA7D-4B4A-8690-13A74F343AF2}"/>
              </c:ext>
            </c:extLst>
          </c:dPt>
          <c:dLbls>
            <c:dLbl>
              <c:idx val="4"/>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C-DA7D-4B4A-8690-13A74F343AF2}"/>
                </c:ext>
              </c:extLst>
            </c:dLbl>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bg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1"/>
            <c:showBubbleSize val="0"/>
            <c:separator>
</c:separator>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Sheet1!$A$2:$A$7</c:f>
              <c:strCache>
                <c:ptCount val="6"/>
                <c:pt idx="0">
                  <c:v>High Technology</c:v>
                </c:pt>
                <c:pt idx="1">
                  <c:v>Healthcare</c:v>
                </c:pt>
                <c:pt idx="2">
                  <c:v>Retail</c:v>
                </c:pt>
                <c:pt idx="3">
                  <c:v>Industrials</c:v>
                </c:pt>
                <c:pt idx="4">
                  <c:v>Financials</c:v>
                </c:pt>
                <c:pt idx="5">
                  <c:v>Other</c:v>
                </c:pt>
              </c:strCache>
            </c:strRef>
          </c:cat>
          <c:val>
            <c:numRef>
              <c:f>Sheet1!$B$2:$B$7</c:f>
              <c:numCache>
                <c:formatCode>################</c:formatCode>
                <c:ptCount val="6"/>
                <c:pt idx="0">
                  <c:v>38</c:v>
                </c:pt>
                <c:pt idx="1">
                  <c:v>67</c:v>
                </c:pt>
                <c:pt idx="2">
                  <c:v>11</c:v>
                </c:pt>
                <c:pt idx="3">
                  <c:v>11</c:v>
                </c:pt>
                <c:pt idx="4">
                  <c:v>11</c:v>
                </c:pt>
                <c:pt idx="5">
                  <c:v>31</c:v>
                </c:pt>
              </c:numCache>
            </c:numRef>
          </c:val>
          <c:extLst>
            <c:ext xmlns:c16="http://schemas.microsoft.com/office/drawing/2014/chart" uri="{C3380CC4-5D6E-409C-BE32-E72D297353CC}">
              <c16:uniqueId val="{00000000-DA7D-4B4A-8690-13A74F343AF2}"/>
            </c:ext>
          </c:extLst>
        </c:ser>
        <c:ser>
          <c:idx val="1"/>
          <c:order val="1"/>
          <c:tx>
            <c:strRef>
              <c:f>Sheet1!$C$1</c:f>
              <c:strCache>
                <c:ptCount val="1"/>
                <c:pt idx="0">
                  <c:v>Proceeds (US$bil)</c:v>
                </c:pt>
              </c:strCache>
            </c:strRef>
          </c:tx>
          <c:spPr>
            <a:ln w="6350"/>
          </c:spPr>
          <c:dPt>
            <c:idx val="0"/>
            <c:bubble3D val="0"/>
            <c:spPr>
              <a:solidFill>
                <a:schemeClr val="accent2"/>
              </a:solidFill>
              <a:ln w="6350">
                <a:solidFill>
                  <a:schemeClr val="lt1"/>
                </a:solidFill>
              </a:ln>
              <a:effectLst/>
            </c:spPr>
            <c:extLst>
              <c:ext xmlns:c16="http://schemas.microsoft.com/office/drawing/2014/chart" uri="{C3380CC4-5D6E-409C-BE32-E72D297353CC}">
                <c16:uniqueId val="{00000003-DA7D-4B4A-8690-13A74F343AF2}"/>
              </c:ext>
            </c:extLst>
          </c:dPt>
          <c:dPt>
            <c:idx val="1"/>
            <c:bubble3D val="0"/>
            <c:spPr>
              <a:solidFill>
                <a:schemeClr val="accent1"/>
              </a:solidFill>
              <a:ln w="6350">
                <a:solidFill>
                  <a:schemeClr val="lt1"/>
                </a:solidFill>
              </a:ln>
              <a:effectLst/>
            </c:spPr>
            <c:extLst>
              <c:ext xmlns:c16="http://schemas.microsoft.com/office/drawing/2014/chart" uri="{C3380CC4-5D6E-409C-BE32-E72D297353CC}">
                <c16:uniqueId val="{00000004-DA7D-4B4A-8690-13A74F343AF2}"/>
              </c:ext>
            </c:extLst>
          </c:dPt>
          <c:dPt>
            <c:idx val="2"/>
            <c:bubble3D val="0"/>
            <c:spPr>
              <a:solidFill>
                <a:schemeClr val="tx2">
                  <a:lumMod val="60000"/>
                  <a:lumOff val="40000"/>
                </a:schemeClr>
              </a:solidFill>
              <a:ln w="6350">
                <a:solidFill>
                  <a:schemeClr val="lt1"/>
                </a:solidFill>
              </a:ln>
              <a:effectLst/>
            </c:spPr>
            <c:extLst>
              <c:ext xmlns:c16="http://schemas.microsoft.com/office/drawing/2014/chart" uri="{C3380CC4-5D6E-409C-BE32-E72D297353CC}">
                <c16:uniqueId val="{00000002-DA7D-4B4A-8690-13A74F343AF2}"/>
              </c:ext>
            </c:extLst>
          </c:dPt>
          <c:dPt>
            <c:idx val="3"/>
            <c:bubble3D val="0"/>
            <c:spPr>
              <a:solidFill>
                <a:schemeClr val="accent5"/>
              </a:solidFill>
              <a:ln w="6350">
                <a:solidFill>
                  <a:schemeClr val="lt1"/>
                </a:solidFill>
              </a:ln>
              <a:effectLst/>
            </c:spPr>
            <c:extLst>
              <c:ext xmlns:c16="http://schemas.microsoft.com/office/drawing/2014/chart" uri="{C3380CC4-5D6E-409C-BE32-E72D297353CC}">
                <c16:uniqueId val="{00000005-DA7D-4B4A-8690-13A74F343AF2}"/>
              </c:ext>
            </c:extLst>
          </c:dPt>
          <c:dPt>
            <c:idx val="4"/>
            <c:bubble3D val="0"/>
            <c:spPr>
              <a:solidFill>
                <a:schemeClr val="accent3"/>
              </a:solidFill>
              <a:ln w="6350">
                <a:solidFill>
                  <a:schemeClr val="lt1"/>
                </a:solidFill>
              </a:ln>
              <a:effectLst/>
            </c:spPr>
            <c:extLst>
              <c:ext xmlns:c16="http://schemas.microsoft.com/office/drawing/2014/chart" uri="{C3380CC4-5D6E-409C-BE32-E72D297353CC}">
                <c16:uniqueId val="{00000006-DA7D-4B4A-8690-13A74F343AF2}"/>
              </c:ext>
            </c:extLst>
          </c:dPt>
          <c:dPt>
            <c:idx val="5"/>
            <c:bubble3D val="0"/>
            <c:spPr>
              <a:solidFill>
                <a:schemeClr val="bg2">
                  <a:lumMod val="75000"/>
                </a:schemeClr>
              </a:solidFill>
              <a:ln w="6350">
                <a:solidFill>
                  <a:schemeClr val="lt1"/>
                </a:solidFill>
              </a:ln>
              <a:effectLst/>
            </c:spPr>
            <c:extLst>
              <c:ext xmlns:c16="http://schemas.microsoft.com/office/drawing/2014/chart" uri="{C3380CC4-5D6E-409C-BE32-E72D297353CC}">
                <c16:uniqueId val="{00000007-DA7D-4B4A-8690-13A74F343AF2}"/>
              </c:ext>
            </c:extLst>
          </c:dPt>
          <c:dLbls>
            <c:dLbl>
              <c:idx val="4"/>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6-DA7D-4B4A-8690-13A74F343AF2}"/>
                </c:ext>
              </c:extLst>
            </c:dLbl>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bg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1"/>
            <c:showBubbleSize val="0"/>
            <c:separator>
</c:separator>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Sheet1!$A$2:$A$7</c:f>
              <c:strCache>
                <c:ptCount val="6"/>
                <c:pt idx="0">
                  <c:v>High Technology</c:v>
                </c:pt>
                <c:pt idx="1">
                  <c:v>Healthcare</c:v>
                </c:pt>
                <c:pt idx="2">
                  <c:v>Retail</c:v>
                </c:pt>
                <c:pt idx="3">
                  <c:v>Industrials</c:v>
                </c:pt>
                <c:pt idx="4">
                  <c:v>Financials</c:v>
                </c:pt>
                <c:pt idx="5">
                  <c:v>Other</c:v>
                </c:pt>
              </c:strCache>
            </c:strRef>
          </c:cat>
          <c:val>
            <c:numRef>
              <c:f>Sheet1!$C$2:$C$7</c:f>
              <c:numCache>
                <c:formatCode>General</c:formatCode>
                <c:ptCount val="6"/>
                <c:pt idx="0">
                  <c:v>24.981000000000002</c:v>
                </c:pt>
                <c:pt idx="1">
                  <c:v>16.859599999999997</c:v>
                </c:pt>
                <c:pt idx="2">
                  <c:v>7.8746999999999998</c:v>
                </c:pt>
                <c:pt idx="3">
                  <c:v>4.7006999999999994</c:v>
                </c:pt>
                <c:pt idx="4">
                  <c:v>2.6124000000000001</c:v>
                </c:pt>
                <c:pt idx="5">
                  <c:v>9.5932000000000013</c:v>
                </c:pt>
              </c:numCache>
            </c:numRef>
          </c:val>
          <c:extLst>
            <c:ext xmlns:c16="http://schemas.microsoft.com/office/drawing/2014/chart" uri="{C3380CC4-5D6E-409C-BE32-E72D297353CC}">
              <c16:uniqueId val="{00000001-DA7D-4B4A-8690-13A74F343AF2}"/>
            </c:ext>
          </c:extLst>
        </c:ser>
        <c:dLbls>
          <c:showLegendKey val="0"/>
          <c:showVal val="0"/>
          <c:showCatName val="0"/>
          <c:showSerName val="0"/>
          <c:showPercent val="0"/>
          <c:showBubbleSize val="0"/>
          <c:showLeaderLines val="1"/>
        </c:dLbls>
        <c:firstSliceAng val="0"/>
        <c:holeSize val="40"/>
      </c:doughnutChart>
      <c:spPr>
        <a:noFill/>
        <a:ln>
          <a:noFill/>
        </a:ln>
        <a:effectLst/>
      </c:spPr>
    </c:plotArea>
    <c:legend>
      <c:legendPos val="b"/>
      <c:layout>
        <c:manualLayout>
          <c:xMode val="edge"/>
          <c:yMode val="edge"/>
          <c:x val="0.42073162651871054"/>
          <c:y val="0.36231015762209856"/>
          <c:w val="0.23749999999999999"/>
          <c:h val="0.27092367533493372"/>
        </c:manualLayout>
      </c:layout>
      <c:overlay val="0"/>
      <c:spPr>
        <a:noFill/>
        <a:ln>
          <a:noFill/>
        </a:ln>
        <a:effectLst/>
      </c:spPr>
      <c:txPr>
        <a:bodyPr rot="0" spcFirstLastPara="1" vertOverflow="ellipsis" vert="horz" wrap="square" anchor="ctr" anchorCtr="1"/>
        <a:lstStyle/>
        <a:p>
          <a:pPr>
            <a:defRPr sz="10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0478300743095121"/>
          <c:y val="3.6650342233615761E-2"/>
          <c:w val="0.75331224163189192"/>
          <c:h val="0.85164672418511789"/>
        </c:manualLayout>
      </c:layout>
      <c:barChart>
        <c:barDir val="bar"/>
        <c:grouping val="clustered"/>
        <c:varyColors val="0"/>
        <c:ser>
          <c:idx val="0"/>
          <c:order val="0"/>
          <c:tx>
            <c:strRef>
              <c:f>Sheet1!$B$1</c:f>
              <c:strCache>
                <c:ptCount val="1"/>
                <c:pt idx="0">
                  <c:v>US ECM Proceeds ($bil)</c:v>
                </c:pt>
              </c:strCache>
            </c:strRef>
          </c:tx>
          <c:spPr>
            <a:solidFill>
              <a:schemeClr val="tx2"/>
            </a:solidFill>
            <a:ln>
              <a:noFill/>
            </a:ln>
            <a:effectLst/>
          </c:spPr>
          <c:invertIfNegative val="0"/>
          <c:dLbls>
            <c:numFmt formatCode="&quot;$&quot;#,##0.0" sourceLinked="0"/>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lumMod val="75000"/>
                        <a:lumOff val="25000"/>
                      </a:schemeClr>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Sheet1!$A$2:$A$21</c:f>
              <c:strCache>
                <c:ptCount val="20"/>
                <c:pt idx="0">
                  <c:v>Leslies Inc</c:v>
                </c:pt>
                <c:pt idx="1">
                  <c:v>Norwegian Cruise Line Hldg Ltd</c:v>
                </c:pt>
                <c:pt idx="2">
                  <c:v>Twilio Inc</c:v>
                </c:pt>
                <c:pt idx="3">
                  <c:v>Brookfield Asset Management</c:v>
                </c:pt>
                <c:pt idx="4">
                  <c:v>AZEK Co Inc</c:v>
                </c:pt>
                <c:pt idx="5">
                  <c:v>Zoom Video Communications Inc</c:v>
                </c:pt>
                <c:pt idx="6">
                  <c:v>SAP SE</c:v>
                </c:pt>
                <c:pt idx="7">
                  <c:v>Plug Power Inc</c:v>
                </c:pt>
                <c:pt idx="8">
                  <c:v>Airbnb Inc</c:v>
                </c:pt>
                <c:pt idx="9">
                  <c:v>AppLovin Corp</c:v>
                </c:pt>
                <c:pt idx="10">
                  <c:v>VICI Properties Inc</c:v>
                </c:pt>
                <c:pt idx="11">
                  <c:v>Syneos Health Inc</c:v>
                </c:pt>
                <c:pt idx="12">
                  <c:v>Oak St Health Inc</c:v>
                </c:pt>
                <c:pt idx="13">
                  <c:v>American Tower Corp</c:v>
                </c:pt>
                <c:pt idx="14">
                  <c:v>Shoals Technologies Group Inc</c:v>
                </c:pt>
                <c:pt idx="15">
                  <c:v>Ford Motor Co</c:v>
                </c:pt>
                <c:pt idx="16">
                  <c:v>Fiserv Inc</c:v>
                </c:pt>
                <c:pt idx="17">
                  <c:v>Alexandria RE Equities Inc</c:v>
                </c:pt>
                <c:pt idx="18">
                  <c:v>Bumble Inc</c:v>
                </c:pt>
                <c:pt idx="19">
                  <c:v>National Amusements Inc</c:v>
                </c:pt>
              </c:strCache>
            </c:strRef>
          </c:cat>
          <c:val>
            <c:numRef>
              <c:f>Sheet1!$B$2:$B$21</c:f>
              <c:numCache>
                <c:formatCode>General</c:formatCode>
                <c:ptCount val="20"/>
                <c:pt idx="0">
                  <c:v>1.5443</c:v>
                </c:pt>
                <c:pt idx="1">
                  <c:v>1.5772999999999999</c:v>
                </c:pt>
                <c:pt idx="2">
                  <c:v>1.5937999999999999</c:v>
                </c:pt>
                <c:pt idx="3">
                  <c:v>1.6149</c:v>
                </c:pt>
                <c:pt idx="4">
                  <c:v>1.6704000000000001</c:v>
                </c:pt>
                <c:pt idx="5">
                  <c:v>1.75</c:v>
                </c:pt>
                <c:pt idx="6">
                  <c:v>1.7835000000000001</c:v>
                </c:pt>
                <c:pt idx="7">
                  <c:v>1.82</c:v>
                </c:pt>
                <c:pt idx="8">
                  <c:v>2</c:v>
                </c:pt>
                <c:pt idx="9">
                  <c:v>2</c:v>
                </c:pt>
                <c:pt idx="10">
                  <c:v>2.0009999999999999</c:v>
                </c:pt>
                <c:pt idx="11">
                  <c:v>2.0642</c:v>
                </c:pt>
                <c:pt idx="12">
                  <c:v>2.1478000000000002</c:v>
                </c:pt>
                <c:pt idx="13">
                  <c:v>2.2028000000000003</c:v>
                </c:pt>
                <c:pt idx="14">
                  <c:v>2.2138</c:v>
                </c:pt>
                <c:pt idx="15">
                  <c:v>2.2999999999999998</c:v>
                </c:pt>
                <c:pt idx="16">
                  <c:v>2.3660000000000001</c:v>
                </c:pt>
                <c:pt idx="17">
                  <c:v>2.4196</c:v>
                </c:pt>
                <c:pt idx="18">
                  <c:v>2.4725000000000001</c:v>
                </c:pt>
                <c:pt idx="19">
                  <c:v>2.7</c:v>
                </c:pt>
              </c:numCache>
            </c:numRef>
          </c:val>
          <c:extLst>
            <c:ext xmlns:c16="http://schemas.microsoft.com/office/drawing/2014/chart" uri="{C3380CC4-5D6E-409C-BE32-E72D297353CC}">
              <c16:uniqueId val="{00000000-1F90-4E9E-8C13-1DBCFD94FEE9}"/>
            </c:ext>
          </c:extLst>
        </c:ser>
        <c:dLbls>
          <c:showLegendKey val="0"/>
          <c:showVal val="0"/>
          <c:showCatName val="0"/>
          <c:showSerName val="0"/>
          <c:showPercent val="0"/>
          <c:showBubbleSize val="0"/>
        </c:dLbls>
        <c:gapWidth val="30"/>
        <c:axId val="573313376"/>
        <c:axId val="573313704"/>
      </c:barChart>
      <c:catAx>
        <c:axId val="573313376"/>
        <c:scaling>
          <c:orientation val="minMax"/>
        </c:scaling>
        <c:delete val="0"/>
        <c:axPos val="l"/>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0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573313704"/>
        <c:crosses val="autoZero"/>
        <c:auto val="1"/>
        <c:lblAlgn val="ctr"/>
        <c:lblOffset val="100"/>
        <c:noMultiLvlLbl val="0"/>
      </c:catAx>
      <c:valAx>
        <c:axId val="573313704"/>
        <c:scaling>
          <c:orientation val="minMax"/>
        </c:scaling>
        <c:delete val="0"/>
        <c:axPos val="b"/>
        <c:majorGridlines>
          <c:spPr>
            <a:ln w="9525" cap="flat" cmpd="sng" algn="ctr">
              <a:noFill/>
              <a:round/>
            </a:ln>
            <a:effectLst/>
          </c:spPr>
        </c:majorGridlines>
        <c:numFmt formatCode="&quot;$&quot;#,##0" sourceLinked="0"/>
        <c:majorTickMark val="out"/>
        <c:minorTickMark val="none"/>
        <c:tickLblPos val="nextTo"/>
        <c:spPr>
          <a:noFill/>
          <a:ln>
            <a:solidFill>
              <a:schemeClr val="tx1"/>
            </a:solidFill>
          </a:ln>
          <a:effectLst/>
        </c:spPr>
        <c:txPr>
          <a:bodyPr rot="-60000000" spcFirstLastPara="1" vertOverflow="ellipsis" vert="horz" wrap="square" anchor="ctr" anchorCtr="1"/>
          <a:lstStyle/>
          <a:p>
            <a:pPr>
              <a:defRPr sz="10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57331337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0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1910334445149369E-2"/>
          <c:y val="3.6650342233615761E-2"/>
          <c:w val="0.91618491461769369"/>
          <c:h val="0.85164672418511789"/>
        </c:manualLayout>
      </c:layout>
      <c:barChart>
        <c:barDir val="col"/>
        <c:grouping val="stacked"/>
        <c:varyColors val="0"/>
        <c:ser>
          <c:idx val="0"/>
          <c:order val="0"/>
          <c:tx>
            <c:strRef>
              <c:f>Sheet1!$B$1</c:f>
              <c:strCache>
                <c:ptCount val="1"/>
                <c:pt idx="0">
                  <c:v>Technology Convertibles ($bil)</c:v>
                </c:pt>
              </c:strCache>
            </c:strRef>
          </c:tx>
          <c:spPr>
            <a:solidFill>
              <a:schemeClr val="accent3"/>
            </a:solidFill>
            <a:ln>
              <a:noFill/>
            </a:ln>
            <a:effectLst/>
          </c:spPr>
          <c:invertIfNegative val="0"/>
          <c:cat>
            <c:numRef>
              <c:f>Sheet1!$A$2:$A$16</c:f>
              <c:numCache>
                <c:formatCode>General</c:formatCode>
                <c:ptCount val="15"/>
                <c:pt idx="0">
                  <c:v>2006</c:v>
                </c:pt>
                <c:pt idx="1">
                  <c:v>2007</c:v>
                </c:pt>
                <c:pt idx="2">
                  <c:v>2008</c:v>
                </c:pt>
                <c:pt idx="3">
                  <c:v>2009</c:v>
                </c:pt>
                <c:pt idx="4">
                  <c:v>2010</c:v>
                </c:pt>
                <c:pt idx="5">
                  <c:v>2011</c:v>
                </c:pt>
                <c:pt idx="6">
                  <c:v>2012</c:v>
                </c:pt>
                <c:pt idx="7">
                  <c:v>2013</c:v>
                </c:pt>
                <c:pt idx="8">
                  <c:v>2014</c:v>
                </c:pt>
                <c:pt idx="9">
                  <c:v>2015</c:v>
                </c:pt>
                <c:pt idx="10">
                  <c:v>2016</c:v>
                </c:pt>
                <c:pt idx="11">
                  <c:v>2017</c:v>
                </c:pt>
                <c:pt idx="12">
                  <c:v>2018</c:v>
                </c:pt>
                <c:pt idx="13">
                  <c:v>2019</c:v>
                </c:pt>
                <c:pt idx="14">
                  <c:v>2020</c:v>
                </c:pt>
              </c:numCache>
            </c:numRef>
          </c:cat>
          <c:val>
            <c:numRef>
              <c:f>Sheet1!$B$2:$B$16</c:f>
              <c:numCache>
                <c:formatCode>#,##0.0</c:formatCode>
                <c:ptCount val="15"/>
                <c:pt idx="0">
                  <c:v>10.9</c:v>
                </c:pt>
                <c:pt idx="1">
                  <c:v>1.8063</c:v>
                </c:pt>
                <c:pt idx="2">
                  <c:v>1.2955000000000001</c:v>
                </c:pt>
                <c:pt idx="3">
                  <c:v>3.0274999999999999</c:v>
                </c:pt>
                <c:pt idx="4">
                  <c:v>0.97729999999999995</c:v>
                </c:pt>
                <c:pt idx="5">
                  <c:v>1.982</c:v>
                </c:pt>
                <c:pt idx="6">
                  <c:v>4.6855000000000002</c:v>
                </c:pt>
                <c:pt idx="7">
                  <c:v>4.29</c:v>
                </c:pt>
                <c:pt idx="8">
                  <c:v>5.8929999999999998</c:v>
                </c:pt>
                <c:pt idx="9">
                  <c:v>0.69599999999999995</c:v>
                </c:pt>
                <c:pt idx="10">
                  <c:v>7.3707000000000003</c:v>
                </c:pt>
                <c:pt idx="11">
                  <c:v>10.601299999999998</c:v>
                </c:pt>
                <c:pt idx="12">
                  <c:v>5.6627999999999998</c:v>
                </c:pt>
                <c:pt idx="13">
                  <c:v>21.331900000000001</c:v>
                </c:pt>
                <c:pt idx="14">
                  <c:v>16.374400000000001</c:v>
                </c:pt>
              </c:numCache>
            </c:numRef>
          </c:val>
          <c:extLst>
            <c:ext xmlns:c16="http://schemas.microsoft.com/office/drawing/2014/chart" uri="{C3380CC4-5D6E-409C-BE32-E72D297353CC}">
              <c16:uniqueId val="{00000000-1F90-4E9E-8C13-1DBCFD94FEE9}"/>
            </c:ext>
          </c:extLst>
        </c:ser>
        <c:ser>
          <c:idx val="1"/>
          <c:order val="1"/>
          <c:tx>
            <c:strRef>
              <c:f>Sheet1!$C$1</c:f>
              <c:strCache>
                <c:ptCount val="1"/>
                <c:pt idx="0">
                  <c:v>Non-Technology Convertibles ($bil)</c:v>
                </c:pt>
              </c:strCache>
            </c:strRef>
          </c:tx>
          <c:spPr>
            <a:solidFill>
              <a:schemeClr val="accent6"/>
            </a:solidFill>
            <a:ln w="44450">
              <a:noFill/>
            </a:ln>
            <a:effectLst/>
          </c:spPr>
          <c:invertIfNegative val="0"/>
          <c:cat>
            <c:numRef>
              <c:f>Sheet1!$A$2:$A$16</c:f>
              <c:numCache>
                <c:formatCode>General</c:formatCode>
                <c:ptCount val="15"/>
                <c:pt idx="0">
                  <c:v>2006</c:v>
                </c:pt>
                <c:pt idx="1">
                  <c:v>2007</c:v>
                </c:pt>
                <c:pt idx="2">
                  <c:v>2008</c:v>
                </c:pt>
                <c:pt idx="3">
                  <c:v>2009</c:v>
                </c:pt>
                <c:pt idx="4">
                  <c:v>2010</c:v>
                </c:pt>
                <c:pt idx="5">
                  <c:v>2011</c:v>
                </c:pt>
                <c:pt idx="6">
                  <c:v>2012</c:v>
                </c:pt>
                <c:pt idx="7">
                  <c:v>2013</c:v>
                </c:pt>
                <c:pt idx="8">
                  <c:v>2014</c:v>
                </c:pt>
                <c:pt idx="9">
                  <c:v>2015</c:v>
                </c:pt>
                <c:pt idx="10">
                  <c:v>2016</c:v>
                </c:pt>
                <c:pt idx="11">
                  <c:v>2017</c:v>
                </c:pt>
                <c:pt idx="12">
                  <c:v>2018</c:v>
                </c:pt>
                <c:pt idx="13">
                  <c:v>2019</c:v>
                </c:pt>
                <c:pt idx="14">
                  <c:v>2020</c:v>
                </c:pt>
              </c:numCache>
            </c:numRef>
          </c:cat>
          <c:val>
            <c:numRef>
              <c:f>Sheet1!$C$2:$C$16</c:f>
              <c:numCache>
                <c:formatCode>#,###,###,###,###,###.0</c:formatCode>
                <c:ptCount val="15"/>
                <c:pt idx="0">
                  <c:v>41.238399999999999</c:v>
                </c:pt>
                <c:pt idx="1">
                  <c:v>47.150899999999993</c:v>
                </c:pt>
                <c:pt idx="2">
                  <c:v>12.93</c:v>
                </c:pt>
                <c:pt idx="3">
                  <c:v>10.9946</c:v>
                </c:pt>
                <c:pt idx="4">
                  <c:v>15.808299999999999</c:v>
                </c:pt>
                <c:pt idx="5">
                  <c:v>7.5756000000000006</c:v>
                </c:pt>
                <c:pt idx="6">
                  <c:v>13.543900000000001</c:v>
                </c:pt>
                <c:pt idx="7">
                  <c:v>18.198900000000002</c:v>
                </c:pt>
                <c:pt idx="8">
                  <c:v>16.638500000000001</c:v>
                </c:pt>
                <c:pt idx="9">
                  <c:v>5.0434999999999999</c:v>
                </c:pt>
                <c:pt idx="10">
                  <c:v>14.345499999999999</c:v>
                </c:pt>
                <c:pt idx="11">
                  <c:v>15.893100000000002</c:v>
                </c:pt>
                <c:pt idx="12">
                  <c:v>14.691600000000003</c:v>
                </c:pt>
                <c:pt idx="13">
                  <c:v>32.620199999999997</c:v>
                </c:pt>
                <c:pt idx="14">
                  <c:v>33.735500000000002</c:v>
                </c:pt>
              </c:numCache>
            </c:numRef>
          </c:val>
          <c:extLst>
            <c:ext xmlns:c16="http://schemas.microsoft.com/office/drawing/2014/chart" uri="{C3380CC4-5D6E-409C-BE32-E72D297353CC}">
              <c16:uniqueId val="{00000001-1F90-4E9E-8C13-1DBCFD94FEE9}"/>
            </c:ext>
          </c:extLst>
        </c:ser>
        <c:dLbls>
          <c:showLegendKey val="0"/>
          <c:showVal val="0"/>
          <c:showCatName val="0"/>
          <c:showSerName val="0"/>
          <c:showPercent val="0"/>
          <c:showBubbleSize val="0"/>
        </c:dLbls>
        <c:gapWidth val="30"/>
        <c:overlap val="100"/>
        <c:axId val="573313376"/>
        <c:axId val="573313704"/>
      </c:barChart>
      <c:lineChart>
        <c:grouping val="standard"/>
        <c:varyColors val="0"/>
        <c:ser>
          <c:idx val="2"/>
          <c:order val="2"/>
          <c:tx>
            <c:strRef>
              <c:f>Sheet1!$D$1</c:f>
              <c:strCache>
                <c:ptCount val="1"/>
                <c:pt idx="0">
                  <c:v>Number of Offerings</c:v>
                </c:pt>
              </c:strCache>
            </c:strRef>
          </c:tx>
          <c:spPr>
            <a:ln w="44450" cap="rnd">
              <a:solidFill>
                <a:schemeClr val="accent1"/>
              </a:solidFill>
              <a:round/>
            </a:ln>
            <a:effectLst/>
          </c:spPr>
          <c:marker>
            <c:symbol val="none"/>
          </c:marker>
          <c:cat>
            <c:numRef>
              <c:f>Sheet1!$A$2:$A$16</c:f>
              <c:numCache>
                <c:formatCode>General</c:formatCode>
                <c:ptCount val="15"/>
                <c:pt idx="0">
                  <c:v>2006</c:v>
                </c:pt>
                <c:pt idx="1">
                  <c:v>2007</c:v>
                </c:pt>
                <c:pt idx="2">
                  <c:v>2008</c:v>
                </c:pt>
                <c:pt idx="3">
                  <c:v>2009</c:v>
                </c:pt>
                <c:pt idx="4">
                  <c:v>2010</c:v>
                </c:pt>
                <c:pt idx="5">
                  <c:v>2011</c:v>
                </c:pt>
                <c:pt idx="6">
                  <c:v>2012</c:v>
                </c:pt>
                <c:pt idx="7">
                  <c:v>2013</c:v>
                </c:pt>
                <c:pt idx="8">
                  <c:v>2014</c:v>
                </c:pt>
                <c:pt idx="9">
                  <c:v>2015</c:v>
                </c:pt>
                <c:pt idx="10">
                  <c:v>2016</c:v>
                </c:pt>
                <c:pt idx="11">
                  <c:v>2017</c:v>
                </c:pt>
                <c:pt idx="12">
                  <c:v>2018</c:v>
                </c:pt>
                <c:pt idx="13">
                  <c:v>2019</c:v>
                </c:pt>
                <c:pt idx="14">
                  <c:v>2020</c:v>
                </c:pt>
              </c:numCache>
            </c:numRef>
          </c:cat>
          <c:val>
            <c:numRef>
              <c:f>Sheet1!$D$2:$D$16</c:f>
              <c:numCache>
                <c:formatCode>################</c:formatCode>
                <c:ptCount val="15"/>
                <c:pt idx="0">
                  <c:v>109</c:v>
                </c:pt>
                <c:pt idx="1">
                  <c:v>67</c:v>
                </c:pt>
                <c:pt idx="2">
                  <c:v>45</c:v>
                </c:pt>
                <c:pt idx="3">
                  <c:v>39</c:v>
                </c:pt>
                <c:pt idx="4">
                  <c:v>50</c:v>
                </c:pt>
                <c:pt idx="5">
                  <c:v>26</c:v>
                </c:pt>
                <c:pt idx="6">
                  <c:v>54</c:v>
                </c:pt>
                <c:pt idx="7">
                  <c:v>57</c:v>
                </c:pt>
                <c:pt idx="8">
                  <c:v>41</c:v>
                </c:pt>
                <c:pt idx="9">
                  <c:v>24</c:v>
                </c:pt>
                <c:pt idx="10">
                  <c:v>58</c:v>
                </c:pt>
                <c:pt idx="11">
                  <c:v>71</c:v>
                </c:pt>
                <c:pt idx="12">
                  <c:v>46</c:v>
                </c:pt>
                <c:pt idx="13">
                  <c:v>93</c:v>
                </c:pt>
                <c:pt idx="14">
                  <c:v>91</c:v>
                </c:pt>
              </c:numCache>
            </c:numRef>
          </c:val>
          <c:smooth val="0"/>
          <c:extLst>
            <c:ext xmlns:c16="http://schemas.microsoft.com/office/drawing/2014/chart" uri="{C3380CC4-5D6E-409C-BE32-E72D297353CC}">
              <c16:uniqueId val="{00000000-94EA-491B-80E0-7D965A330689}"/>
            </c:ext>
          </c:extLst>
        </c:ser>
        <c:dLbls>
          <c:showLegendKey val="0"/>
          <c:showVal val="0"/>
          <c:showCatName val="0"/>
          <c:showSerName val="0"/>
          <c:showPercent val="0"/>
          <c:showBubbleSize val="0"/>
        </c:dLbls>
        <c:marker val="1"/>
        <c:smooth val="0"/>
        <c:axId val="772311440"/>
        <c:axId val="772311112"/>
      </c:lineChart>
      <c:catAx>
        <c:axId val="573313376"/>
        <c:scaling>
          <c:orientation val="minMax"/>
        </c:scaling>
        <c:delete val="0"/>
        <c:axPos val="b"/>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0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573313704"/>
        <c:crosses val="autoZero"/>
        <c:auto val="1"/>
        <c:lblAlgn val="ctr"/>
        <c:lblOffset val="100"/>
        <c:noMultiLvlLbl val="0"/>
      </c:catAx>
      <c:valAx>
        <c:axId val="573313704"/>
        <c:scaling>
          <c:orientation val="minMax"/>
        </c:scaling>
        <c:delete val="0"/>
        <c:axPos val="l"/>
        <c:majorGridlines>
          <c:spPr>
            <a:ln w="9525" cap="flat" cmpd="sng" algn="ctr">
              <a:noFill/>
              <a:round/>
            </a:ln>
            <a:effectLst/>
          </c:spPr>
        </c:majorGridlines>
        <c:numFmt formatCode="&quot;$&quot;#,##0" sourceLinked="0"/>
        <c:majorTickMark val="out"/>
        <c:minorTickMark val="none"/>
        <c:tickLblPos val="nextTo"/>
        <c:spPr>
          <a:noFill/>
          <a:ln>
            <a:solidFill>
              <a:schemeClr val="tx1"/>
            </a:solidFill>
          </a:ln>
          <a:effectLst/>
        </c:spPr>
        <c:txPr>
          <a:bodyPr rot="-60000000" spcFirstLastPara="1" vertOverflow="ellipsis" vert="horz" wrap="square" anchor="ctr" anchorCtr="1"/>
          <a:lstStyle/>
          <a:p>
            <a:pPr>
              <a:defRPr sz="10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573313376"/>
        <c:crosses val="autoZero"/>
        <c:crossBetween val="between"/>
      </c:valAx>
      <c:valAx>
        <c:axId val="772311112"/>
        <c:scaling>
          <c:orientation val="minMax"/>
        </c:scaling>
        <c:delete val="0"/>
        <c:axPos val="r"/>
        <c:numFmt formatCode="################" sourceLinked="1"/>
        <c:majorTickMark val="out"/>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772311440"/>
        <c:crosses val="max"/>
        <c:crossBetween val="between"/>
      </c:valAx>
      <c:catAx>
        <c:axId val="772311440"/>
        <c:scaling>
          <c:orientation val="minMax"/>
        </c:scaling>
        <c:delete val="1"/>
        <c:axPos val="b"/>
        <c:numFmt formatCode="General" sourceLinked="1"/>
        <c:majorTickMark val="out"/>
        <c:minorTickMark val="none"/>
        <c:tickLblPos val="nextTo"/>
        <c:crossAx val="772311112"/>
        <c:crosses val="autoZero"/>
        <c:auto val="1"/>
        <c:lblAlgn val="ctr"/>
        <c:lblOffset val="100"/>
        <c:noMultiLvlLbl val="0"/>
      </c:catAx>
      <c:spPr>
        <a:noFill/>
        <a:ln>
          <a:noFill/>
        </a:ln>
        <a:effectLst/>
      </c:spPr>
    </c:plotArea>
    <c:legend>
      <c:legendPos val="b"/>
      <c:overlay val="0"/>
      <c:spPr>
        <a:noFill/>
        <a:ln>
          <a:noFill/>
        </a:ln>
        <a:effectLst/>
      </c:spPr>
      <c:txPr>
        <a:bodyPr rot="0" spcFirstLastPara="1" vertOverflow="ellipsis" vert="horz" wrap="square" anchor="ctr" anchorCtr="1"/>
        <a:lstStyle/>
        <a:p>
          <a:pPr>
            <a:defRPr sz="10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1910334445149369E-2"/>
          <c:y val="3.6650342233615761E-2"/>
          <c:w val="0.91618491461769369"/>
          <c:h val="0.85164672418511789"/>
        </c:manualLayout>
      </c:layout>
      <c:barChart>
        <c:barDir val="col"/>
        <c:grouping val="stacked"/>
        <c:varyColors val="0"/>
        <c:ser>
          <c:idx val="0"/>
          <c:order val="0"/>
          <c:tx>
            <c:strRef>
              <c:f>Sheet1!$B$1</c:f>
              <c:strCache>
                <c:ptCount val="1"/>
                <c:pt idx="0">
                  <c:v>US-Listed SPAC IPOs (US$bn)</c:v>
                </c:pt>
              </c:strCache>
            </c:strRef>
          </c:tx>
          <c:spPr>
            <a:solidFill>
              <a:schemeClr val="tx2"/>
            </a:solidFill>
            <a:ln>
              <a:noFill/>
            </a:ln>
            <a:effectLst/>
          </c:spPr>
          <c:invertIfNegative val="0"/>
          <c:cat>
            <c:strRef>
              <c:f>Sheet1!$A$2:$A$31</c:f>
              <c:strCache>
                <c:ptCount val="30"/>
                <c:pt idx="0">
                  <c:v>2019</c:v>
                </c:pt>
                <c:pt idx="1">
                  <c:v>F</c:v>
                </c:pt>
                <c:pt idx="2">
                  <c:v>M</c:v>
                </c:pt>
                <c:pt idx="3">
                  <c:v>A</c:v>
                </c:pt>
                <c:pt idx="4">
                  <c:v>M</c:v>
                </c:pt>
                <c:pt idx="5">
                  <c:v>J</c:v>
                </c:pt>
                <c:pt idx="6">
                  <c:v>J</c:v>
                </c:pt>
                <c:pt idx="7">
                  <c:v>A</c:v>
                </c:pt>
                <c:pt idx="8">
                  <c:v>S</c:v>
                </c:pt>
                <c:pt idx="9">
                  <c:v>O</c:v>
                </c:pt>
                <c:pt idx="10">
                  <c:v>N</c:v>
                </c:pt>
                <c:pt idx="11">
                  <c:v>D</c:v>
                </c:pt>
                <c:pt idx="12">
                  <c:v>2020
</c:v>
                </c:pt>
                <c:pt idx="13">
                  <c:v>F</c:v>
                </c:pt>
                <c:pt idx="14">
                  <c:v>M</c:v>
                </c:pt>
                <c:pt idx="15">
                  <c:v>A</c:v>
                </c:pt>
                <c:pt idx="16">
                  <c:v>M</c:v>
                </c:pt>
                <c:pt idx="17">
                  <c:v>J</c:v>
                </c:pt>
                <c:pt idx="18">
                  <c:v>J</c:v>
                </c:pt>
                <c:pt idx="19">
                  <c:v>A</c:v>
                </c:pt>
                <c:pt idx="20">
                  <c:v>S</c:v>
                </c:pt>
                <c:pt idx="21">
                  <c:v>O</c:v>
                </c:pt>
                <c:pt idx="22">
                  <c:v>N</c:v>
                </c:pt>
                <c:pt idx="23">
                  <c:v>D</c:v>
                </c:pt>
                <c:pt idx="24">
                  <c:v>2021</c:v>
                </c:pt>
                <c:pt idx="25">
                  <c:v>F</c:v>
                </c:pt>
                <c:pt idx="26">
                  <c:v>M</c:v>
                </c:pt>
                <c:pt idx="27">
                  <c:v>A</c:v>
                </c:pt>
                <c:pt idx="28">
                  <c:v>M</c:v>
                </c:pt>
                <c:pt idx="29">
                  <c:v>J</c:v>
                </c:pt>
              </c:strCache>
            </c:strRef>
          </c:cat>
          <c:val>
            <c:numRef>
              <c:f>Sheet1!$B$2:$B$31</c:f>
              <c:numCache>
                <c:formatCode>#,###,###,###,###,###.0</c:formatCode>
                <c:ptCount val="30"/>
                <c:pt idx="0" formatCode="################.0">
                  <c:v>0.73799999999999999</c:v>
                </c:pt>
                <c:pt idx="1">
                  <c:v>1.5407</c:v>
                </c:pt>
                <c:pt idx="2">
                  <c:v>1.0343</c:v>
                </c:pt>
                <c:pt idx="3" formatCode="################.0">
                  <c:v>0.69229999999999992</c:v>
                </c:pt>
                <c:pt idx="4">
                  <c:v>1.0563</c:v>
                </c:pt>
                <c:pt idx="5">
                  <c:v>1.4624999999999999</c:v>
                </c:pt>
                <c:pt idx="6">
                  <c:v>1.8292999999999999</c:v>
                </c:pt>
                <c:pt idx="7" formatCode="################.0">
                  <c:v>0.63939999999999997</c:v>
                </c:pt>
                <c:pt idx="8" formatCode="################.0">
                  <c:v>0.85499999999999998</c:v>
                </c:pt>
                <c:pt idx="9" formatCode="################.0">
                  <c:v>0.85750000000000004</c:v>
                </c:pt>
                <c:pt idx="10">
                  <c:v>1.8294999999999999</c:v>
                </c:pt>
                <c:pt idx="11" formatCode="################.0">
                  <c:v>0.57879999999999998</c:v>
                </c:pt>
                <c:pt idx="12" formatCode="################.0">
                  <c:v>0.86650000000000005</c:v>
                </c:pt>
                <c:pt idx="13">
                  <c:v>1.88</c:v>
                </c:pt>
                <c:pt idx="14" formatCode="################.0">
                  <c:v>0.98560000000000003</c:v>
                </c:pt>
                <c:pt idx="15" formatCode="#,##0.0">
                  <c:v>2.0417999999999998</c:v>
                </c:pt>
                <c:pt idx="16" formatCode="#,##0.0">
                  <c:v>3.16</c:v>
                </c:pt>
                <c:pt idx="17" formatCode="#,##0.0">
                  <c:v>2.6583000000000001</c:v>
                </c:pt>
                <c:pt idx="18" formatCode="#,##0.0">
                  <c:v>10.490200000000002</c:v>
                </c:pt>
                <c:pt idx="19" formatCode="#,##0.0">
                  <c:v>10.3445</c:v>
                </c:pt>
                <c:pt idx="20" formatCode="#,##0.0">
                  <c:v>11.8452</c:v>
                </c:pt>
                <c:pt idx="21" formatCode="#,##0.0">
                  <c:v>17.457099999999997</c:v>
                </c:pt>
                <c:pt idx="22" formatCode="#,##0.0">
                  <c:v>6.1781000000000006</c:v>
                </c:pt>
                <c:pt idx="23" formatCode="#,##0.0">
                  <c:v>12.158200000000001</c:v>
                </c:pt>
                <c:pt idx="24" formatCode="#,##0.0">
                  <c:v>24.448799999999999</c:v>
                </c:pt>
                <c:pt idx="25" formatCode="#,##0.0">
                  <c:v>33.566099999999999</c:v>
                </c:pt>
                <c:pt idx="26" formatCode="#,##0.0">
                  <c:v>33.833199999999998</c:v>
                </c:pt>
                <c:pt idx="27" formatCode="#,##0.0">
                  <c:v>2.8620000000000001</c:v>
                </c:pt>
                <c:pt idx="28" formatCode="#,##0.0">
                  <c:v>3.5886</c:v>
                </c:pt>
                <c:pt idx="29" formatCode="#,##0.0">
                  <c:v>2.1749999999999998</c:v>
                </c:pt>
              </c:numCache>
            </c:numRef>
          </c:val>
          <c:extLst>
            <c:ext xmlns:c16="http://schemas.microsoft.com/office/drawing/2014/chart" uri="{C3380CC4-5D6E-409C-BE32-E72D297353CC}">
              <c16:uniqueId val="{00000000-1F90-4E9E-8C13-1DBCFD94FEE9}"/>
            </c:ext>
          </c:extLst>
        </c:ser>
        <c:dLbls>
          <c:showLegendKey val="0"/>
          <c:showVal val="0"/>
          <c:showCatName val="0"/>
          <c:showSerName val="0"/>
          <c:showPercent val="0"/>
          <c:showBubbleSize val="0"/>
        </c:dLbls>
        <c:gapWidth val="30"/>
        <c:overlap val="100"/>
        <c:axId val="573313376"/>
        <c:axId val="573313704"/>
      </c:barChart>
      <c:lineChart>
        <c:grouping val="standard"/>
        <c:varyColors val="0"/>
        <c:ser>
          <c:idx val="1"/>
          <c:order val="1"/>
          <c:tx>
            <c:strRef>
              <c:f>Sheet1!$C$1</c:f>
              <c:strCache>
                <c:ptCount val="1"/>
                <c:pt idx="0">
                  <c:v># of IPOs</c:v>
                </c:pt>
              </c:strCache>
            </c:strRef>
          </c:tx>
          <c:spPr>
            <a:ln w="44450" cap="rnd">
              <a:solidFill>
                <a:schemeClr val="accent2"/>
              </a:solidFill>
              <a:round/>
            </a:ln>
            <a:effectLst/>
          </c:spPr>
          <c:marker>
            <c:symbol val="none"/>
          </c:marker>
          <c:cat>
            <c:strRef>
              <c:f>Sheet1!$A$2:$A$31</c:f>
              <c:strCache>
                <c:ptCount val="30"/>
                <c:pt idx="0">
                  <c:v>2019</c:v>
                </c:pt>
                <c:pt idx="1">
                  <c:v>F</c:v>
                </c:pt>
                <c:pt idx="2">
                  <c:v>M</c:v>
                </c:pt>
                <c:pt idx="3">
                  <c:v>A</c:v>
                </c:pt>
                <c:pt idx="4">
                  <c:v>M</c:v>
                </c:pt>
                <c:pt idx="5">
                  <c:v>J</c:v>
                </c:pt>
                <c:pt idx="6">
                  <c:v>J</c:v>
                </c:pt>
                <c:pt idx="7">
                  <c:v>A</c:v>
                </c:pt>
                <c:pt idx="8">
                  <c:v>S</c:v>
                </c:pt>
                <c:pt idx="9">
                  <c:v>O</c:v>
                </c:pt>
                <c:pt idx="10">
                  <c:v>N</c:v>
                </c:pt>
                <c:pt idx="11">
                  <c:v>D</c:v>
                </c:pt>
                <c:pt idx="12">
                  <c:v>2020
</c:v>
                </c:pt>
                <c:pt idx="13">
                  <c:v>F</c:v>
                </c:pt>
                <c:pt idx="14">
                  <c:v>M</c:v>
                </c:pt>
                <c:pt idx="15">
                  <c:v>A</c:v>
                </c:pt>
                <c:pt idx="16">
                  <c:v>M</c:v>
                </c:pt>
                <c:pt idx="17">
                  <c:v>J</c:v>
                </c:pt>
                <c:pt idx="18">
                  <c:v>J</c:v>
                </c:pt>
                <c:pt idx="19">
                  <c:v>A</c:v>
                </c:pt>
                <c:pt idx="20">
                  <c:v>S</c:v>
                </c:pt>
                <c:pt idx="21">
                  <c:v>O</c:v>
                </c:pt>
                <c:pt idx="22">
                  <c:v>N</c:v>
                </c:pt>
                <c:pt idx="23">
                  <c:v>D</c:v>
                </c:pt>
                <c:pt idx="24">
                  <c:v>2021</c:v>
                </c:pt>
                <c:pt idx="25">
                  <c:v>F</c:v>
                </c:pt>
                <c:pt idx="26">
                  <c:v>M</c:v>
                </c:pt>
                <c:pt idx="27">
                  <c:v>A</c:v>
                </c:pt>
                <c:pt idx="28">
                  <c:v>M</c:v>
                </c:pt>
                <c:pt idx="29">
                  <c:v>J</c:v>
                </c:pt>
              </c:strCache>
            </c:strRef>
          </c:cat>
          <c:val>
            <c:numRef>
              <c:f>Sheet1!$C$2:$C$31</c:f>
              <c:numCache>
                <c:formatCode>################</c:formatCode>
                <c:ptCount val="30"/>
                <c:pt idx="0">
                  <c:v>3</c:v>
                </c:pt>
                <c:pt idx="1">
                  <c:v>7</c:v>
                </c:pt>
                <c:pt idx="2">
                  <c:v>5</c:v>
                </c:pt>
                <c:pt idx="3">
                  <c:v>3</c:v>
                </c:pt>
                <c:pt idx="4">
                  <c:v>5</c:v>
                </c:pt>
                <c:pt idx="5">
                  <c:v>4</c:v>
                </c:pt>
                <c:pt idx="6">
                  <c:v>8</c:v>
                </c:pt>
                <c:pt idx="7">
                  <c:v>3</c:v>
                </c:pt>
                <c:pt idx="8">
                  <c:v>3</c:v>
                </c:pt>
                <c:pt idx="9">
                  <c:v>4</c:v>
                </c:pt>
                <c:pt idx="10">
                  <c:v>10</c:v>
                </c:pt>
                <c:pt idx="11">
                  <c:v>3</c:v>
                </c:pt>
                <c:pt idx="12">
                  <c:v>3</c:v>
                </c:pt>
                <c:pt idx="13">
                  <c:v>7</c:v>
                </c:pt>
                <c:pt idx="14">
                  <c:v>3</c:v>
                </c:pt>
                <c:pt idx="15">
                  <c:v>6</c:v>
                </c:pt>
                <c:pt idx="16">
                  <c:v>9</c:v>
                </c:pt>
                <c:pt idx="17">
                  <c:v>9</c:v>
                </c:pt>
                <c:pt idx="18">
                  <c:v>18</c:v>
                </c:pt>
                <c:pt idx="19">
                  <c:v>26</c:v>
                </c:pt>
                <c:pt idx="20">
                  <c:v>38</c:v>
                </c:pt>
                <c:pt idx="21">
                  <c:v>49</c:v>
                </c:pt>
                <c:pt idx="22">
                  <c:v>31</c:v>
                </c:pt>
                <c:pt idx="23">
                  <c:v>45</c:v>
                </c:pt>
                <c:pt idx="24">
                  <c:v>91</c:v>
                </c:pt>
                <c:pt idx="25">
                  <c:v>98</c:v>
                </c:pt>
                <c:pt idx="26">
                  <c:v>110</c:v>
                </c:pt>
                <c:pt idx="27">
                  <c:v>13</c:v>
                </c:pt>
                <c:pt idx="28">
                  <c:v>18</c:v>
                </c:pt>
                <c:pt idx="29">
                  <c:v>13</c:v>
                </c:pt>
              </c:numCache>
            </c:numRef>
          </c:val>
          <c:smooth val="0"/>
          <c:extLst>
            <c:ext xmlns:c16="http://schemas.microsoft.com/office/drawing/2014/chart" uri="{C3380CC4-5D6E-409C-BE32-E72D297353CC}">
              <c16:uniqueId val="{00000001-1F90-4E9E-8C13-1DBCFD94FEE9}"/>
            </c:ext>
          </c:extLst>
        </c:ser>
        <c:dLbls>
          <c:showLegendKey val="0"/>
          <c:showVal val="0"/>
          <c:showCatName val="0"/>
          <c:showSerName val="0"/>
          <c:showPercent val="0"/>
          <c:showBubbleSize val="0"/>
        </c:dLbls>
        <c:marker val="1"/>
        <c:smooth val="0"/>
        <c:axId val="799131192"/>
        <c:axId val="575786512"/>
      </c:lineChart>
      <c:catAx>
        <c:axId val="573313376"/>
        <c:scaling>
          <c:orientation val="minMax"/>
        </c:scaling>
        <c:delete val="0"/>
        <c:axPos val="b"/>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0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573313704"/>
        <c:crosses val="autoZero"/>
        <c:auto val="1"/>
        <c:lblAlgn val="ctr"/>
        <c:lblOffset val="100"/>
        <c:noMultiLvlLbl val="0"/>
      </c:catAx>
      <c:valAx>
        <c:axId val="573313704"/>
        <c:scaling>
          <c:orientation val="minMax"/>
        </c:scaling>
        <c:delete val="0"/>
        <c:axPos val="l"/>
        <c:majorGridlines>
          <c:spPr>
            <a:ln w="9525" cap="flat" cmpd="sng" algn="ctr">
              <a:noFill/>
              <a:round/>
            </a:ln>
            <a:effectLst/>
          </c:spPr>
        </c:majorGridlines>
        <c:numFmt formatCode="&quot;$&quot;#,##0" sourceLinked="0"/>
        <c:majorTickMark val="out"/>
        <c:minorTickMark val="none"/>
        <c:tickLblPos val="nextTo"/>
        <c:spPr>
          <a:noFill/>
          <a:ln>
            <a:solidFill>
              <a:schemeClr val="tx1"/>
            </a:solidFill>
          </a:ln>
          <a:effectLst/>
        </c:spPr>
        <c:txPr>
          <a:bodyPr rot="-60000000" spcFirstLastPara="1" vertOverflow="ellipsis" vert="horz" wrap="square" anchor="ctr" anchorCtr="1"/>
          <a:lstStyle/>
          <a:p>
            <a:pPr>
              <a:defRPr sz="10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573313376"/>
        <c:crosses val="autoZero"/>
        <c:crossBetween val="between"/>
      </c:valAx>
      <c:valAx>
        <c:axId val="575786512"/>
        <c:scaling>
          <c:orientation val="minMax"/>
        </c:scaling>
        <c:delete val="0"/>
        <c:axPos val="r"/>
        <c:numFmt formatCode="################" sourceLinked="1"/>
        <c:majorTickMark val="out"/>
        <c:minorTickMark val="none"/>
        <c:tickLblPos val="nextTo"/>
        <c:spPr>
          <a:noFill/>
          <a:ln>
            <a:solidFill>
              <a:schemeClr val="tx1"/>
            </a:solidFill>
          </a:ln>
          <a:effectLst/>
        </c:spPr>
        <c:txPr>
          <a:bodyPr rot="-60000000" spcFirstLastPara="1" vertOverflow="ellipsis" vert="horz" wrap="square" anchor="ctr" anchorCtr="1"/>
          <a:lstStyle/>
          <a:p>
            <a:pPr>
              <a:defRPr sz="10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799131192"/>
        <c:crosses val="max"/>
        <c:crossBetween val="between"/>
      </c:valAx>
      <c:catAx>
        <c:axId val="799131192"/>
        <c:scaling>
          <c:orientation val="minMax"/>
        </c:scaling>
        <c:delete val="1"/>
        <c:axPos val="b"/>
        <c:numFmt formatCode="General" sourceLinked="1"/>
        <c:majorTickMark val="out"/>
        <c:minorTickMark val="none"/>
        <c:tickLblPos val="nextTo"/>
        <c:crossAx val="575786512"/>
        <c:crosses val="autoZero"/>
        <c:auto val="1"/>
        <c:lblAlgn val="ctr"/>
        <c:lblOffset val="100"/>
        <c:noMultiLvlLbl val="0"/>
      </c:catAx>
      <c:spPr>
        <a:noFill/>
        <a:ln>
          <a:noFill/>
        </a:ln>
        <a:effectLst/>
      </c:spPr>
    </c:plotArea>
    <c:legend>
      <c:legendPos val="b"/>
      <c:overlay val="0"/>
      <c:spPr>
        <a:noFill/>
        <a:ln>
          <a:noFill/>
        </a:ln>
        <a:effectLst/>
      </c:spPr>
      <c:txPr>
        <a:bodyPr rot="0" spcFirstLastPara="1" vertOverflow="ellipsis" vert="horz" wrap="square" anchor="ctr" anchorCtr="1"/>
        <a:lstStyle/>
        <a:p>
          <a:pPr>
            <a:defRPr sz="10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1910334445149369E-2"/>
          <c:y val="3.6650342233615761E-2"/>
          <c:w val="0.91618491461769369"/>
          <c:h val="0.85164672418511789"/>
        </c:manualLayout>
      </c:layout>
      <c:barChart>
        <c:barDir val="col"/>
        <c:grouping val="stacked"/>
        <c:varyColors val="0"/>
        <c:ser>
          <c:idx val="0"/>
          <c:order val="0"/>
          <c:tx>
            <c:strRef>
              <c:f>Sheet1!$B$1</c:f>
              <c:strCache>
                <c:ptCount val="1"/>
                <c:pt idx="0">
                  <c:v>US SPAC Business Combinations ($bil)</c:v>
                </c:pt>
              </c:strCache>
            </c:strRef>
          </c:tx>
          <c:spPr>
            <a:solidFill>
              <a:schemeClr val="tx2"/>
            </a:solidFill>
            <a:ln>
              <a:noFill/>
            </a:ln>
            <a:effectLst/>
          </c:spPr>
          <c:invertIfNegative val="0"/>
          <c:cat>
            <c:numRef>
              <c:f>Sheet1!$A$2:$A$19</c:f>
              <c:numCache>
                <c:formatCode>General</c:formatCode>
                <c:ptCount val="18"/>
                <c:pt idx="0">
                  <c:v>2017</c:v>
                </c:pt>
                <c:pt idx="4">
                  <c:v>2018</c:v>
                </c:pt>
                <c:pt idx="8">
                  <c:v>2019</c:v>
                </c:pt>
                <c:pt idx="12">
                  <c:v>2020</c:v>
                </c:pt>
                <c:pt idx="16">
                  <c:v>2021</c:v>
                </c:pt>
              </c:numCache>
            </c:numRef>
          </c:cat>
          <c:val>
            <c:numRef>
              <c:f>Sheet1!$B$2:$B$19</c:f>
              <c:numCache>
                <c:formatCode>#,###,###,###,###,###.0</c:formatCode>
                <c:ptCount val="18"/>
                <c:pt idx="0" formatCode="General">
                  <c:v>6.0741999999999994</c:v>
                </c:pt>
                <c:pt idx="1">
                  <c:v>3.355</c:v>
                </c:pt>
                <c:pt idx="2">
                  <c:v>7.4571000000000005</c:v>
                </c:pt>
                <c:pt idx="3">
                  <c:v>1.8260999999999998</c:v>
                </c:pt>
                <c:pt idx="4">
                  <c:v>3.8988</c:v>
                </c:pt>
                <c:pt idx="5">
                  <c:v>4.359</c:v>
                </c:pt>
                <c:pt idx="6">
                  <c:v>7.3475000000000001</c:v>
                </c:pt>
                <c:pt idx="7">
                  <c:v>2.6856999999999998</c:v>
                </c:pt>
                <c:pt idx="8">
                  <c:v>3.1961999999999997</c:v>
                </c:pt>
                <c:pt idx="9">
                  <c:v>1.8137000000000001</c:v>
                </c:pt>
                <c:pt idx="10">
                  <c:v>12.465399999999999</c:v>
                </c:pt>
                <c:pt idx="11">
                  <c:v>10.822299999999998</c:v>
                </c:pt>
                <c:pt idx="12">
                  <c:v>5.4026000000000005</c:v>
                </c:pt>
                <c:pt idx="13">
                  <c:v>5.1288999999999998</c:v>
                </c:pt>
                <c:pt idx="14">
                  <c:v>68.492899999999992</c:v>
                </c:pt>
                <c:pt idx="15">
                  <c:v>60.982500000000002</c:v>
                </c:pt>
                <c:pt idx="16">
                  <c:v>171.88149999999999</c:v>
                </c:pt>
                <c:pt idx="17">
                  <c:v>66.382100000000008</c:v>
                </c:pt>
              </c:numCache>
            </c:numRef>
          </c:val>
          <c:extLst>
            <c:ext xmlns:c16="http://schemas.microsoft.com/office/drawing/2014/chart" uri="{C3380CC4-5D6E-409C-BE32-E72D297353CC}">
              <c16:uniqueId val="{00000000-1F90-4E9E-8C13-1DBCFD94FEE9}"/>
            </c:ext>
          </c:extLst>
        </c:ser>
        <c:ser>
          <c:idx val="1"/>
          <c:order val="1"/>
          <c:tx>
            <c:strRef>
              <c:f>Sheet1!$C$1</c:f>
              <c:strCache>
                <c:ptCount val="1"/>
                <c:pt idx="0">
                  <c:v>Non-US SPAC Business Combinations ($bil)</c:v>
                </c:pt>
              </c:strCache>
            </c:strRef>
          </c:tx>
          <c:spPr>
            <a:solidFill>
              <a:schemeClr val="accent2"/>
            </a:solidFill>
            <a:ln w="44450">
              <a:noFill/>
            </a:ln>
            <a:effectLst/>
          </c:spPr>
          <c:invertIfNegative val="0"/>
          <c:cat>
            <c:numRef>
              <c:f>Sheet1!$A$2:$A$19</c:f>
              <c:numCache>
                <c:formatCode>General</c:formatCode>
                <c:ptCount val="18"/>
                <c:pt idx="0">
                  <c:v>2017</c:v>
                </c:pt>
                <c:pt idx="4">
                  <c:v>2018</c:v>
                </c:pt>
                <c:pt idx="8">
                  <c:v>2019</c:v>
                </c:pt>
                <c:pt idx="12">
                  <c:v>2020</c:v>
                </c:pt>
                <c:pt idx="16">
                  <c:v>2021</c:v>
                </c:pt>
              </c:numCache>
            </c:numRef>
          </c:cat>
          <c:val>
            <c:numRef>
              <c:f>Sheet1!$C$2:$C$19</c:f>
              <c:numCache>
                <c:formatCode>#,###,###,###,###,###.0</c:formatCode>
                <c:ptCount val="18"/>
                <c:pt idx="0">
                  <c:v>6.730000000000036E-2</c:v>
                </c:pt>
                <c:pt idx="1">
                  <c:v>2.430000000000021E-2</c:v>
                </c:pt>
                <c:pt idx="2">
                  <c:v>0</c:v>
                </c:pt>
                <c:pt idx="3">
                  <c:v>0</c:v>
                </c:pt>
                <c:pt idx="4">
                  <c:v>0.43359999999999976</c:v>
                </c:pt>
                <c:pt idx="5">
                  <c:v>0.18670000000000009</c:v>
                </c:pt>
                <c:pt idx="6">
                  <c:v>0.2394999999999996</c:v>
                </c:pt>
                <c:pt idx="7">
                  <c:v>4.4352</c:v>
                </c:pt>
                <c:pt idx="8">
                  <c:v>0.43530000000000024</c:v>
                </c:pt>
                <c:pt idx="9">
                  <c:v>4.6999999999999931E-2</c:v>
                </c:pt>
                <c:pt idx="10">
                  <c:v>1.6176000000000013</c:v>
                </c:pt>
                <c:pt idx="11">
                  <c:v>1.7409000000000017</c:v>
                </c:pt>
                <c:pt idx="12">
                  <c:v>2.1720999999999995</c:v>
                </c:pt>
                <c:pt idx="13">
                  <c:v>1.9192000000000009</c:v>
                </c:pt>
                <c:pt idx="14">
                  <c:v>2.493300000000005</c:v>
                </c:pt>
                <c:pt idx="15">
                  <c:v>16.9512</c:v>
                </c:pt>
                <c:pt idx="16">
                  <c:v>59.801000000000016</c:v>
                </c:pt>
                <c:pt idx="17">
                  <c:v>74.274799999999999</c:v>
                </c:pt>
              </c:numCache>
            </c:numRef>
          </c:val>
          <c:extLst>
            <c:ext xmlns:c16="http://schemas.microsoft.com/office/drawing/2014/chart" uri="{C3380CC4-5D6E-409C-BE32-E72D297353CC}">
              <c16:uniqueId val="{00000001-1F90-4E9E-8C13-1DBCFD94FEE9}"/>
            </c:ext>
          </c:extLst>
        </c:ser>
        <c:dLbls>
          <c:showLegendKey val="0"/>
          <c:showVal val="0"/>
          <c:showCatName val="0"/>
          <c:showSerName val="0"/>
          <c:showPercent val="0"/>
          <c:showBubbleSize val="0"/>
        </c:dLbls>
        <c:gapWidth val="30"/>
        <c:overlap val="100"/>
        <c:axId val="573313376"/>
        <c:axId val="573313704"/>
      </c:barChart>
      <c:lineChart>
        <c:grouping val="standard"/>
        <c:varyColors val="0"/>
        <c:ser>
          <c:idx val="2"/>
          <c:order val="2"/>
          <c:tx>
            <c:strRef>
              <c:f>Sheet1!$D$1</c:f>
              <c:strCache>
                <c:ptCount val="1"/>
                <c:pt idx="0">
                  <c:v>% of WW M&amp;A</c:v>
                </c:pt>
              </c:strCache>
            </c:strRef>
          </c:tx>
          <c:spPr>
            <a:ln w="38100" cap="rnd">
              <a:solidFill>
                <a:schemeClr val="accent4"/>
              </a:solidFill>
              <a:round/>
            </a:ln>
            <a:effectLst/>
          </c:spPr>
          <c:marker>
            <c:symbol val="none"/>
          </c:marker>
          <c:cat>
            <c:numRef>
              <c:f>Sheet1!$A$2:$A$19</c:f>
              <c:numCache>
                <c:formatCode>General</c:formatCode>
                <c:ptCount val="18"/>
                <c:pt idx="0">
                  <c:v>2017</c:v>
                </c:pt>
                <c:pt idx="4">
                  <c:v>2018</c:v>
                </c:pt>
                <c:pt idx="8">
                  <c:v>2019</c:v>
                </c:pt>
                <c:pt idx="12">
                  <c:v>2020</c:v>
                </c:pt>
                <c:pt idx="16">
                  <c:v>2021</c:v>
                </c:pt>
              </c:numCache>
            </c:numRef>
          </c:cat>
          <c:val>
            <c:numRef>
              <c:f>Sheet1!$D$2:$D$19</c:f>
              <c:numCache>
                <c:formatCode>General</c:formatCode>
                <c:ptCount val="18"/>
                <c:pt idx="0">
                  <c:v>8.180369590470039E-3</c:v>
                </c:pt>
                <c:pt idx="1">
                  <c:v>4.307208357205267E-3</c:v>
                </c:pt>
                <c:pt idx="2">
                  <c:v>9.1773705838265329E-3</c:v>
                </c:pt>
                <c:pt idx="3">
                  <c:v>1.8517620893871447E-3</c:v>
                </c:pt>
                <c:pt idx="4">
                  <c:v>3.7816298192561802E-3</c:v>
                </c:pt>
                <c:pt idx="5">
                  <c:v>4.0744101283649381E-3</c:v>
                </c:pt>
                <c:pt idx="6">
                  <c:v>8.7386611638555975E-3</c:v>
                </c:pt>
                <c:pt idx="7">
                  <c:v>8.5390633759453091E-3</c:v>
                </c:pt>
                <c:pt idx="8">
                  <c:v>3.7282560744702595E-3</c:v>
                </c:pt>
                <c:pt idx="9">
                  <c:v>1.723245974168814E-3</c:v>
                </c:pt>
                <c:pt idx="10">
                  <c:v>1.7656879550567658E-2</c:v>
                </c:pt>
                <c:pt idx="11">
                  <c:v>1.3010266586609009E-2</c:v>
                </c:pt>
                <c:pt idx="12">
                  <c:v>1.1086950603373554E-2</c:v>
                </c:pt>
                <c:pt idx="13">
                  <c:v>1.2789629369130721E-2</c:v>
                </c:pt>
                <c:pt idx="14">
                  <c:v>6.4362127112168169E-2</c:v>
                </c:pt>
                <c:pt idx="15">
                  <c:v>6.0288367860252122E-2</c:v>
                </c:pt>
                <c:pt idx="16">
                  <c:v>0.17558984873046227</c:v>
                </c:pt>
                <c:pt idx="17">
                  <c:v>0.11075910717656245</c:v>
                </c:pt>
              </c:numCache>
            </c:numRef>
          </c:val>
          <c:smooth val="0"/>
          <c:extLst>
            <c:ext xmlns:c16="http://schemas.microsoft.com/office/drawing/2014/chart" uri="{C3380CC4-5D6E-409C-BE32-E72D297353CC}">
              <c16:uniqueId val="{00000000-A2F3-4188-B730-102B75BE2557}"/>
            </c:ext>
          </c:extLst>
        </c:ser>
        <c:ser>
          <c:idx val="3"/>
          <c:order val="3"/>
          <c:tx>
            <c:strRef>
              <c:f>Sheet1!$E$1</c:f>
              <c:strCache>
                <c:ptCount val="1"/>
                <c:pt idx="0">
                  <c:v>% of US M&amp;A</c:v>
                </c:pt>
              </c:strCache>
            </c:strRef>
          </c:tx>
          <c:spPr>
            <a:ln w="38100" cap="rnd">
              <a:solidFill>
                <a:schemeClr val="accent3"/>
              </a:solidFill>
              <a:round/>
            </a:ln>
            <a:effectLst/>
          </c:spPr>
          <c:marker>
            <c:symbol val="none"/>
          </c:marker>
          <c:cat>
            <c:numRef>
              <c:f>Sheet1!$A$2:$A$19</c:f>
              <c:numCache>
                <c:formatCode>General</c:formatCode>
                <c:ptCount val="18"/>
                <c:pt idx="0">
                  <c:v>2017</c:v>
                </c:pt>
                <c:pt idx="4">
                  <c:v>2018</c:v>
                </c:pt>
                <c:pt idx="8">
                  <c:v>2019</c:v>
                </c:pt>
                <c:pt idx="12">
                  <c:v>2020</c:v>
                </c:pt>
                <c:pt idx="16">
                  <c:v>2021</c:v>
                </c:pt>
              </c:numCache>
            </c:numRef>
          </c:cat>
          <c:val>
            <c:numRef>
              <c:f>Sheet1!$E$2:$E$19</c:f>
              <c:numCache>
                <c:formatCode>General</c:formatCode>
                <c:ptCount val="18"/>
                <c:pt idx="0">
                  <c:v>2.182786738264314E-2</c:v>
                </c:pt>
                <c:pt idx="1">
                  <c:v>1.1639424169411732E-2</c:v>
                </c:pt>
                <c:pt idx="2">
                  <c:v>2.3557542403481558E-2</c:v>
                </c:pt>
                <c:pt idx="3">
                  <c:v>4.3711669107859216E-3</c:v>
                </c:pt>
                <c:pt idx="4">
                  <c:v>8.4112258410255006E-3</c:v>
                </c:pt>
                <c:pt idx="5">
                  <c:v>9.0803476404532294E-3</c:v>
                </c:pt>
                <c:pt idx="6">
                  <c:v>1.8005881962284573E-2</c:v>
                </c:pt>
                <c:pt idx="7">
                  <c:v>7.4012772625332828E-3</c:v>
                </c:pt>
                <c:pt idx="8">
                  <c:v>6.198682493909825E-3</c:v>
                </c:pt>
                <c:pt idx="9">
                  <c:v>2.8974755043743305E-3</c:v>
                </c:pt>
                <c:pt idx="10">
                  <c:v>4.3789779270060281E-2</c:v>
                </c:pt>
                <c:pt idx="11">
                  <c:v>2.9334632962680556E-2</c:v>
                </c:pt>
                <c:pt idx="12">
                  <c:v>2.1035295033776553E-2</c:v>
                </c:pt>
                <c:pt idx="13">
                  <c:v>3.9593664890102083E-2</c:v>
                </c:pt>
                <c:pt idx="14">
                  <c:v>0.15479639451995597</c:v>
                </c:pt>
                <c:pt idx="15">
                  <c:v>0.10318915532867733</c:v>
                </c:pt>
                <c:pt idx="16">
                  <c:v>0.26261782213374657</c:v>
                </c:pt>
                <c:pt idx="17">
                  <c:v>0.10724092434939793</c:v>
                </c:pt>
              </c:numCache>
            </c:numRef>
          </c:val>
          <c:smooth val="0"/>
          <c:extLst>
            <c:ext xmlns:c16="http://schemas.microsoft.com/office/drawing/2014/chart" uri="{C3380CC4-5D6E-409C-BE32-E72D297353CC}">
              <c16:uniqueId val="{00000001-A2F3-4188-B730-102B75BE2557}"/>
            </c:ext>
          </c:extLst>
        </c:ser>
        <c:dLbls>
          <c:showLegendKey val="0"/>
          <c:showVal val="0"/>
          <c:showCatName val="0"/>
          <c:showSerName val="0"/>
          <c:showPercent val="0"/>
          <c:showBubbleSize val="0"/>
        </c:dLbls>
        <c:marker val="1"/>
        <c:smooth val="0"/>
        <c:axId val="1356165680"/>
        <c:axId val="1188288528"/>
      </c:lineChart>
      <c:catAx>
        <c:axId val="573313376"/>
        <c:scaling>
          <c:orientation val="minMax"/>
        </c:scaling>
        <c:delete val="0"/>
        <c:axPos val="b"/>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0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573313704"/>
        <c:crosses val="autoZero"/>
        <c:auto val="1"/>
        <c:lblAlgn val="ctr"/>
        <c:lblOffset val="100"/>
        <c:noMultiLvlLbl val="0"/>
      </c:catAx>
      <c:valAx>
        <c:axId val="573313704"/>
        <c:scaling>
          <c:orientation val="minMax"/>
        </c:scaling>
        <c:delete val="0"/>
        <c:axPos val="l"/>
        <c:majorGridlines>
          <c:spPr>
            <a:ln w="9525" cap="flat" cmpd="sng" algn="ctr">
              <a:noFill/>
              <a:round/>
            </a:ln>
            <a:effectLst/>
          </c:spPr>
        </c:majorGridlines>
        <c:numFmt formatCode="&quot;$&quot;#,##0" sourceLinked="0"/>
        <c:majorTickMark val="out"/>
        <c:minorTickMark val="none"/>
        <c:tickLblPos val="nextTo"/>
        <c:spPr>
          <a:noFill/>
          <a:ln>
            <a:solidFill>
              <a:schemeClr val="tx1"/>
            </a:solidFill>
          </a:ln>
          <a:effectLst/>
        </c:spPr>
        <c:txPr>
          <a:bodyPr rot="-60000000" spcFirstLastPara="1" vertOverflow="ellipsis" vert="horz" wrap="square" anchor="ctr" anchorCtr="1"/>
          <a:lstStyle/>
          <a:p>
            <a:pPr>
              <a:defRPr sz="10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573313376"/>
        <c:crosses val="autoZero"/>
        <c:crossBetween val="between"/>
      </c:valAx>
      <c:valAx>
        <c:axId val="1188288528"/>
        <c:scaling>
          <c:orientation val="minMax"/>
        </c:scaling>
        <c:delete val="0"/>
        <c:axPos val="r"/>
        <c:numFmt formatCode="0%" sourceLinked="0"/>
        <c:majorTickMark val="out"/>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1356165680"/>
        <c:crosses val="max"/>
        <c:crossBetween val="between"/>
      </c:valAx>
      <c:catAx>
        <c:axId val="1356165680"/>
        <c:scaling>
          <c:orientation val="minMax"/>
        </c:scaling>
        <c:delete val="1"/>
        <c:axPos val="b"/>
        <c:numFmt formatCode="General" sourceLinked="1"/>
        <c:majorTickMark val="out"/>
        <c:minorTickMark val="none"/>
        <c:tickLblPos val="nextTo"/>
        <c:crossAx val="1188288528"/>
        <c:crosses val="autoZero"/>
        <c:auto val="1"/>
        <c:lblAlgn val="ctr"/>
        <c:lblOffset val="100"/>
        <c:noMultiLvlLbl val="0"/>
      </c:catAx>
      <c:spPr>
        <a:noFill/>
        <a:ln>
          <a:noFill/>
        </a:ln>
        <a:effectLst/>
      </c:spPr>
    </c:plotArea>
    <c:legend>
      <c:legendPos val="b"/>
      <c:overlay val="0"/>
      <c:spPr>
        <a:noFill/>
        <a:ln>
          <a:noFill/>
        </a:ln>
        <a:effectLst/>
      </c:spPr>
      <c:txPr>
        <a:bodyPr rot="0" spcFirstLastPara="1" vertOverflow="ellipsis" vert="horz" wrap="square" anchor="ctr" anchorCtr="1"/>
        <a:lstStyle/>
        <a:p>
          <a:pPr>
            <a:defRPr sz="10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1910334445149369E-2"/>
          <c:y val="3.6650342233615761E-2"/>
          <c:w val="0.91618491461769369"/>
          <c:h val="0.85164672418511789"/>
        </c:manualLayout>
      </c:layout>
      <c:barChart>
        <c:barDir val="col"/>
        <c:grouping val="clustered"/>
        <c:varyColors val="0"/>
        <c:ser>
          <c:idx val="0"/>
          <c:order val="0"/>
          <c:tx>
            <c:strRef>
              <c:f>Sheet1!$B$1</c:f>
              <c:strCache>
                <c:ptCount val="1"/>
                <c:pt idx="0">
                  <c:v>US High Yield ($bil)</c:v>
                </c:pt>
              </c:strCache>
            </c:strRef>
          </c:tx>
          <c:spPr>
            <a:solidFill>
              <a:schemeClr val="bg1">
                <a:lumMod val="75000"/>
              </a:schemeClr>
            </a:solidFill>
            <a:ln>
              <a:noFill/>
            </a:ln>
            <a:effectLst/>
          </c:spPr>
          <c:invertIfNegative val="0"/>
          <c:cat>
            <c:numRef>
              <c:f>Sheet1!$A$2:$A$16</c:f>
              <c:numCache>
                <c:formatCode>General</c:formatCode>
                <c:ptCount val="15"/>
                <c:pt idx="0">
                  <c:v>2007</c:v>
                </c:pt>
                <c:pt idx="1">
                  <c:v>2008</c:v>
                </c:pt>
                <c:pt idx="2">
                  <c:v>2009</c:v>
                </c:pt>
                <c:pt idx="3">
                  <c:v>2010</c:v>
                </c:pt>
                <c:pt idx="4">
                  <c:v>2011</c:v>
                </c:pt>
                <c:pt idx="5">
                  <c:v>2012</c:v>
                </c:pt>
                <c:pt idx="6">
                  <c:v>2013</c:v>
                </c:pt>
                <c:pt idx="7">
                  <c:v>2014</c:v>
                </c:pt>
                <c:pt idx="8">
                  <c:v>2015</c:v>
                </c:pt>
                <c:pt idx="9">
                  <c:v>2016</c:v>
                </c:pt>
                <c:pt idx="10">
                  <c:v>2017</c:v>
                </c:pt>
                <c:pt idx="11">
                  <c:v>2018</c:v>
                </c:pt>
                <c:pt idx="12">
                  <c:v>2019</c:v>
                </c:pt>
                <c:pt idx="13">
                  <c:v>2020</c:v>
                </c:pt>
                <c:pt idx="14">
                  <c:v>2021</c:v>
                </c:pt>
              </c:numCache>
            </c:numRef>
          </c:cat>
          <c:val>
            <c:numRef>
              <c:f>Sheet1!$B$2:$B$16</c:f>
              <c:numCache>
                <c:formatCode>General</c:formatCode>
                <c:ptCount val="15"/>
                <c:pt idx="0">
                  <c:v>75.652899999999988</c:v>
                </c:pt>
                <c:pt idx="1">
                  <c:v>27.3736</c:v>
                </c:pt>
                <c:pt idx="2">
                  <c:v>50.003300000000003</c:v>
                </c:pt>
                <c:pt idx="3">
                  <c:v>103.3582</c:v>
                </c:pt>
                <c:pt idx="4">
                  <c:v>156.61699999999999</c:v>
                </c:pt>
                <c:pt idx="5">
                  <c:v>124.2192</c:v>
                </c:pt>
                <c:pt idx="6">
                  <c:v>160.97049999999999</c:v>
                </c:pt>
                <c:pt idx="7">
                  <c:v>158.67089999999999</c:v>
                </c:pt>
                <c:pt idx="8">
                  <c:v>161.25649999999999</c:v>
                </c:pt>
                <c:pt idx="9">
                  <c:v>115.7771</c:v>
                </c:pt>
                <c:pt idx="10">
                  <c:v>137.04420000000002</c:v>
                </c:pt>
                <c:pt idx="11">
                  <c:v>97.100499999999997</c:v>
                </c:pt>
                <c:pt idx="12">
                  <c:v>109.774</c:v>
                </c:pt>
                <c:pt idx="13">
                  <c:v>161.3373</c:v>
                </c:pt>
                <c:pt idx="14">
                  <c:v>273.2901</c:v>
                </c:pt>
              </c:numCache>
            </c:numRef>
          </c:val>
          <c:extLst>
            <c:ext xmlns:c16="http://schemas.microsoft.com/office/drawing/2014/chart" uri="{C3380CC4-5D6E-409C-BE32-E72D297353CC}">
              <c16:uniqueId val="{00000000-1F90-4E9E-8C13-1DBCFD94FEE9}"/>
            </c:ext>
          </c:extLst>
        </c:ser>
        <c:ser>
          <c:idx val="1"/>
          <c:order val="1"/>
          <c:tx>
            <c:strRef>
              <c:f>Sheet1!$C$1</c:f>
              <c:strCache>
                <c:ptCount val="1"/>
                <c:pt idx="0">
                  <c:v>US Investment Grade ($bil()</c:v>
                </c:pt>
              </c:strCache>
            </c:strRef>
          </c:tx>
          <c:spPr>
            <a:solidFill>
              <a:schemeClr val="tx2"/>
            </a:solidFill>
            <a:ln w="44450">
              <a:noFill/>
            </a:ln>
            <a:effectLst/>
          </c:spPr>
          <c:invertIfNegative val="0"/>
          <c:cat>
            <c:numRef>
              <c:f>Sheet1!$A$2:$A$16</c:f>
              <c:numCache>
                <c:formatCode>General</c:formatCode>
                <c:ptCount val="15"/>
                <c:pt idx="0">
                  <c:v>2007</c:v>
                </c:pt>
                <c:pt idx="1">
                  <c:v>2008</c:v>
                </c:pt>
                <c:pt idx="2">
                  <c:v>2009</c:v>
                </c:pt>
                <c:pt idx="3">
                  <c:v>2010</c:v>
                </c:pt>
                <c:pt idx="4">
                  <c:v>2011</c:v>
                </c:pt>
                <c:pt idx="5">
                  <c:v>2012</c:v>
                </c:pt>
                <c:pt idx="6">
                  <c:v>2013</c:v>
                </c:pt>
                <c:pt idx="7">
                  <c:v>2014</c:v>
                </c:pt>
                <c:pt idx="8">
                  <c:v>2015</c:v>
                </c:pt>
                <c:pt idx="9">
                  <c:v>2016</c:v>
                </c:pt>
                <c:pt idx="10">
                  <c:v>2017</c:v>
                </c:pt>
                <c:pt idx="11">
                  <c:v>2018</c:v>
                </c:pt>
                <c:pt idx="12">
                  <c:v>2019</c:v>
                </c:pt>
                <c:pt idx="13">
                  <c:v>2020</c:v>
                </c:pt>
                <c:pt idx="14">
                  <c:v>2021</c:v>
                </c:pt>
              </c:numCache>
            </c:numRef>
          </c:cat>
          <c:val>
            <c:numRef>
              <c:f>Sheet1!$C$2:$C$16</c:f>
              <c:numCache>
                <c:formatCode>General</c:formatCode>
                <c:ptCount val="15"/>
                <c:pt idx="0">
                  <c:v>499.04730000000001</c:v>
                </c:pt>
                <c:pt idx="1">
                  <c:v>478.3768</c:v>
                </c:pt>
                <c:pt idx="2">
                  <c:v>381.20409999999998</c:v>
                </c:pt>
                <c:pt idx="3">
                  <c:v>312.99470000000002</c:v>
                </c:pt>
                <c:pt idx="4">
                  <c:v>447.44420000000002</c:v>
                </c:pt>
                <c:pt idx="5">
                  <c:v>449.42759999999998</c:v>
                </c:pt>
                <c:pt idx="6">
                  <c:v>526.97180000000003</c:v>
                </c:pt>
                <c:pt idx="7">
                  <c:v>595.2885</c:v>
                </c:pt>
                <c:pt idx="8">
                  <c:v>668.9926999999999</c:v>
                </c:pt>
                <c:pt idx="9">
                  <c:v>671.32060000000001</c:v>
                </c:pt>
                <c:pt idx="10">
                  <c:v>700.83809999999994</c:v>
                </c:pt>
                <c:pt idx="11">
                  <c:v>626.42660000000001</c:v>
                </c:pt>
                <c:pt idx="12">
                  <c:v>572.86590000000001</c:v>
                </c:pt>
                <c:pt idx="13">
                  <c:v>1147.1334999999999</c:v>
                </c:pt>
                <c:pt idx="14">
                  <c:v>770.61300000000006</c:v>
                </c:pt>
              </c:numCache>
            </c:numRef>
          </c:val>
          <c:extLst>
            <c:ext xmlns:c16="http://schemas.microsoft.com/office/drawing/2014/chart" uri="{C3380CC4-5D6E-409C-BE32-E72D297353CC}">
              <c16:uniqueId val="{00000001-1F90-4E9E-8C13-1DBCFD94FEE9}"/>
            </c:ext>
          </c:extLst>
        </c:ser>
        <c:dLbls>
          <c:showLegendKey val="0"/>
          <c:showVal val="0"/>
          <c:showCatName val="0"/>
          <c:showSerName val="0"/>
          <c:showPercent val="0"/>
          <c:showBubbleSize val="0"/>
        </c:dLbls>
        <c:gapWidth val="30"/>
        <c:axId val="573313376"/>
        <c:axId val="573313704"/>
      </c:barChart>
      <c:lineChart>
        <c:grouping val="standard"/>
        <c:varyColors val="0"/>
        <c:ser>
          <c:idx val="2"/>
          <c:order val="2"/>
          <c:tx>
            <c:strRef>
              <c:f>Sheet1!$D$1</c:f>
              <c:strCache>
                <c:ptCount val="1"/>
                <c:pt idx="0">
                  <c:v>Total Number of Offerings</c:v>
                </c:pt>
              </c:strCache>
            </c:strRef>
          </c:tx>
          <c:spPr>
            <a:ln w="44450" cap="rnd">
              <a:solidFill>
                <a:schemeClr val="accent3"/>
              </a:solidFill>
              <a:round/>
            </a:ln>
            <a:effectLst/>
          </c:spPr>
          <c:marker>
            <c:symbol val="none"/>
          </c:marker>
          <c:cat>
            <c:numRef>
              <c:f>Sheet1!$A$2:$A$16</c:f>
              <c:numCache>
                <c:formatCode>General</c:formatCode>
                <c:ptCount val="15"/>
                <c:pt idx="0">
                  <c:v>2007</c:v>
                </c:pt>
                <c:pt idx="1">
                  <c:v>2008</c:v>
                </c:pt>
                <c:pt idx="2">
                  <c:v>2009</c:v>
                </c:pt>
                <c:pt idx="3">
                  <c:v>2010</c:v>
                </c:pt>
                <c:pt idx="4">
                  <c:v>2011</c:v>
                </c:pt>
                <c:pt idx="5">
                  <c:v>2012</c:v>
                </c:pt>
                <c:pt idx="6">
                  <c:v>2013</c:v>
                </c:pt>
                <c:pt idx="7">
                  <c:v>2014</c:v>
                </c:pt>
                <c:pt idx="8">
                  <c:v>2015</c:v>
                </c:pt>
                <c:pt idx="9">
                  <c:v>2016</c:v>
                </c:pt>
                <c:pt idx="10">
                  <c:v>2017</c:v>
                </c:pt>
                <c:pt idx="11">
                  <c:v>2018</c:v>
                </c:pt>
                <c:pt idx="12">
                  <c:v>2019</c:v>
                </c:pt>
                <c:pt idx="13">
                  <c:v>2020</c:v>
                </c:pt>
                <c:pt idx="14">
                  <c:v>2021</c:v>
                </c:pt>
              </c:numCache>
            </c:numRef>
          </c:cat>
          <c:val>
            <c:numRef>
              <c:f>Sheet1!$D$2:$D$16</c:f>
              <c:numCache>
                <c:formatCode>################</c:formatCode>
                <c:ptCount val="15"/>
                <c:pt idx="0">
                  <c:v>1050</c:v>
                </c:pt>
                <c:pt idx="1">
                  <c:v>546</c:v>
                </c:pt>
                <c:pt idx="2">
                  <c:v>459</c:v>
                </c:pt>
                <c:pt idx="3">
                  <c:v>595</c:v>
                </c:pt>
                <c:pt idx="4">
                  <c:v>796</c:v>
                </c:pt>
                <c:pt idx="5">
                  <c:v>755</c:v>
                </c:pt>
                <c:pt idx="6">
                  <c:v>868</c:v>
                </c:pt>
                <c:pt idx="7">
                  <c:v>829</c:v>
                </c:pt>
                <c:pt idx="8">
                  <c:v>744</c:v>
                </c:pt>
                <c:pt idx="9">
                  <c:v>685</c:v>
                </c:pt>
                <c:pt idx="10">
                  <c:v>801</c:v>
                </c:pt>
                <c:pt idx="11">
                  <c:v>695</c:v>
                </c:pt>
                <c:pt idx="12">
                  <c:v>648</c:v>
                </c:pt>
                <c:pt idx="13">
                  <c:v>1053</c:v>
                </c:pt>
                <c:pt idx="14">
                  <c:v>956</c:v>
                </c:pt>
              </c:numCache>
            </c:numRef>
          </c:val>
          <c:smooth val="0"/>
          <c:extLst>
            <c:ext xmlns:c16="http://schemas.microsoft.com/office/drawing/2014/chart" uri="{C3380CC4-5D6E-409C-BE32-E72D297353CC}">
              <c16:uniqueId val="{00000000-94EA-491B-80E0-7D965A330689}"/>
            </c:ext>
          </c:extLst>
        </c:ser>
        <c:dLbls>
          <c:showLegendKey val="0"/>
          <c:showVal val="0"/>
          <c:showCatName val="0"/>
          <c:showSerName val="0"/>
          <c:showPercent val="0"/>
          <c:showBubbleSize val="0"/>
        </c:dLbls>
        <c:marker val="1"/>
        <c:smooth val="0"/>
        <c:axId val="573313376"/>
        <c:axId val="573313704"/>
      </c:lineChart>
      <c:catAx>
        <c:axId val="573313376"/>
        <c:scaling>
          <c:orientation val="minMax"/>
        </c:scaling>
        <c:delete val="0"/>
        <c:axPos val="b"/>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0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573313704"/>
        <c:crosses val="autoZero"/>
        <c:auto val="1"/>
        <c:lblAlgn val="ctr"/>
        <c:lblOffset val="100"/>
        <c:noMultiLvlLbl val="0"/>
      </c:catAx>
      <c:valAx>
        <c:axId val="573313704"/>
        <c:scaling>
          <c:orientation val="minMax"/>
        </c:scaling>
        <c:delete val="0"/>
        <c:axPos val="l"/>
        <c:majorGridlines>
          <c:spPr>
            <a:ln w="9525" cap="flat" cmpd="sng" algn="ctr">
              <a:noFill/>
              <a:round/>
            </a:ln>
            <a:effectLst/>
          </c:spPr>
        </c:majorGridlines>
        <c:numFmt formatCode="&quot;$&quot;#,##0" sourceLinked="0"/>
        <c:majorTickMark val="out"/>
        <c:minorTickMark val="none"/>
        <c:tickLblPos val="nextTo"/>
        <c:spPr>
          <a:noFill/>
          <a:ln>
            <a:solidFill>
              <a:schemeClr val="tx1"/>
            </a:solidFill>
          </a:ln>
          <a:effectLst/>
        </c:spPr>
        <c:txPr>
          <a:bodyPr rot="-60000000" spcFirstLastPara="1" vertOverflow="ellipsis" vert="horz" wrap="square" anchor="ctr" anchorCtr="1"/>
          <a:lstStyle/>
          <a:p>
            <a:pPr>
              <a:defRPr sz="10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57331337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0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0"/>
          <c:order val="0"/>
          <c:tx>
            <c:strRef>
              <c:f>Sheet1!$B$1</c:f>
              <c:strCache>
                <c:ptCount val="1"/>
                <c:pt idx="0">
                  <c:v>Sustainable Company ($bil)</c:v>
                </c:pt>
              </c:strCache>
            </c:strRef>
          </c:tx>
          <c:spPr>
            <a:solidFill>
              <a:schemeClr val="accent1"/>
            </a:solidFill>
            <a:ln>
              <a:noFill/>
            </a:ln>
            <a:effectLst/>
          </c:spPr>
          <c:invertIfNegative val="0"/>
          <c:cat>
            <c:numRef>
              <c:f>Sheet1!$A$2:$A$27</c:f>
              <c:numCache>
                <c:formatCode>General</c:formatCode>
                <c:ptCount val="26"/>
                <c:pt idx="0">
                  <c:v>2015</c:v>
                </c:pt>
                <c:pt idx="4">
                  <c:v>2016</c:v>
                </c:pt>
                <c:pt idx="8">
                  <c:v>2017</c:v>
                </c:pt>
                <c:pt idx="12">
                  <c:v>2018</c:v>
                </c:pt>
                <c:pt idx="16">
                  <c:v>2019</c:v>
                </c:pt>
                <c:pt idx="20">
                  <c:v>2020</c:v>
                </c:pt>
              </c:numCache>
            </c:numRef>
          </c:cat>
          <c:val>
            <c:numRef>
              <c:f>Sheet1!$B$2:$B$27</c:f>
              <c:numCache>
                <c:formatCode>General</c:formatCode>
                <c:ptCount val="26"/>
                <c:pt idx="0">
                  <c:v>6.9741</c:v>
                </c:pt>
                <c:pt idx="1">
                  <c:v>5.7278000000000002</c:v>
                </c:pt>
                <c:pt idx="2">
                  <c:v>6.2465000000000002</c:v>
                </c:pt>
                <c:pt idx="3">
                  <c:v>6.3461999999999996</c:v>
                </c:pt>
                <c:pt idx="4">
                  <c:v>3.177</c:v>
                </c:pt>
                <c:pt idx="5">
                  <c:v>9.2307999999999986</c:v>
                </c:pt>
                <c:pt idx="6">
                  <c:v>3.8369</c:v>
                </c:pt>
                <c:pt idx="7">
                  <c:v>4.6559999999999997</c:v>
                </c:pt>
                <c:pt idx="8">
                  <c:v>2.7174999999999998</c:v>
                </c:pt>
                <c:pt idx="9">
                  <c:v>5.2768999999999995</c:v>
                </c:pt>
                <c:pt idx="10">
                  <c:v>8.0775000000000006</c:v>
                </c:pt>
                <c:pt idx="11">
                  <c:v>6.8517999999999999</c:v>
                </c:pt>
                <c:pt idx="12">
                  <c:v>2.3090000000000002</c:v>
                </c:pt>
                <c:pt idx="13">
                  <c:v>5.524</c:v>
                </c:pt>
                <c:pt idx="14">
                  <c:v>6.7453000000000003</c:v>
                </c:pt>
                <c:pt idx="15">
                  <c:v>5.0881000000000007</c:v>
                </c:pt>
                <c:pt idx="16">
                  <c:v>10.660299999999999</c:v>
                </c:pt>
                <c:pt idx="17">
                  <c:v>7.1118999999999994</c:v>
                </c:pt>
                <c:pt idx="18">
                  <c:v>7.8551000000000002</c:v>
                </c:pt>
                <c:pt idx="19">
                  <c:v>7.399</c:v>
                </c:pt>
                <c:pt idx="20">
                  <c:v>5.2608999999999995</c:v>
                </c:pt>
                <c:pt idx="21">
                  <c:v>10.968399999999999</c:v>
                </c:pt>
                <c:pt idx="22">
                  <c:v>5.7702999999999998</c:v>
                </c:pt>
                <c:pt idx="23">
                  <c:v>7.6811999999999996</c:v>
                </c:pt>
                <c:pt idx="24">
                  <c:v>9.36</c:v>
                </c:pt>
                <c:pt idx="25">
                  <c:v>6.7658000000000005</c:v>
                </c:pt>
              </c:numCache>
            </c:numRef>
          </c:val>
          <c:extLst>
            <c:ext xmlns:c16="http://schemas.microsoft.com/office/drawing/2014/chart" uri="{C3380CC4-5D6E-409C-BE32-E72D297353CC}">
              <c16:uniqueId val="{00000000-78AA-4865-A59E-517713E2B5A4}"/>
            </c:ext>
          </c:extLst>
        </c:ser>
        <c:ser>
          <c:idx val="1"/>
          <c:order val="1"/>
          <c:tx>
            <c:strRef>
              <c:f>Sheet1!$C$1</c:f>
              <c:strCache>
                <c:ptCount val="1"/>
                <c:pt idx="0">
                  <c:v>Green Bonds ($bil)</c:v>
                </c:pt>
              </c:strCache>
            </c:strRef>
          </c:tx>
          <c:spPr>
            <a:solidFill>
              <a:schemeClr val="accent6"/>
            </a:solidFill>
            <a:ln>
              <a:noFill/>
            </a:ln>
            <a:effectLst/>
          </c:spPr>
          <c:invertIfNegative val="0"/>
          <c:cat>
            <c:numRef>
              <c:f>Sheet1!$A$2:$A$27</c:f>
              <c:numCache>
                <c:formatCode>General</c:formatCode>
                <c:ptCount val="26"/>
                <c:pt idx="0">
                  <c:v>2015</c:v>
                </c:pt>
                <c:pt idx="4">
                  <c:v>2016</c:v>
                </c:pt>
                <c:pt idx="8">
                  <c:v>2017</c:v>
                </c:pt>
                <c:pt idx="12">
                  <c:v>2018</c:v>
                </c:pt>
                <c:pt idx="16">
                  <c:v>2019</c:v>
                </c:pt>
                <c:pt idx="20">
                  <c:v>2020</c:v>
                </c:pt>
              </c:numCache>
            </c:numRef>
          </c:cat>
          <c:val>
            <c:numRef>
              <c:f>Sheet1!$C$2:$C$27</c:f>
              <c:numCache>
                <c:formatCode>General</c:formatCode>
                <c:ptCount val="26"/>
                <c:pt idx="0">
                  <c:v>5.8644999999999996</c:v>
                </c:pt>
                <c:pt idx="1">
                  <c:v>10.324999999999999</c:v>
                </c:pt>
                <c:pt idx="2">
                  <c:v>6.2428999999999997</c:v>
                </c:pt>
                <c:pt idx="3">
                  <c:v>13.8367</c:v>
                </c:pt>
                <c:pt idx="4">
                  <c:v>14.211799999999998</c:v>
                </c:pt>
                <c:pt idx="5">
                  <c:v>13.576600000000001</c:v>
                </c:pt>
                <c:pt idx="6">
                  <c:v>16.864900000000002</c:v>
                </c:pt>
                <c:pt idx="7">
                  <c:v>16.4053</c:v>
                </c:pt>
                <c:pt idx="8">
                  <c:v>26.130500000000001</c:v>
                </c:pt>
                <c:pt idx="9">
                  <c:v>25.501200000000001</c:v>
                </c:pt>
                <c:pt idx="10">
                  <c:v>26.753299999999999</c:v>
                </c:pt>
                <c:pt idx="11">
                  <c:v>30.456599999999998</c:v>
                </c:pt>
                <c:pt idx="12">
                  <c:v>28.215700000000002</c:v>
                </c:pt>
                <c:pt idx="13">
                  <c:v>43.445</c:v>
                </c:pt>
                <c:pt idx="14">
                  <c:v>19.058599999999998</c:v>
                </c:pt>
                <c:pt idx="15">
                  <c:v>47.366699999999994</c:v>
                </c:pt>
                <c:pt idx="16">
                  <c:v>39.728699999999996</c:v>
                </c:pt>
                <c:pt idx="17">
                  <c:v>53.565100000000001</c:v>
                </c:pt>
                <c:pt idx="18">
                  <c:v>37.4375</c:v>
                </c:pt>
                <c:pt idx="19">
                  <c:v>58.0854</c:v>
                </c:pt>
                <c:pt idx="20">
                  <c:v>35.723199999999999</c:v>
                </c:pt>
                <c:pt idx="21">
                  <c:v>52.9255</c:v>
                </c:pt>
                <c:pt idx="22">
                  <c:v>85.344899999999996</c:v>
                </c:pt>
                <c:pt idx="23">
                  <c:v>68.945800000000006</c:v>
                </c:pt>
                <c:pt idx="24">
                  <c:v>131.01830000000001</c:v>
                </c:pt>
                <c:pt idx="25">
                  <c:v>103.2338</c:v>
                </c:pt>
              </c:numCache>
            </c:numRef>
          </c:val>
          <c:extLst>
            <c:ext xmlns:c16="http://schemas.microsoft.com/office/drawing/2014/chart" uri="{C3380CC4-5D6E-409C-BE32-E72D297353CC}">
              <c16:uniqueId val="{00000001-78AA-4865-A59E-517713E2B5A4}"/>
            </c:ext>
          </c:extLst>
        </c:ser>
        <c:ser>
          <c:idx val="2"/>
          <c:order val="2"/>
          <c:tx>
            <c:strRef>
              <c:f>Sheet1!$D$1</c:f>
              <c:strCache>
                <c:ptCount val="1"/>
                <c:pt idx="0">
                  <c:v>Sustainability Bonds ($bil)</c:v>
                </c:pt>
              </c:strCache>
            </c:strRef>
          </c:tx>
          <c:spPr>
            <a:solidFill>
              <a:schemeClr val="accent3"/>
            </a:solidFill>
            <a:ln>
              <a:noFill/>
            </a:ln>
            <a:effectLst/>
          </c:spPr>
          <c:invertIfNegative val="0"/>
          <c:cat>
            <c:numRef>
              <c:f>Sheet1!$A$2:$A$27</c:f>
              <c:numCache>
                <c:formatCode>General</c:formatCode>
                <c:ptCount val="26"/>
                <c:pt idx="0">
                  <c:v>2015</c:v>
                </c:pt>
                <c:pt idx="4">
                  <c:v>2016</c:v>
                </c:pt>
                <c:pt idx="8">
                  <c:v>2017</c:v>
                </c:pt>
                <c:pt idx="12">
                  <c:v>2018</c:v>
                </c:pt>
                <c:pt idx="16">
                  <c:v>2019</c:v>
                </c:pt>
                <c:pt idx="20">
                  <c:v>2020</c:v>
                </c:pt>
              </c:numCache>
            </c:numRef>
          </c:cat>
          <c:val>
            <c:numRef>
              <c:f>Sheet1!$D$2:$D$27</c:f>
              <c:numCache>
                <c:formatCode>General</c:formatCode>
                <c:ptCount val="26"/>
                <c:pt idx="0">
                  <c:v>0</c:v>
                </c:pt>
                <c:pt idx="1">
                  <c:v>0.52539999999999998</c:v>
                </c:pt>
                <c:pt idx="2">
                  <c:v>0</c:v>
                </c:pt>
                <c:pt idx="3">
                  <c:v>0.34310000000000002</c:v>
                </c:pt>
                <c:pt idx="4">
                  <c:v>0</c:v>
                </c:pt>
                <c:pt idx="5">
                  <c:v>0.79659999999999997</c:v>
                </c:pt>
                <c:pt idx="6">
                  <c:v>0</c:v>
                </c:pt>
                <c:pt idx="7">
                  <c:v>1.7642</c:v>
                </c:pt>
                <c:pt idx="8">
                  <c:v>3.4899</c:v>
                </c:pt>
                <c:pt idx="9">
                  <c:v>1.4150999999999998</c:v>
                </c:pt>
                <c:pt idx="10">
                  <c:v>0.1804</c:v>
                </c:pt>
                <c:pt idx="11">
                  <c:v>2.2829000000000002</c:v>
                </c:pt>
                <c:pt idx="12">
                  <c:v>5.6158000000000001</c:v>
                </c:pt>
                <c:pt idx="13">
                  <c:v>2.7528000000000001</c:v>
                </c:pt>
                <c:pt idx="14">
                  <c:v>4.5876999999999999</c:v>
                </c:pt>
                <c:pt idx="15">
                  <c:v>3.6183000000000001</c:v>
                </c:pt>
                <c:pt idx="16">
                  <c:v>9.9783999999999988</c:v>
                </c:pt>
                <c:pt idx="17">
                  <c:v>8.0724999999999998</c:v>
                </c:pt>
                <c:pt idx="18">
                  <c:v>6.5298999999999996</c:v>
                </c:pt>
                <c:pt idx="19">
                  <c:v>9.6074999999999999</c:v>
                </c:pt>
                <c:pt idx="20">
                  <c:v>20.8048</c:v>
                </c:pt>
                <c:pt idx="21">
                  <c:v>36.084499999999998</c:v>
                </c:pt>
                <c:pt idx="22">
                  <c:v>36.759</c:v>
                </c:pt>
                <c:pt idx="23">
                  <c:v>31.4542</c:v>
                </c:pt>
                <c:pt idx="24">
                  <c:v>42.308399999999999</c:v>
                </c:pt>
                <c:pt idx="25">
                  <c:v>40.507400000000004</c:v>
                </c:pt>
              </c:numCache>
            </c:numRef>
          </c:val>
          <c:extLst>
            <c:ext xmlns:c16="http://schemas.microsoft.com/office/drawing/2014/chart" uri="{C3380CC4-5D6E-409C-BE32-E72D297353CC}">
              <c16:uniqueId val="{00000002-78AA-4865-A59E-517713E2B5A4}"/>
            </c:ext>
          </c:extLst>
        </c:ser>
        <c:ser>
          <c:idx val="3"/>
          <c:order val="3"/>
          <c:tx>
            <c:strRef>
              <c:f>Sheet1!$E$1</c:f>
              <c:strCache>
                <c:ptCount val="1"/>
                <c:pt idx="0">
                  <c:v>Social Bonds ($bil)</c:v>
                </c:pt>
              </c:strCache>
            </c:strRef>
          </c:tx>
          <c:spPr>
            <a:solidFill>
              <a:schemeClr val="accent5"/>
            </a:solidFill>
            <a:ln>
              <a:noFill/>
            </a:ln>
            <a:effectLst/>
          </c:spPr>
          <c:invertIfNegative val="0"/>
          <c:cat>
            <c:numRef>
              <c:f>Sheet1!$A$2:$A$27</c:f>
              <c:numCache>
                <c:formatCode>General</c:formatCode>
                <c:ptCount val="26"/>
                <c:pt idx="0">
                  <c:v>2015</c:v>
                </c:pt>
                <c:pt idx="4">
                  <c:v>2016</c:v>
                </c:pt>
                <c:pt idx="8">
                  <c:v>2017</c:v>
                </c:pt>
                <c:pt idx="12">
                  <c:v>2018</c:v>
                </c:pt>
                <c:pt idx="16">
                  <c:v>2019</c:v>
                </c:pt>
                <c:pt idx="20">
                  <c:v>2020</c:v>
                </c:pt>
              </c:numCache>
            </c:numRef>
          </c:cat>
          <c:val>
            <c:numRef>
              <c:f>Sheet1!$E$2:$E$27</c:f>
              <c:numCache>
                <c:formatCode>General</c:formatCode>
                <c:ptCount val="26"/>
                <c:pt idx="0">
                  <c:v>1.1357000000000002</c:v>
                </c:pt>
                <c:pt idx="1">
                  <c:v>0.38819999999999999</c:v>
                </c:pt>
                <c:pt idx="2">
                  <c:v>0.25059999999999999</c:v>
                </c:pt>
                <c:pt idx="3">
                  <c:v>0</c:v>
                </c:pt>
                <c:pt idx="4">
                  <c:v>0</c:v>
                </c:pt>
                <c:pt idx="5">
                  <c:v>0.70620000000000005</c:v>
                </c:pt>
                <c:pt idx="6">
                  <c:v>1.6467000000000001</c:v>
                </c:pt>
                <c:pt idx="7">
                  <c:v>0.60660000000000003</c:v>
                </c:pt>
                <c:pt idx="8">
                  <c:v>0.49969999999999998</c:v>
                </c:pt>
                <c:pt idx="9">
                  <c:v>3.0387</c:v>
                </c:pt>
                <c:pt idx="10">
                  <c:v>2.6130999999999998</c:v>
                </c:pt>
                <c:pt idx="11">
                  <c:v>1.8697000000000001</c:v>
                </c:pt>
                <c:pt idx="12">
                  <c:v>1.4942</c:v>
                </c:pt>
                <c:pt idx="13">
                  <c:v>2.3513999999999999</c:v>
                </c:pt>
                <c:pt idx="14">
                  <c:v>2.0105999999999997</c:v>
                </c:pt>
                <c:pt idx="15">
                  <c:v>2.2194000000000003</c:v>
                </c:pt>
                <c:pt idx="16">
                  <c:v>5.3071999999999999</c:v>
                </c:pt>
                <c:pt idx="17">
                  <c:v>1.3305</c:v>
                </c:pt>
                <c:pt idx="18">
                  <c:v>4.0282999999999998</c:v>
                </c:pt>
                <c:pt idx="19">
                  <c:v>3.1575000000000002</c:v>
                </c:pt>
                <c:pt idx="20">
                  <c:v>9.7551000000000005</c:v>
                </c:pt>
                <c:pt idx="21">
                  <c:v>42.196199999999997</c:v>
                </c:pt>
                <c:pt idx="22">
                  <c:v>35.489699999999999</c:v>
                </c:pt>
                <c:pt idx="23">
                  <c:v>77.432100000000005</c:v>
                </c:pt>
                <c:pt idx="24">
                  <c:v>91.856499999999997</c:v>
                </c:pt>
                <c:pt idx="25">
                  <c:v>39.998899999999999</c:v>
                </c:pt>
              </c:numCache>
            </c:numRef>
          </c:val>
          <c:extLst>
            <c:ext xmlns:c16="http://schemas.microsoft.com/office/drawing/2014/chart" uri="{C3380CC4-5D6E-409C-BE32-E72D297353CC}">
              <c16:uniqueId val="{00000003-78AA-4865-A59E-517713E2B5A4}"/>
            </c:ext>
          </c:extLst>
        </c:ser>
        <c:dLbls>
          <c:showLegendKey val="0"/>
          <c:showVal val="0"/>
          <c:showCatName val="0"/>
          <c:showSerName val="0"/>
          <c:showPercent val="0"/>
          <c:showBubbleSize val="0"/>
        </c:dLbls>
        <c:gapWidth val="20"/>
        <c:overlap val="100"/>
        <c:axId val="645836960"/>
        <c:axId val="645837288"/>
      </c:barChart>
      <c:lineChart>
        <c:grouping val="standard"/>
        <c:varyColors val="0"/>
        <c:ser>
          <c:idx val="4"/>
          <c:order val="4"/>
          <c:tx>
            <c:strRef>
              <c:f>Sheet1!$F$1</c:f>
              <c:strCache>
                <c:ptCount val="1"/>
                <c:pt idx="0">
                  <c:v>Number of Issues</c:v>
                </c:pt>
              </c:strCache>
            </c:strRef>
          </c:tx>
          <c:spPr>
            <a:ln w="38100" cap="rnd">
              <a:solidFill>
                <a:schemeClr val="tx1"/>
              </a:solidFill>
              <a:round/>
            </a:ln>
            <a:effectLst/>
          </c:spPr>
          <c:marker>
            <c:symbol val="none"/>
          </c:marker>
          <c:cat>
            <c:numRef>
              <c:f>Sheet1!$A$2:$A$27</c:f>
              <c:numCache>
                <c:formatCode>General</c:formatCode>
                <c:ptCount val="26"/>
                <c:pt idx="0">
                  <c:v>2015</c:v>
                </c:pt>
                <c:pt idx="4">
                  <c:v>2016</c:v>
                </c:pt>
                <c:pt idx="8">
                  <c:v>2017</c:v>
                </c:pt>
                <c:pt idx="12">
                  <c:v>2018</c:v>
                </c:pt>
                <c:pt idx="16">
                  <c:v>2019</c:v>
                </c:pt>
                <c:pt idx="20">
                  <c:v>2020</c:v>
                </c:pt>
              </c:numCache>
            </c:numRef>
          </c:cat>
          <c:val>
            <c:numRef>
              <c:f>Sheet1!$F$2:$F$27</c:f>
              <c:numCache>
                <c:formatCode>################</c:formatCode>
                <c:ptCount val="26"/>
                <c:pt idx="0">
                  <c:v>44</c:v>
                </c:pt>
                <c:pt idx="1">
                  <c:v>59</c:v>
                </c:pt>
                <c:pt idx="2">
                  <c:v>43</c:v>
                </c:pt>
                <c:pt idx="3">
                  <c:v>43</c:v>
                </c:pt>
                <c:pt idx="4">
                  <c:v>52</c:v>
                </c:pt>
                <c:pt idx="5">
                  <c:v>65</c:v>
                </c:pt>
                <c:pt idx="6">
                  <c:v>60</c:v>
                </c:pt>
                <c:pt idx="7">
                  <c:v>70</c:v>
                </c:pt>
                <c:pt idx="8">
                  <c:v>85</c:v>
                </c:pt>
                <c:pt idx="9">
                  <c:v>90</c:v>
                </c:pt>
                <c:pt idx="10">
                  <c:v>113</c:v>
                </c:pt>
                <c:pt idx="11">
                  <c:v>116</c:v>
                </c:pt>
                <c:pt idx="12">
                  <c:v>108</c:v>
                </c:pt>
                <c:pt idx="13">
                  <c:v>146</c:v>
                </c:pt>
                <c:pt idx="14">
                  <c:v>121</c:v>
                </c:pt>
                <c:pt idx="15">
                  <c:v>143</c:v>
                </c:pt>
                <c:pt idx="16">
                  <c:v>177</c:v>
                </c:pt>
                <c:pt idx="17">
                  <c:v>197</c:v>
                </c:pt>
                <c:pt idx="18">
                  <c:v>213</c:v>
                </c:pt>
                <c:pt idx="19">
                  <c:v>207</c:v>
                </c:pt>
                <c:pt idx="20">
                  <c:v>200</c:v>
                </c:pt>
                <c:pt idx="21">
                  <c:v>268</c:v>
                </c:pt>
                <c:pt idx="22">
                  <c:v>331</c:v>
                </c:pt>
                <c:pt idx="23">
                  <c:v>346</c:v>
                </c:pt>
                <c:pt idx="24">
                  <c:v>448</c:v>
                </c:pt>
                <c:pt idx="25">
                  <c:v>393</c:v>
                </c:pt>
              </c:numCache>
            </c:numRef>
          </c:val>
          <c:smooth val="0"/>
          <c:extLst>
            <c:ext xmlns:c16="http://schemas.microsoft.com/office/drawing/2014/chart" uri="{C3380CC4-5D6E-409C-BE32-E72D297353CC}">
              <c16:uniqueId val="{00000004-78AA-4865-A59E-517713E2B5A4}"/>
            </c:ext>
          </c:extLst>
        </c:ser>
        <c:dLbls>
          <c:showLegendKey val="0"/>
          <c:showVal val="0"/>
          <c:showCatName val="0"/>
          <c:showSerName val="0"/>
          <c:showPercent val="0"/>
          <c:showBubbleSize val="0"/>
        </c:dLbls>
        <c:marker val="1"/>
        <c:smooth val="0"/>
        <c:axId val="748248336"/>
        <c:axId val="748248008"/>
      </c:lineChart>
      <c:catAx>
        <c:axId val="64583696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645837288"/>
        <c:crosses val="autoZero"/>
        <c:auto val="1"/>
        <c:lblAlgn val="ctr"/>
        <c:lblOffset val="100"/>
        <c:noMultiLvlLbl val="0"/>
      </c:catAx>
      <c:valAx>
        <c:axId val="645837288"/>
        <c:scaling>
          <c:orientation val="minMax"/>
        </c:scaling>
        <c:delete val="0"/>
        <c:axPos val="l"/>
        <c:majorGridlines>
          <c:spPr>
            <a:ln w="9525" cap="flat" cmpd="sng" algn="ctr">
              <a:solidFill>
                <a:schemeClr val="tx1">
                  <a:lumMod val="15000"/>
                  <a:lumOff val="85000"/>
                </a:schemeClr>
              </a:solidFill>
              <a:round/>
            </a:ln>
            <a:effectLst/>
          </c:spPr>
        </c:majorGridlines>
        <c:numFmt formatCode="&quot;$&quot;#,##0" sourceLinked="0"/>
        <c:majorTickMark val="none"/>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645836960"/>
        <c:crosses val="autoZero"/>
        <c:crossBetween val="between"/>
      </c:valAx>
      <c:valAx>
        <c:axId val="748248008"/>
        <c:scaling>
          <c:orientation val="minMax"/>
        </c:scaling>
        <c:delete val="0"/>
        <c:axPos val="r"/>
        <c:numFmt formatCode="################" sourceLinked="1"/>
        <c:majorTickMark val="out"/>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748248336"/>
        <c:crosses val="max"/>
        <c:crossBetween val="between"/>
      </c:valAx>
      <c:catAx>
        <c:axId val="748248336"/>
        <c:scaling>
          <c:orientation val="minMax"/>
        </c:scaling>
        <c:delete val="1"/>
        <c:axPos val="b"/>
        <c:numFmt formatCode="General" sourceLinked="1"/>
        <c:majorTickMark val="out"/>
        <c:minorTickMark val="none"/>
        <c:tickLblPos val="nextTo"/>
        <c:crossAx val="748248008"/>
        <c:crosses val="autoZero"/>
        <c:auto val="1"/>
        <c:lblAlgn val="ctr"/>
        <c:lblOffset val="100"/>
        <c:noMultiLvlLbl val="0"/>
      </c:catAx>
      <c:spPr>
        <a:noFill/>
        <a:ln>
          <a:noFill/>
        </a:ln>
        <a:effectLst/>
      </c:spPr>
    </c:plotArea>
    <c:legend>
      <c:legendPos val="b"/>
      <c:overlay val="0"/>
      <c:spPr>
        <a:noFill/>
        <a:ln>
          <a:noFill/>
        </a:ln>
        <a:effectLst/>
      </c:spPr>
      <c:txPr>
        <a:bodyPr rot="0" spcFirstLastPara="1" vertOverflow="ellipsis" vert="horz" wrap="square" anchor="ctr" anchorCtr="1"/>
        <a:lstStyle/>
        <a:p>
          <a:pPr>
            <a:defRPr sz="1000"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E7145C19-54DB-4197-B9E4-02272CAB1CFC}"/>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eaLnBrk="1" fontAlgn="auto" hangingPunct="1">
              <a:spcBef>
                <a:spcPts val="0"/>
              </a:spcBef>
              <a:spcAft>
                <a:spcPts val="0"/>
              </a:spcAft>
              <a:defRPr sz="1200">
                <a:latin typeface="+mn-lt"/>
                <a:cs typeface="+mn-cs"/>
              </a:defRPr>
            </a:lvl1pPr>
          </a:lstStyle>
          <a:p>
            <a:pPr>
              <a:defRPr/>
            </a:pPr>
            <a:endParaRPr lang="en-US"/>
          </a:p>
        </p:txBody>
      </p:sp>
      <p:sp>
        <p:nvSpPr>
          <p:cNvPr id="3" name="Date Placeholder 2">
            <a:extLst>
              <a:ext uri="{FF2B5EF4-FFF2-40B4-BE49-F238E27FC236}">
                <a16:creationId xmlns:a16="http://schemas.microsoft.com/office/drawing/2014/main" id="{072DA822-23BD-4473-9D10-EE2B5BAC6E69}"/>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eaLnBrk="1" fontAlgn="auto" hangingPunct="1">
              <a:spcBef>
                <a:spcPts val="0"/>
              </a:spcBef>
              <a:spcAft>
                <a:spcPts val="0"/>
              </a:spcAft>
              <a:defRPr sz="1200">
                <a:latin typeface="+mn-lt"/>
                <a:cs typeface="+mn-cs"/>
              </a:defRPr>
            </a:lvl1pPr>
          </a:lstStyle>
          <a:p>
            <a:pPr>
              <a:defRPr/>
            </a:pPr>
            <a:fld id="{C15A3765-99D9-4512-8C75-CEE0BBD4D069}" type="datetimeFigureOut">
              <a:rPr lang="en-US"/>
              <a:pPr>
                <a:defRPr/>
              </a:pPr>
              <a:t>6/16/2021</a:t>
            </a:fld>
            <a:endParaRPr lang="en-US"/>
          </a:p>
        </p:txBody>
      </p:sp>
      <p:sp>
        <p:nvSpPr>
          <p:cNvPr id="4" name="Footer Placeholder 3">
            <a:extLst>
              <a:ext uri="{FF2B5EF4-FFF2-40B4-BE49-F238E27FC236}">
                <a16:creationId xmlns:a16="http://schemas.microsoft.com/office/drawing/2014/main" id="{220CA68C-4B46-4234-94FD-91C150450444}"/>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cs typeface="+mn-cs"/>
              </a:defRPr>
            </a:lvl1pPr>
          </a:lstStyle>
          <a:p>
            <a:pPr>
              <a:defRPr/>
            </a:pPr>
            <a:endParaRPr lang="en-US"/>
          </a:p>
        </p:txBody>
      </p:sp>
      <p:sp>
        <p:nvSpPr>
          <p:cNvPr id="5" name="Slide Number Placeholder 4">
            <a:extLst>
              <a:ext uri="{FF2B5EF4-FFF2-40B4-BE49-F238E27FC236}">
                <a16:creationId xmlns:a16="http://schemas.microsoft.com/office/drawing/2014/main" id="{4E188F5C-68E6-4C88-8906-E21557CE0B9C}"/>
              </a:ext>
            </a:extLst>
          </p:cNvPr>
          <p:cNvSpPr>
            <a:spLocks noGrp="1"/>
          </p:cNvSpPr>
          <p:nvPr>
            <p:ph type="sldNum" sz="quarter" idx="3"/>
          </p:nvPr>
        </p:nvSpPr>
        <p:spPr>
          <a:xfrm>
            <a:off x="3884613" y="8685213"/>
            <a:ext cx="2971800" cy="458787"/>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panose="020F0502020204030204" pitchFamily="34" charset="0"/>
              </a:defRPr>
            </a:lvl1pPr>
          </a:lstStyle>
          <a:p>
            <a:pPr>
              <a:defRPr/>
            </a:pPr>
            <a:fld id="{0EAA9824-8376-45BA-A353-E86C026F817A}" type="slidenum">
              <a:rPr lang="en-US" altLang="en-US"/>
              <a:pPr>
                <a:defRPr/>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F9378C31-1F79-4E9F-83FA-9248695A9BFC}"/>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eaLnBrk="1" fontAlgn="auto" hangingPunct="1">
              <a:spcBef>
                <a:spcPts val="0"/>
              </a:spcBef>
              <a:spcAft>
                <a:spcPts val="0"/>
              </a:spcAft>
              <a:defRPr sz="1200" b="0" i="0">
                <a:latin typeface="Proxima Nova Regular" charset="0"/>
                <a:cs typeface="+mn-cs"/>
              </a:defRPr>
            </a:lvl1pPr>
          </a:lstStyle>
          <a:p>
            <a:pPr>
              <a:defRPr/>
            </a:pPr>
            <a:endParaRPr lang="en-US"/>
          </a:p>
        </p:txBody>
      </p:sp>
      <p:sp>
        <p:nvSpPr>
          <p:cNvPr id="3" name="Date Placeholder 2">
            <a:extLst>
              <a:ext uri="{FF2B5EF4-FFF2-40B4-BE49-F238E27FC236}">
                <a16:creationId xmlns:a16="http://schemas.microsoft.com/office/drawing/2014/main" id="{35395A69-F4F4-4AD9-A3E5-B2F810001E25}"/>
              </a:ext>
            </a:extLst>
          </p:cNvPr>
          <p:cNvSpPr>
            <a:spLocks noGrp="1"/>
          </p:cNvSpPr>
          <p:nvPr>
            <p:ph type="dt" idx="1"/>
          </p:nvPr>
        </p:nvSpPr>
        <p:spPr>
          <a:xfrm>
            <a:off x="3884613" y="0"/>
            <a:ext cx="2971800" cy="458788"/>
          </a:xfrm>
          <a:prstGeom prst="rect">
            <a:avLst/>
          </a:prstGeom>
        </p:spPr>
        <p:txBody>
          <a:bodyPr vert="horz" lIns="91440" tIns="45720" rIns="91440" bIns="45720" rtlCol="0"/>
          <a:lstStyle>
            <a:lvl1pPr algn="r" eaLnBrk="1" fontAlgn="auto" hangingPunct="1">
              <a:spcBef>
                <a:spcPts val="0"/>
              </a:spcBef>
              <a:spcAft>
                <a:spcPts val="0"/>
              </a:spcAft>
              <a:defRPr sz="1200" b="0" i="0">
                <a:latin typeface="Proxima Nova Regular" charset="0"/>
                <a:cs typeface="+mn-cs"/>
              </a:defRPr>
            </a:lvl1pPr>
          </a:lstStyle>
          <a:p>
            <a:pPr>
              <a:defRPr/>
            </a:pPr>
            <a:fld id="{B4535F37-49C4-4EB9-9D37-7C075E509D7B}" type="datetimeFigureOut">
              <a:rPr lang="en-US"/>
              <a:pPr>
                <a:defRPr/>
              </a:pPr>
              <a:t>6/16/2021</a:t>
            </a:fld>
            <a:endParaRPr lang="en-US" dirty="0"/>
          </a:p>
        </p:txBody>
      </p:sp>
      <p:sp>
        <p:nvSpPr>
          <p:cNvPr id="4" name="Slide Image Placeholder 3">
            <a:extLst>
              <a:ext uri="{FF2B5EF4-FFF2-40B4-BE49-F238E27FC236}">
                <a16:creationId xmlns:a16="http://schemas.microsoft.com/office/drawing/2014/main" id="{08E52A72-5FDF-45BC-A637-8DFAEF4C54EF}"/>
              </a:ext>
            </a:extLst>
          </p:cNvPr>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a:extLst>
              <a:ext uri="{FF2B5EF4-FFF2-40B4-BE49-F238E27FC236}">
                <a16:creationId xmlns:a16="http://schemas.microsoft.com/office/drawing/2014/main" id="{8C19028F-8597-48CD-8CAC-AD1D819193CE}"/>
              </a:ext>
            </a:extLst>
          </p:cNvPr>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p:txBody>
      </p:sp>
      <p:sp>
        <p:nvSpPr>
          <p:cNvPr id="6" name="Footer Placeholder 5">
            <a:extLst>
              <a:ext uri="{FF2B5EF4-FFF2-40B4-BE49-F238E27FC236}">
                <a16:creationId xmlns:a16="http://schemas.microsoft.com/office/drawing/2014/main" id="{6B79A7BA-C46F-44D9-9C14-AE4C1C3569B7}"/>
              </a:ext>
            </a:extLst>
          </p:cNvPr>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eaLnBrk="1" fontAlgn="auto" hangingPunct="1">
              <a:spcBef>
                <a:spcPts val="0"/>
              </a:spcBef>
              <a:spcAft>
                <a:spcPts val="0"/>
              </a:spcAft>
              <a:defRPr sz="1200" b="0" i="0">
                <a:latin typeface="Proxima Nova Regular" charset="0"/>
                <a:cs typeface="+mn-cs"/>
              </a:defRPr>
            </a:lvl1pPr>
          </a:lstStyle>
          <a:p>
            <a:pPr>
              <a:defRPr/>
            </a:pPr>
            <a:endParaRPr lang="en-US"/>
          </a:p>
        </p:txBody>
      </p:sp>
      <p:sp>
        <p:nvSpPr>
          <p:cNvPr id="7" name="Slide Number Placeholder 6">
            <a:extLst>
              <a:ext uri="{FF2B5EF4-FFF2-40B4-BE49-F238E27FC236}">
                <a16:creationId xmlns:a16="http://schemas.microsoft.com/office/drawing/2014/main" id="{29937FDC-E923-4F1C-BBC9-80F5B3FE011F}"/>
              </a:ext>
            </a:extLst>
          </p:cNvPr>
          <p:cNvSpPr>
            <a:spLocks noGrp="1"/>
          </p:cNvSpPr>
          <p:nvPr>
            <p:ph type="sldNum" sz="quarter" idx="5"/>
          </p:nvPr>
        </p:nvSpPr>
        <p:spPr>
          <a:xfrm>
            <a:off x="3884613" y="8685213"/>
            <a:ext cx="2971800" cy="458787"/>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Proxima Nova Regular"/>
              </a:defRPr>
            </a:lvl1pPr>
          </a:lstStyle>
          <a:p>
            <a:pPr>
              <a:defRPr/>
            </a:pPr>
            <a:fld id="{263D94BD-B99F-488D-AEC3-BB0524ED1112}"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Proxima Nova Regular" charset="0"/>
        <a:ea typeface="+mn-ea"/>
        <a:cs typeface="+mn-cs"/>
      </a:defRPr>
    </a:lvl1pPr>
    <a:lvl2pPr marL="457200" algn="l" rtl="0" eaLnBrk="0" fontAlgn="base" hangingPunct="0">
      <a:spcBef>
        <a:spcPct val="30000"/>
      </a:spcBef>
      <a:spcAft>
        <a:spcPct val="0"/>
      </a:spcAft>
      <a:defRPr sz="1200" kern="1200">
        <a:solidFill>
          <a:schemeClr val="tx1"/>
        </a:solidFill>
        <a:latin typeface="Proxima Nova Regular" charset="0"/>
        <a:ea typeface="+mn-ea"/>
        <a:cs typeface="+mn-cs"/>
      </a:defRPr>
    </a:lvl2pPr>
    <a:lvl3pPr marL="914400" algn="l" rtl="0" eaLnBrk="0" fontAlgn="base" hangingPunct="0">
      <a:spcBef>
        <a:spcPct val="30000"/>
      </a:spcBef>
      <a:spcAft>
        <a:spcPct val="0"/>
      </a:spcAft>
      <a:defRPr sz="1200" kern="1200">
        <a:solidFill>
          <a:schemeClr val="tx1"/>
        </a:solidFill>
        <a:latin typeface="Proxima Nova Regular" charset="0"/>
        <a:ea typeface="+mn-ea"/>
        <a:cs typeface="+mn-cs"/>
      </a:defRPr>
    </a:lvl3pPr>
    <a:lvl4pPr marL="1371600" algn="l" rtl="0" eaLnBrk="0" fontAlgn="base" hangingPunct="0">
      <a:spcBef>
        <a:spcPct val="30000"/>
      </a:spcBef>
      <a:spcAft>
        <a:spcPct val="0"/>
      </a:spcAft>
      <a:defRPr sz="1200" kern="1200">
        <a:solidFill>
          <a:schemeClr val="tx1"/>
        </a:solidFill>
        <a:latin typeface="Proxima Nova Regular" charset="0"/>
        <a:ea typeface="+mn-ea"/>
        <a:cs typeface="+mn-cs"/>
      </a:defRPr>
    </a:lvl4pPr>
    <a:lvl5pPr marL="1828800" algn="l" rtl="0" eaLnBrk="0" fontAlgn="base" hangingPunct="0">
      <a:spcBef>
        <a:spcPct val="30000"/>
      </a:spcBef>
      <a:spcAft>
        <a:spcPct val="0"/>
      </a:spcAft>
      <a:defRPr sz="1200" kern="1200">
        <a:solidFill>
          <a:schemeClr val="tx1"/>
        </a:solidFill>
        <a:latin typeface="Proxima Nova Regular"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725406F-19AA-4F87-9877-135103AEA111}" type="slidenum">
              <a:rPr lang="en-US" smtClean="0"/>
              <a:t>4</a:t>
            </a:fld>
            <a:endParaRPr lang="en-US"/>
          </a:p>
        </p:txBody>
      </p:sp>
    </p:spTree>
    <p:extLst>
      <p:ext uri="{BB962C8B-B14F-4D97-AF65-F5344CB8AC3E}">
        <p14:creationId xmlns:p14="http://schemas.microsoft.com/office/powerpoint/2010/main" val="9972185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725406F-19AA-4F87-9877-135103AEA111}" type="slidenum">
              <a:rPr lang="en-US" smtClean="0"/>
              <a:t>6</a:t>
            </a:fld>
            <a:endParaRPr lang="en-US"/>
          </a:p>
        </p:txBody>
      </p:sp>
    </p:spTree>
    <p:extLst>
      <p:ext uri="{BB962C8B-B14F-4D97-AF65-F5344CB8AC3E}">
        <p14:creationId xmlns:p14="http://schemas.microsoft.com/office/powerpoint/2010/main" val="33384246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725406F-19AA-4F87-9877-135103AEA111}" type="slidenum">
              <a:rPr lang="en-US" smtClean="0"/>
              <a:t>7</a:t>
            </a:fld>
            <a:endParaRPr lang="en-US"/>
          </a:p>
        </p:txBody>
      </p:sp>
    </p:spTree>
    <p:extLst>
      <p:ext uri="{BB962C8B-B14F-4D97-AF65-F5344CB8AC3E}">
        <p14:creationId xmlns:p14="http://schemas.microsoft.com/office/powerpoint/2010/main" val="39705377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725406F-19AA-4F87-9877-135103AEA111}" type="slidenum">
              <a:rPr lang="en-US" smtClean="0"/>
              <a:t>8</a:t>
            </a:fld>
            <a:endParaRPr lang="en-US"/>
          </a:p>
        </p:txBody>
      </p:sp>
    </p:spTree>
    <p:extLst>
      <p:ext uri="{BB962C8B-B14F-4D97-AF65-F5344CB8AC3E}">
        <p14:creationId xmlns:p14="http://schemas.microsoft.com/office/powerpoint/2010/main" val="24345930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725406F-19AA-4F87-9877-135103AEA111}" type="slidenum">
              <a:rPr lang="en-US" smtClean="0"/>
              <a:t>9</a:t>
            </a:fld>
            <a:endParaRPr lang="en-US"/>
          </a:p>
        </p:txBody>
      </p:sp>
    </p:spTree>
    <p:extLst>
      <p:ext uri="{BB962C8B-B14F-4D97-AF65-F5344CB8AC3E}">
        <p14:creationId xmlns:p14="http://schemas.microsoft.com/office/powerpoint/2010/main" val="115077903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725406F-19AA-4F87-9877-135103AEA111}" type="slidenum">
              <a:rPr lang="en-US" smtClean="0"/>
              <a:t>10</a:t>
            </a:fld>
            <a:endParaRPr lang="en-US"/>
          </a:p>
        </p:txBody>
      </p:sp>
    </p:spTree>
    <p:extLst>
      <p:ext uri="{BB962C8B-B14F-4D97-AF65-F5344CB8AC3E}">
        <p14:creationId xmlns:p14="http://schemas.microsoft.com/office/powerpoint/2010/main" val="248111206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725406F-19AA-4F87-9877-135103AEA111}" type="slidenum">
              <a:rPr lang="en-US" smtClean="0"/>
              <a:t>11</a:t>
            </a:fld>
            <a:endParaRPr lang="en-US"/>
          </a:p>
        </p:txBody>
      </p:sp>
    </p:spTree>
    <p:extLst>
      <p:ext uri="{BB962C8B-B14F-4D97-AF65-F5344CB8AC3E}">
        <p14:creationId xmlns:p14="http://schemas.microsoft.com/office/powerpoint/2010/main" val="324362520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image" Target="../media/image10.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11.wmf"/><Relationship Id="rId2" Type="http://schemas.openxmlformats.org/officeDocument/2006/relationships/image" Target="../media/image10.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image" Target="../media/image10.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image" Target="../media/image10.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7.wmf"/><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3.w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3" Type="http://schemas.openxmlformats.org/officeDocument/2006/relationships/image" Target="../media/image15.svg"/><Relationship Id="rId2" Type="http://schemas.openxmlformats.org/officeDocument/2006/relationships/image" Target="../media/image14.png"/><Relationship Id="rId1" Type="http://schemas.openxmlformats.org/officeDocument/2006/relationships/slideMaster" Target="../slideMasters/slideMaster1.xml"/><Relationship Id="rId5" Type="http://schemas.openxmlformats.org/officeDocument/2006/relationships/image" Target="../media/image17.svg"/><Relationship Id="rId4" Type="http://schemas.openxmlformats.org/officeDocument/2006/relationships/image" Target="../media/image16.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w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w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7.w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9.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Blue Background">
    <p:bg>
      <p:bgPr>
        <a:solidFill>
          <a:schemeClr val="tx2"/>
        </a:solidFill>
        <a:effectLst/>
      </p:bgPr>
    </p:bg>
    <p:spTree>
      <p:nvGrpSpPr>
        <p:cNvPr id="1" name=""/>
        <p:cNvGrpSpPr/>
        <p:nvPr/>
      </p:nvGrpSpPr>
      <p:grpSpPr>
        <a:xfrm>
          <a:off x="0" y="0"/>
          <a:ext cx="0" cy="0"/>
          <a:chOff x="0" y="0"/>
          <a:chExt cx="0" cy="0"/>
        </a:xfrm>
      </p:grpSpPr>
      <p:pic>
        <p:nvPicPr>
          <p:cNvPr id="4" name="Picture 6">
            <a:extLst>
              <a:ext uri="{FF2B5EF4-FFF2-40B4-BE49-F238E27FC236}">
                <a16:creationId xmlns:a16="http://schemas.microsoft.com/office/drawing/2014/main" id="{D9D803E8-3DF5-420F-8159-852C4AF2FBDE}"/>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9617075" y="5737225"/>
            <a:ext cx="2322513" cy="869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Box 4">
            <a:extLst>
              <a:ext uri="{FF2B5EF4-FFF2-40B4-BE49-F238E27FC236}">
                <a16:creationId xmlns:a16="http://schemas.microsoft.com/office/drawing/2014/main" id="{EBBC29AF-DA48-48D7-AD25-C36F19CEEE0D}"/>
              </a:ext>
            </a:extLst>
          </p:cNvPr>
          <p:cNvSpPr txBox="1">
            <a:spLocks noChangeArrowheads="1"/>
          </p:cNvSpPr>
          <p:nvPr userDrawn="1"/>
        </p:nvSpPr>
        <p:spPr bwMode="auto">
          <a:xfrm>
            <a:off x="225425" y="5737225"/>
            <a:ext cx="2363788" cy="647700"/>
          </a:xfrm>
          <a:prstGeom prst="rect">
            <a:avLst/>
          </a:prstGeom>
          <a:noFill/>
          <a:ln>
            <a:noFill/>
          </a:ln>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r>
              <a:rPr lang="en-US" altLang="en-US" sz="900">
                <a:solidFill>
                  <a:schemeClr val="bg1"/>
                </a:solidFill>
              </a:rPr>
              <a:t>The Financial and </a:t>
            </a:r>
            <a:br>
              <a:rPr lang="en-US" altLang="en-US" sz="900">
                <a:solidFill>
                  <a:schemeClr val="bg1"/>
                </a:solidFill>
              </a:rPr>
            </a:br>
            <a:r>
              <a:rPr lang="en-US" altLang="en-US" sz="900">
                <a:solidFill>
                  <a:schemeClr val="bg1"/>
                </a:solidFill>
              </a:rPr>
              <a:t>Risk business of</a:t>
            </a:r>
            <a:br>
              <a:rPr lang="en-US" altLang="en-US" sz="900">
                <a:solidFill>
                  <a:schemeClr val="bg1"/>
                </a:solidFill>
              </a:rPr>
            </a:br>
            <a:r>
              <a:rPr lang="en-US" altLang="en-US" sz="900">
                <a:solidFill>
                  <a:schemeClr val="bg1"/>
                </a:solidFill>
              </a:rPr>
              <a:t>Thomson Reuters</a:t>
            </a:r>
            <a:br>
              <a:rPr lang="en-US" altLang="en-US" sz="900">
                <a:solidFill>
                  <a:schemeClr val="bg1"/>
                </a:solidFill>
              </a:rPr>
            </a:br>
            <a:r>
              <a:rPr lang="en-US" altLang="en-US" sz="900">
                <a:solidFill>
                  <a:schemeClr val="bg1"/>
                </a:solidFill>
              </a:rPr>
              <a:t>is now Refinitiv.</a:t>
            </a:r>
          </a:p>
        </p:txBody>
      </p:sp>
      <p:sp>
        <p:nvSpPr>
          <p:cNvPr id="2" name="Title 1"/>
          <p:cNvSpPr>
            <a:spLocks noGrp="1"/>
          </p:cNvSpPr>
          <p:nvPr>
            <p:ph type="ctrTitle"/>
          </p:nvPr>
        </p:nvSpPr>
        <p:spPr>
          <a:xfrm>
            <a:off x="307523" y="177801"/>
            <a:ext cx="10836728" cy="2607330"/>
          </a:xfrm>
        </p:spPr>
        <p:txBody>
          <a:bodyPr anchor="b"/>
          <a:lstStyle>
            <a:lvl1pPr algn="l">
              <a:lnSpc>
                <a:spcPct val="80000"/>
              </a:lnSpc>
              <a:defRPr sz="6000">
                <a:solidFill>
                  <a:schemeClr val="bg1"/>
                </a:solidFill>
              </a:defRPr>
            </a:lvl1pPr>
          </a:lstStyle>
          <a:p>
            <a:r>
              <a:rPr lang="en-US"/>
              <a:t>Click to edit Master title style</a:t>
            </a:r>
            <a:endParaRPr lang="en-US" dirty="0"/>
          </a:p>
        </p:txBody>
      </p:sp>
      <p:sp>
        <p:nvSpPr>
          <p:cNvPr id="3" name="Subtitle 2"/>
          <p:cNvSpPr>
            <a:spLocks noGrp="1"/>
          </p:cNvSpPr>
          <p:nvPr>
            <p:ph type="subTitle" idx="1"/>
          </p:nvPr>
        </p:nvSpPr>
        <p:spPr>
          <a:xfrm>
            <a:off x="329184" y="2797832"/>
            <a:ext cx="10834117" cy="731520"/>
          </a:xfrm>
        </p:spPr>
        <p:txBody>
          <a:bodyPr>
            <a:noAutofit/>
          </a:bodyPr>
          <a:lstStyle>
            <a:lvl1pPr marL="0" indent="0" algn="l">
              <a:buNone/>
              <a:defRPr sz="1600" b="1">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6" name="Date Placeholder 2">
            <a:extLst>
              <a:ext uri="{FF2B5EF4-FFF2-40B4-BE49-F238E27FC236}">
                <a16:creationId xmlns:a16="http://schemas.microsoft.com/office/drawing/2014/main" id="{0E9713FF-739D-4A65-B44A-E748203047C5}"/>
              </a:ext>
            </a:extLst>
          </p:cNvPr>
          <p:cNvSpPr>
            <a:spLocks noGrp="1"/>
          </p:cNvSpPr>
          <p:nvPr>
            <p:ph type="dt" idx="10"/>
          </p:nvPr>
        </p:nvSpPr>
        <p:spPr>
          <a:xfrm>
            <a:off x="327025" y="4019550"/>
            <a:ext cx="3508375" cy="400050"/>
          </a:xfrm>
          <a:prstGeom prst="rect">
            <a:avLst/>
          </a:prstGeom>
        </p:spPr>
        <p:txBody>
          <a:bodyPr vert="horz" lIns="0" tIns="0" rIns="0" bIns="0" rtlCol="0"/>
          <a:lstStyle>
            <a:lvl1pPr algn="l" eaLnBrk="1" fontAlgn="auto" hangingPunct="1">
              <a:spcBef>
                <a:spcPts val="0"/>
              </a:spcBef>
              <a:spcAft>
                <a:spcPts val="0"/>
              </a:spcAft>
              <a:defRPr sz="1200" b="1" i="0">
                <a:solidFill>
                  <a:schemeClr val="bg1"/>
                </a:solidFill>
                <a:latin typeface="Proxima Nova Regular" charset="0"/>
                <a:cs typeface="+mn-cs"/>
              </a:defRPr>
            </a:lvl1pPr>
          </a:lstStyle>
          <a:p>
            <a:pPr>
              <a:defRPr/>
            </a:pPr>
            <a:endParaRPr lang="en-US"/>
          </a:p>
        </p:txBody>
      </p:sp>
    </p:spTree>
    <p:extLst>
      <p:ext uri="{BB962C8B-B14F-4D97-AF65-F5344CB8AC3E}">
        <p14:creationId xmlns:p14="http://schemas.microsoft.com/office/powerpoint/2010/main" val="19435118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p:cSld name="Divider Slide White Background Top Photo">
    <p:spTree>
      <p:nvGrpSpPr>
        <p:cNvPr id="1" name=""/>
        <p:cNvGrpSpPr/>
        <p:nvPr/>
      </p:nvGrpSpPr>
      <p:grpSpPr>
        <a:xfrm>
          <a:off x="0" y="0"/>
          <a:ext cx="0" cy="0"/>
          <a:chOff x="0" y="0"/>
          <a:chExt cx="0" cy="0"/>
        </a:xfrm>
      </p:grpSpPr>
      <p:pic>
        <p:nvPicPr>
          <p:cNvPr id="6" name="Picture 6">
            <a:extLst>
              <a:ext uri="{FF2B5EF4-FFF2-40B4-BE49-F238E27FC236}">
                <a16:creationId xmlns:a16="http://schemas.microsoft.com/office/drawing/2014/main" id="{6E5E988E-01D0-4CF9-B7D9-3EB52BEB8C05}"/>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0523538" y="6180138"/>
            <a:ext cx="142875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310134" y="3496733"/>
            <a:ext cx="10189082" cy="1310947"/>
          </a:xfrm>
        </p:spPr>
        <p:txBody>
          <a:bodyPr anchor="b"/>
          <a:lstStyle>
            <a:lvl1pPr algn="l">
              <a:lnSpc>
                <a:spcPct val="80000"/>
              </a:lnSpc>
              <a:defRPr sz="4800">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329184" y="4807680"/>
            <a:ext cx="10155264" cy="731520"/>
          </a:xfrm>
        </p:spPr>
        <p:txBody>
          <a:bodyPr>
            <a:noAutofit/>
          </a:bodyPr>
          <a:lstStyle>
            <a:lvl1pPr marL="0" indent="0" algn="l">
              <a:buNone/>
              <a:defRPr sz="1400" b="1"/>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5" name="Picture Placeholder 4"/>
          <p:cNvSpPr>
            <a:spLocks noGrp="1"/>
          </p:cNvSpPr>
          <p:nvPr>
            <p:ph type="pic" sz="quarter" idx="10"/>
          </p:nvPr>
        </p:nvSpPr>
        <p:spPr>
          <a:xfrm>
            <a:off x="0" y="0"/>
            <a:ext cx="12188952" cy="3374136"/>
          </a:xfrm>
          <a:solidFill>
            <a:schemeClr val="bg1">
              <a:lumMod val="85000"/>
            </a:schemeClr>
          </a:solidFill>
        </p:spPr>
        <p:txBody>
          <a:bodyPr rtlCol="0">
            <a:noAutofit/>
          </a:bodyPr>
          <a:lstStyle>
            <a:lvl1pPr>
              <a:defRPr sz="1400"/>
            </a:lvl1pPr>
          </a:lstStyle>
          <a:p>
            <a:pPr lvl="0"/>
            <a:r>
              <a:rPr lang="en-US" noProof="0"/>
              <a:t>Click icon to add picture</a:t>
            </a:r>
            <a:endParaRPr lang="en-US" noProof="0" dirty="0"/>
          </a:p>
        </p:txBody>
      </p:sp>
    </p:spTree>
    <p:extLst>
      <p:ext uri="{BB962C8B-B14F-4D97-AF65-F5344CB8AC3E}">
        <p14:creationId xmlns:p14="http://schemas.microsoft.com/office/powerpoint/2010/main" val="42185514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Divider Slide Blue Background Top Photo">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DF85C5E1-9F92-42C8-9C4E-5480EA76AAE8}"/>
              </a:ext>
            </a:extLst>
          </p:cNvPr>
          <p:cNvSpPr/>
          <p:nvPr userDrawn="1"/>
        </p:nvSpPr>
        <p:spPr>
          <a:xfrm>
            <a:off x="0" y="3373438"/>
            <a:ext cx="12192000" cy="348456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latin typeface="Arial" charset="0"/>
            </a:endParaRPr>
          </a:p>
        </p:txBody>
      </p:sp>
      <p:sp>
        <p:nvSpPr>
          <p:cNvPr id="7" name="TextBox 6">
            <a:extLst>
              <a:ext uri="{FF2B5EF4-FFF2-40B4-BE49-F238E27FC236}">
                <a16:creationId xmlns:a16="http://schemas.microsoft.com/office/drawing/2014/main" id="{362C1C62-F068-4ADE-82D2-98807FF78E76}"/>
              </a:ext>
            </a:extLst>
          </p:cNvPr>
          <p:cNvSpPr txBox="1">
            <a:spLocks noChangeArrowheads="1"/>
          </p:cNvSpPr>
          <p:nvPr userDrawn="1"/>
        </p:nvSpPr>
        <p:spPr bwMode="auto">
          <a:xfrm>
            <a:off x="6045200" y="-423863"/>
            <a:ext cx="184150" cy="369888"/>
          </a:xfrm>
          <a:prstGeom prst="rect">
            <a:avLst/>
          </a:prstGeom>
          <a:noFill/>
          <a:ln>
            <a:noFill/>
          </a:ln>
        </p:spPr>
        <p:txBody>
          <a:bodyPr wrap="none"/>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en-US" altLang="en-US"/>
          </a:p>
        </p:txBody>
      </p:sp>
      <p:pic>
        <p:nvPicPr>
          <p:cNvPr id="8" name="Picture 10">
            <a:extLst>
              <a:ext uri="{FF2B5EF4-FFF2-40B4-BE49-F238E27FC236}">
                <a16:creationId xmlns:a16="http://schemas.microsoft.com/office/drawing/2014/main" id="{357B09EB-C513-4702-BF58-9DB6A9679D7E}"/>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0525125" y="6180138"/>
            <a:ext cx="1423988"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310134" y="3496733"/>
            <a:ext cx="10189082" cy="1310947"/>
          </a:xfrm>
        </p:spPr>
        <p:txBody>
          <a:bodyPr anchor="b">
            <a:noAutofit/>
          </a:bodyPr>
          <a:lstStyle>
            <a:lvl1pPr algn="l">
              <a:lnSpc>
                <a:spcPct val="80000"/>
              </a:lnSpc>
              <a:defRPr sz="4800">
                <a:solidFill>
                  <a:schemeClr val="bg1"/>
                </a:solidFill>
              </a:defRPr>
            </a:lvl1pPr>
          </a:lstStyle>
          <a:p>
            <a:r>
              <a:rPr lang="en-US"/>
              <a:t>Click to edit Master title style</a:t>
            </a:r>
            <a:endParaRPr lang="en-US" dirty="0"/>
          </a:p>
        </p:txBody>
      </p:sp>
      <p:sp>
        <p:nvSpPr>
          <p:cNvPr id="3" name="Subtitle 2"/>
          <p:cNvSpPr>
            <a:spLocks noGrp="1"/>
          </p:cNvSpPr>
          <p:nvPr>
            <p:ph type="subTitle" idx="1"/>
          </p:nvPr>
        </p:nvSpPr>
        <p:spPr>
          <a:xfrm>
            <a:off x="329184" y="4809744"/>
            <a:ext cx="10155264" cy="731520"/>
          </a:xfrm>
        </p:spPr>
        <p:txBody>
          <a:bodyPr>
            <a:noAutofit/>
          </a:bodyPr>
          <a:lstStyle>
            <a:lvl1pPr marL="0" indent="0" algn="l">
              <a:buNone/>
              <a:defRPr sz="1400" b="1">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5" name="Picture Placeholder 4"/>
          <p:cNvSpPr>
            <a:spLocks noGrp="1"/>
          </p:cNvSpPr>
          <p:nvPr>
            <p:ph type="pic" sz="quarter" idx="10"/>
          </p:nvPr>
        </p:nvSpPr>
        <p:spPr>
          <a:xfrm>
            <a:off x="0" y="0"/>
            <a:ext cx="12188952" cy="3374136"/>
          </a:xfrm>
          <a:solidFill>
            <a:schemeClr val="bg1">
              <a:lumMod val="85000"/>
            </a:schemeClr>
          </a:solidFill>
        </p:spPr>
        <p:txBody>
          <a:bodyPr rtlCol="0">
            <a:noAutofit/>
          </a:bodyPr>
          <a:lstStyle>
            <a:lvl1pPr>
              <a:defRPr sz="1400"/>
            </a:lvl1pPr>
          </a:lstStyle>
          <a:p>
            <a:pPr lvl="0"/>
            <a:r>
              <a:rPr lang="en-US" noProof="0"/>
              <a:t>Click icon to add picture</a:t>
            </a:r>
            <a:endParaRPr lang="en-US" noProof="0" dirty="0"/>
          </a:p>
        </p:txBody>
      </p:sp>
    </p:spTree>
    <p:extLst>
      <p:ext uri="{BB962C8B-B14F-4D97-AF65-F5344CB8AC3E}">
        <p14:creationId xmlns:p14="http://schemas.microsoft.com/office/powerpoint/2010/main" val="213789167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Divider Slide White Background Arrow">
    <p:spTree>
      <p:nvGrpSpPr>
        <p:cNvPr id="1" name=""/>
        <p:cNvGrpSpPr/>
        <p:nvPr/>
      </p:nvGrpSpPr>
      <p:grpSpPr>
        <a:xfrm>
          <a:off x="0" y="0"/>
          <a:ext cx="0" cy="0"/>
          <a:chOff x="0" y="0"/>
          <a:chExt cx="0" cy="0"/>
        </a:xfrm>
      </p:grpSpPr>
      <p:pic>
        <p:nvPicPr>
          <p:cNvPr id="4" name="Picture 6">
            <a:extLst>
              <a:ext uri="{FF2B5EF4-FFF2-40B4-BE49-F238E27FC236}">
                <a16:creationId xmlns:a16="http://schemas.microsoft.com/office/drawing/2014/main" id="{4F7CDF53-6366-4059-80A0-C20F43FE0C46}"/>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0523538" y="6180138"/>
            <a:ext cx="142875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a:extLst>
              <a:ext uri="{FF2B5EF4-FFF2-40B4-BE49-F238E27FC236}">
                <a16:creationId xmlns:a16="http://schemas.microsoft.com/office/drawing/2014/main" id="{DDE27107-1205-4F19-82EA-B4A97F2CE2D8}"/>
              </a:ext>
            </a:extLst>
          </p:cNvPr>
          <p:cNvSpPr/>
          <p:nvPr userDrawn="1"/>
        </p:nvSpPr>
        <p:spPr>
          <a:xfrm>
            <a:off x="0" y="0"/>
            <a:ext cx="12192000" cy="337343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latin typeface="Arial" charset="0"/>
            </a:endParaRPr>
          </a:p>
        </p:txBody>
      </p:sp>
      <p:pic>
        <p:nvPicPr>
          <p:cNvPr id="6" name="Picture 10">
            <a:extLst>
              <a:ext uri="{FF2B5EF4-FFF2-40B4-BE49-F238E27FC236}">
                <a16:creationId xmlns:a16="http://schemas.microsoft.com/office/drawing/2014/main" id="{0DF133CC-5340-4953-BBD4-36C0EDE6D818}"/>
              </a:ext>
            </a:extLst>
          </p:cNvPr>
          <p:cNvPicPr>
            <a:picLocks noChangeAspect="1"/>
          </p:cNvPicPr>
          <p:nvPr userDrawn="1"/>
        </p:nvPicPr>
        <p:blipFill>
          <a:blip r:embed="rId3">
            <a:extLst>
              <a:ext uri="{28A0092B-C50C-407E-A947-70E740481C1C}">
                <a14:useLocalDpi xmlns:a14="http://schemas.microsoft.com/office/drawing/2010/main" val="0"/>
              </a:ext>
            </a:extLst>
          </a:blip>
          <a:srcRect l="16167"/>
          <a:stretch>
            <a:fillRect/>
          </a:stretch>
        </p:blipFill>
        <p:spPr bwMode="auto">
          <a:xfrm>
            <a:off x="0" y="530225"/>
            <a:ext cx="11239500" cy="2327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310134" y="3496733"/>
            <a:ext cx="10189082" cy="1310947"/>
          </a:xfrm>
        </p:spPr>
        <p:txBody>
          <a:bodyPr anchor="b">
            <a:noAutofit/>
          </a:bodyPr>
          <a:lstStyle>
            <a:lvl1pPr algn="l">
              <a:lnSpc>
                <a:spcPct val="80000"/>
              </a:lnSpc>
              <a:defRPr sz="4800">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329184" y="4809744"/>
            <a:ext cx="10155264" cy="731520"/>
          </a:xfrm>
        </p:spPr>
        <p:txBody>
          <a:bodyPr>
            <a:noAutofit/>
          </a:bodyPr>
          <a:lstStyle>
            <a:lvl1pPr marL="0" indent="0" algn="l">
              <a:buNone/>
              <a:defRPr sz="1400" b="1"/>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Tree>
    <p:extLst>
      <p:ext uri="{BB962C8B-B14F-4D97-AF65-F5344CB8AC3E}">
        <p14:creationId xmlns:p14="http://schemas.microsoft.com/office/powerpoint/2010/main" val="370711975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Divider Slide White Background Data Arrow">
    <p:spTree>
      <p:nvGrpSpPr>
        <p:cNvPr id="1" name=""/>
        <p:cNvGrpSpPr/>
        <p:nvPr/>
      </p:nvGrpSpPr>
      <p:grpSpPr>
        <a:xfrm>
          <a:off x="0" y="0"/>
          <a:ext cx="0" cy="0"/>
          <a:chOff x="0" y="0"/>
          <a:chExt cx="0" cy="0"/>
        </a:xfrm>
      </p:grpSpPr>
      <p:pic>
        <p:nvPicPr>
          <p:cNvPr id="4" name="Picture 6">
            <a:extLst>
              <a:ext uri="{FF2B5EF4-FFF2-40B4-BE49-F238E27FC236}">
                <a16:creationId xmlns:a16="http://schemas.microsoft.com/office/drawing/2014/main" id="{7C628CA9-3B95-47BC-B74C-CE75CE6C4D24}"/>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0523538" y="6180138"/>
            <a:ext cx="142875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a:extLst>
              <a:ext uri="{FF2B5EF4-FFF2-40B4-BE49-F238E27FC236}">
                <a16:creationId xmlns:a16="http://schemas.microsoft.com/office/drawing/2014/main" id="{1BBC3899-3BBF-43E8-BDE6-CC5701D37426}"/>
              </a:ext>
            </a:extLst>
          </p:cNvPr>
          <p:cNvSpPr/>
          <p:nvPr userDrawn="1"/>
        </p:nvSpPr>
        <p:spPr>
          <a:xfrm>
            <a:off x="0" y="0"/>
            <a:ext cx="12188825" cy="337343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latin typeface="Arial" charset="0"/>
            </a:endParaRPr>
          </a:p>
        </p:txBody>
      </p:sp>
      <p:pic>
        <p:nvPicPr>
          <p:cNvPr id="6" name="Picture 10">
            <a:extLst>
              <a:ext uri="{FF2B5EF4-FFF2-40B4-BE49-F238E27FC236}">
                <a16:creationId xmlns:a16="http://schemas.microsoft.com/office/drawing/2014/main" id="{D9A15291-72A5-4D1F-B52D-6CC7F29B9F63}"/>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355600"/>
            <a:ext cx="11895138" cy="2682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310134" y="3496733"/>
            <a:ext cx="10189082" cy="1310947"/>
          </a:xfrm>
        </p:spPr>
        <p:txBody>
          <a:bodyPr anchor="b">
            <a:noAutofit/>
          </a:bodyPr>
          <a:lstStyle>
            <a:lvl1pPr algn="l">
              <a:lnSpc>
                <a:spcPct val="80000"/>
              </a:lnSpc>
              <a:defRPr sz="4800">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329184" y="4809744"/>
            <a:ext cx="10155264" cy="731520"/>
          </a:xfrm>
        </p:spPr>
        <p:txBody>
          <a:bodyPr>
            <a:noAutofit/>
          </a:bodyPr>
          <a:lstStyle>
            <a:lvl1pPr marL="0" indent="0" algn="l">
              <a:buNone/>
              <a:defRPr sz="1400" b="1"/>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Tree>
    <p:extLst>
      <p:ext uri="{BB962C8B-B14F-4D97-AF65-F5344CB8AC3E}">
        <p14:creationId xmlns:p14="http://schemas.microsoft.com/office/powerpoint/2010/main" val="24473236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p:cSld name="Divider Slide White Background Left Photo">
    <p:spTree>
      <p:nvGrpSpPr>
        <p:cNvPr id="1" name=""/>
        <p:cNvGrpSpPr/>
        <p:nvPr/>
      </p:nvGrpSpPr>
      <p:grpSpPr>
        <a:xfrm>
          <a:off x="0" y="0"/>
          <a:ext cx="0" cy="0"/>
          <a:chOff x="0" y="0"/>
          <a:chExt cx="0" cy="0"/>
        </a:xfrm>
      </p:grpSpPr>
      <p:pic>
        <p:nvPicPr>
          <p:cNvPr id="6" name="Picture 6">
            <a:extLst>
              <a:ext uri="{FF2B5EF4-FFF2-40B4-BE49-F238E27FC236}">
                <a16:creationId xmlns:a16="http://schemas.microsoft.com/office/drawing/2014/main" id="{6CF88235-6407-4189-94BD-1048CBA247C2}"/>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0523538" y="6180138"/>
            <a:ext cx="142875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6350302" y="355600"/>
            <a:ext cx="5525786" cy="3097413"/>
          </a:xfrm>
        </p:spPr>
        <p:txBody>
          <a:bodyPr anchor="b">
            <a:noAutofit/>
          </a:bodyPr>
          <a:lstStyle>
            <a:lvl1pPr algn="l">
              <a:lnSpc>
                <a:spcPct val="80000"/>
              </a:lnSpc>
              <a:defRPr sz="4800">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6373368" y="3456432"/>
            <a:ext cx="5491968" cy="731520"/>
          </a:xfrm>
        </p:spPr>
        <p:txBody>
          <a:bodyPr>
            <a:noAutofit/>
          </a:bodyPr>
          <a:lstStyle>
            <a:lvl1pPr marL="0" indent="0" algn="l">
              <a:buNone/>
              <a:defRPr sz="1400" b="1"/>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5" name="Picture Placeholder 4"/>
          <p:cNvSpPr>
            <a:spLocks noGrp="1"/>
          </p:cNvSpPr>
          <p:nvPr>
            <p:ph type="pic" sz="quarter" idx="10"/>
          </p:nvPr>
        </p:nvSpPr>
        <p:spPr>
          <a:xfrm>
            <a:off x="0" y="0"/>
            <a:ext cx="6096000" cy="6858000"/>
          </a:xfrm>
          <a:solidFill>
            <a:schemeClr val="bg1">
              <a:lumMod val="85000"/>
            </a:schemeClr>
          </a:solidFill>
        </p:spPr>
        <p:txBody>
          <a:bodyPr rtlCol="0">
            <a:noAutofit/>
          </a:bodyPr>
          <a:lstStyle>
            <a:lvl1pPr>
              <a:defRPr sz="1400"/>
            </a:lvl1pPr>
          </a:lstStyle>
          <a:p>
            <a:pPr lvl="0"/>
            <a:r>
              <a:rPr lang="en-US" noProof="0"/>
              <a:t>Click icon to add picture</a:t>
            </a:r>
            <a:endParaRPr lang="en-US" noProof="0" dirty="0"/>
          </a:p>
        </p:txBody>
      </p:sp>
    </p:spTree>
    <p:extLst>
      <p:ext uri="{BB962C8B-B14F-4D97-AF65-F5344CB8AC3E}">
        <p14:creationId xmlns:p14="http://schemas.microsoft.com/office/powerpoint/2010/main" val="228005713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p:cSld name="Divider Slide Blue Background Left Photo">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2C48336E-852C-4AFA-8029-FE7DE92C1E8B}"/>
              </a:ext>
            </a:extLst>
          </p:cNvPr>
          <p:cNvSpPr/>
          <p:nvPr userDrawn="1"/>
        </p:nvSpPr>
        <p:spPr>
          <a:xfrm>
            <a:off x="6096000" y="0"/>
            <a:ext cx="6096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latin typeface="Arial" charset="0"/>
            </a:endParaRPr>
          </a:p>
        </p:txBody>
      </p:sp>
      <p:pic>
        <p:nvPicPr>
          <p:cNvPr id="7" name="Picture 8">
            <a:extLst>
              <a:ext uri="{FF2B5EF4-FFF2-40B4-BE49-F238E27FC236}">
                <a16:creationId xmlns:a16="http://schemas.microsoft.com/office/drawing/2014/main" id="{DBBAC730-30BB-4E4F-8C5B-0E3C571A6852}"/>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0525125" y="6180138"/>
            <a:ext cx="1423988"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6350302" y="355600"/>
            <a:ext cx="5525786" cy="3097413"/>
          </a:xfrm>
        </p:spPr>
        <p:txBody>
          <a:bodyPr anchor="b"/>
          <a:lstStyle>
            <a:lvl1pPr algn="l">
              <a:lnSpc>
                <a:spcPct val="80000"/>
              </a:lnSpc>
              <a:defRPr sz="4800">
                <a:solidFill>
                  <a:schemeClr val="bg1"/>
                </a:solidFill>
              </a:defRPr>
            </a:lvl1pPr>
          </a:lstStyle>
          <a:p>
            <a:r>
              <a:rPr lang="en-US"/>
              <a:t>Click to edit Master title style</a:t>
            </a:r>
            <a:endParaRPr lang="en-US" dirty="0"/>
          </a:p>
        </p:txBody>
      </p:sp>
      <p:sp>
        <p:nvSpPr>
          <p:cNvPr id="3" name="Subtitle 2"/>
          <p:cNvSpPr>
            <a:spLocks noGrp="1"/>
          </p:cNvSpPr>
          <p:nvPr>
            <p:ph type="subTitle" idx="1"/>
          </p:nvPr>
        </p:nvSpPr>
        <p:spPr>
          <a:xfrm>
            <a:off x="6373368" y="3456432"/>
            <a:ext cx="5491968" cy="731520"/>
          </a:xfrm>
        </p:spPr>
        <p:txBody>
          <a:bodyPr>
            <a:noAutofit/>
          </a:bodyPr>
          <a:lstStyle>
            <a:lvl1pPr marL="0" indent="0" algn="l">
              <a:buNone/>
              <a:defRPr sz="1400" b="1">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5" name="Picture Placeholder 4"/>
          <p:cNvSpPr>
            <a:spLocks noGrp="1"/>
          </p:cNvSpPr>
          <p:nvPr>
            <p:ph type="pic" sz="quarter" idx="10"/>
          </p:nvPr>
        </p:nvSpPr>
        <p:spPr>
          <a:xfrm>
            <a:off x="0" y="0"/>
            <a:ext cx="6096000" cy="6858000"/>
          </a:xfrm>
          <a:solidFill>
            <a:schemeClr val="bg1">
              <a:lumMod val="85000"/>
            </a:schemeClr>
          </a:solidFill>
        </p:spPr>
        <p:txBody>
          <a:bodyPr rtlCol="0">
            <a:noAutofit/>
          </a:bodyPr>
          <a:lstStyle>
            <a:lvl1pPr>
              <a:defRPr sz="1400"/>
            </a:lvl1pPr>
          </a:lstStyle>
          <a:p>
            <a:pPr lvl="0"/>
            <a:r>
              <a:rPr lang="en-US" noProof="0"/>
              <a:t>Click icon to add picture</a:t>
            </a:r>
            <a:endParaRPr lang="en-US" noProof="0" dirty="0"/>
          </a:p>
        </p:txBody>
      </p:sp>
    </p:spTree>
    <p:extLst>
      <p:ext uri="{BB962C8B-B14F-4D97-AF65-F5344CB8AC3E}">
        <p14:creationId xmlns:p14="http://schemas.microsoft.com/office/powerpoint/2010/main" val="142275353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Divider Slide White Background Left Arrow">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FDFA5720-EAAA-468E-BA5D-1DE5FF117376}"/>
              </a:ext>
            </a:extLst>
          </p:cNvPr>
          <p:cNvSpPr/>
          <p:nvPr userDrawn="1"/>
        </p:nvSpPr>
        <p:spPr>
          <a:xfrm>
            <a:off x="0" y="0"/>
            <a:ext cx="6096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latin typeface="Arial" charset="0"/>
            </a:endParaRPr>
          </a:p>
        </p:txBody>
      </p:sp>
      <p:pic>
        <p:nvPicPr>
          <p:cNvPr id="5" name="Picture 8">
            <a:extLst>
              <a:ext uri="{FF2B5EF4-FFF2-40B4-BE49-F238E27FC236}">
                <a16:creationId xmlns:a16="http://schemas.microsoft.com/office/drawing/2014/main" id="{2A5E8609-2E28-42E2-8E20-69570D5F4007}"/>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0523538" y="6180138"/>
            <a:ext cx="142875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10">
            <a:extLst>
              <a:ext uri="{FF2B5EF4-FFF2-40B4-BE49-F238E27FC236}">
                <a16:creationId xmlns:a16="http://schemas.microsoft.com/office/drawing/2014/main" id="{67D5C48D-A6AF-473E-B4F9-42EFDE0D0107}"/>
              </a:ext>
            </a:extLst>
          </p:cNvPr>
          <p:cNvPicPr>
            <a:picLocks noChangeAspect="1"/>
          </p:cNvPicPr>
          <p:nvPr userDrawn="1"/>
        </p:nvPicPr>
        <p:blipFill>
          <a:blip r:embed="rId3">
            <a:extLst>
              <a:ext uri="{28A0092B-C50C-407E-A947-70E740481C1C}">
                <a14:useLocalDpi xmlns:a14="http://schemas.microsoft.com/office/drawing/2010/main" val="0"/>
              </a:ext>
            </a:extLst>
          </a:blip>
          <a:srcRect l="62933"/>
          <a:stretch>
            <a:fillRect/>
          </a:stretch>
        </p:blipFill>
        <p:spPr bwMode="auto">
          <a:xfrm rot="16200000">
            <a:off x="50007" y="2540793"/>
            <a:ext cx="5880100" cy="275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6350302" y="355600"/>
            <a:ext cx="5525786" cy="3097413"/>
          </a:xfrm>
        </p:spPr>
        <p:txBody>
          <a:bodyPr anchor="b">
            <a:noAutofit/>
          </a:bodyPr>
          <a:lstStyle>
            <a:lvl1pPr algn="l">
              <a:lnSpc>
                <a:spcPct val="80000"/>
              </a:lnSpc>
              <a:defRPr sz="4800">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6373368" y="3456432"/>
            <a:ext cx="5491968" cy="731520"/>
          </a:xfrm>
        </p:spPr>
        <p:txBody>
          <a:bodyPr>
            <a:noAutofit/>
          </a:bodyPr>
          <a:lstStyle>
            <a:lvl1pPr marL="0" indent="0" algn="l">
              <a:buNone/>
              <a:defRPr sz="1400" b="1"/>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Tree>
    <p:extLst>
      <p:ext uri="{BB962C8B-B14F-4D97-AF65-F5344CB8AC3E}">
        <p14:creationId xmlns:p14="http://schemas.microsoft.com/office/powerpoint/2010/main" val="418160245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userDrawn="1">
  <p:cSld name="Divider Slide White Background Left Data Arrow">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4DBF52E-5CE6-45BE-8C89-3E74B281711D}"/>
              </a:ext>
            </a:extLst>
          </p:cNvPr>
          <p:cNvSpPr/>
          <p:nvPr userDrawn="1"/>
        </p:nvSpPr>
        <p:spPr>
          <a:xfrm>
            <a:off x="0" y="0"/>
            <a:ext cx="6096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latin typeface="Arial" charset="0"/>
            </a:endParaRPr>
          </a:p>
        </p:txBody>
      </p:sp>
      <p:pic>
        <p:nvPicPr>
          <p:cNvPr id="5" name="Picture 8">
            <a:extLst>
              <a:ext uri="{FF2B5EF4-FFF2-40B4-BE49-F238E27FC236}">
                <a16:creationId xmlns:a16="http://schemas.microsoft.com/office/drawing/2014/main" id="{A88697DF-1A68-4173-A68F-1A7AE038CC9E}"/>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0523538" y="6180138"/>
            <a:ext cx="142875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a:extLst>
              <a:ext uri="{FF2B5EF4-FFF2-40B4-BE49-F238E27FC236}">
                <a16:creationId xmlns:a16="http://schemas.microsoft.com/office/drawing/2014/main" id="{93E16BFB-8812-4CD0-832F-B1E5E38F3A32}"/>
              </a:ext>
            </a:extLst>
          </p:cNvPr>
          <p:cNvSpPr txBox="1">
            <a:spLocks noChangeArrowheads="1"/>
          </p:cNvSpPr>
          <p:nvPr userDrawn="1"/>
        </p:nvSpPr>
        <p:spPr bwMode="auto">
          <a:xfrm>
            <a:off x="-330200" y="2801938"/>
            <a:ext cx="184150" cy="369887"/>
          </a:xfrm>
          <a:prstGeom prst="rect">
            <a:avLst/>
          </a:prstGeom>
          <a:noFill/>
          <a:ln>
            <a:noFill/>
          </a:ln>
        </p:spPr>
        <p:txBody>
          <a:bodyPr wrap="none"/>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en-US" altLang="en-US"/>
          </a:p>
        </p:txBody>
      </p:sp>
      <p:pic>
        <p:nvPicPr>
          <p:cNvPr id="7" name="Picture 11">
            <a:extLst>
              <a:ext uri="{FF2B5EF4-FFF2-40B4-BE49-F238E27FC236}">
                <a16:creationId xmlns:a16="http://schemas.microsoft.com/office/drawing/2014/main" id="{07E9E59C-54AD-4698-BEFD-40E561FB9DCD}"/>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646113" y="1109663"/>
            <a:ext cx="4835525" cy="4278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6350302" y="355600"/>
            <a:ext cx="5525786" cy="3097413"/>
          </a:xfrm>
        </p:spPr>
        <p:txBody>
          <a:bodyPr anchor="b">
            <a:noAutofit/>
          </a:bodyPr>
          <a:lstStyle>
            <a:lvl1pPr algn="l">
              <a:lnSpc>
                <a:spcPct val="80000"/>
              </a:lnSpc>
              <a:defRPr sz="4800">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6373368" y="3456432"/>
            <a:ext cx="5491968" cy="731520"/>
          </a:xfrm>
        </p:spPr>
        <p:txBody>
          <a:bodyPr>
            <a:noAutofit/>
          </a:bodyPr>
          <a:lstStyle>
            <a:lvl1pPr marL="0" indent="0" algn="l">
              <a:buNone/>
              <a:defRPr sz="1400" b="1"/>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Tree>
    <p:extLst>
      <p:ext uri="{BB962C8B-B14F-4D97-AF65-F5344CB8AC3E}">
        <p14:creationId xmlns:p14="http://schemas.microsoft.com/office/powerpoint/2010/main" val="378644195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userDrawn="1">
  <p:cSld name="Divider Slide White Background Light Bulb">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0369ED25-DE91-46BD-A49D-E26B354C1A8A}"/>
              </a:ext>
            </a:extLst>
          </p:cNvPr>
          <p:cNvSpPr/>
          <p:nvPr userDrawn="1"/>
        </p:nvSpPr>
        <p:spPr>
          <a:xfrm>
            <a:off x="6096000" y="0"/>
            <a:ext cx="6096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latin typeface="Arial" charset="0"/>
            </a:endParaRPr>
          </a:p>
        </p:txBody>
      </p:sp>
      <p:sp>
        <p:nvSpPr>
          <p:cNvPr id="5" name="TextBox 4">
            <a:extLst>
              <a:ext uri="{FF2B5EF4-FFF2-40B4-BE49-F238E27FC236}">
                <a16:creationId xmlns:a16="http://schemas.microsoft.com/office/drawing/2014/main" id="{6E1F7556-6E89-4313-A5A0-8834D1F21110}"/>
              </a:ext>
            </a:extLst>
          </p:cNvPr>
          <p:cNvSpPr txBox="1">
            <a:spLocks noChangeArrowheads="1"/>
          </p:cNvSpPr>
          <p:nvPr userDrawn="1"/>
        </p:nvSpPr>
        <p:spPr bwMode="auto">
          <a:xfrm>
            <a:off x="-330200" y="2801938"/>
            <a:ext cx="184150" cy="369887"/>
          </a:xfrm>
          <a:prstGeom prst="rect">
            <a:avLst/>
          </a:prstGeom>
          <a:noFill/>
          <a:ln>
            <a:noFill/>
          </a:ln>
        </p:spPr>
        <p:txBody>
          <a:bodyPr wrap="none"/>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en-US" altLang="en-US"/>
          </a:p>
        </p:txBody>
      </p:sp>
      <p:pic>
        <p:nvPicPr>
          <p:cNvPr id="6" name="Picture 10">
            <a:extLst>
              <a:ext uri="{FF2B5EF4-FFF2-40B4-BE49-F238E27FC236}">
                <a16:creationId xmlns:a16="http://schemas.microsoft.com/office/drawing/2014/main" id="{318D0E37-089E-40AF-B004-11E0D14511B7}"/>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350125" y="0"/>
            <a:ext cx="3576638" cy="5084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11">
            <a:extLst>
              <a:ext uri="{FF2B5EF4-FFF2-40B4-BE49-F238E27FC236}">
                <a16:creationId xmlns:a16="http://schemas.microsoft.com/office/drawing/2014/main" id="{004B14FC-A47E-42BA-9260-CC0BB19E3BCD}"/>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0525125" y="6180138"/>
            <a:ext cx="1423988"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310134" y="355600"/>
            <a:ext cx="5525786" cy="3097413"/>
          </a:xfrm>
        </p:spPr>
        <p:txBody>
          <a:bodyPr anchor="b">
            <a:noAutofit/>
          </a:bodyPr>
          <a:lstStyle>
            <a:lvl1pPr algn="l">
              <a:lnSpc>
                <a:spcPct val="80000"/>
              </a:lnSpc>
              <a:defRPr sz="4800">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329184" y="3456432"/>
            <a:ext cx="5525786" cy="731520"/>
          </a:xfrm>
        </p:spPr>
        <p:txBody>
          <a:bodyPr>
            <a:noAutofit/>
          </a:bodyPr>
          <a:lstStyle>
            <a:lvl1pPr marL="0" indent="0" algn="l">
              <a:buNone/>
              <a:defRPr sz="1400" b="1"/>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Tree>
    <p:extLst>
      <p:ext uri="{BB962C8B-B14F-4D97-AF65-F5344CB8AC3E}">
        <p14:creationId xmlns:p14="http://schemas.microsoft.com/office/powerpoint/2010/main" val="179344315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preserve="1" userDrawn="1">
  <p:cSld name="Divider Slide White Background Data Symbol">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EC536683-1EA9-4AE7-A3AC-659215FF0EF7}"/>
              </a:ext>
            </a:extLst>
          </p:cNvPr>
          <p:cNvSpPr/>
          <p:nvPr userDrawn="1"/>
        </p:nvSpPr>
        <p:spPr>
          <a:xfrm>
            <a:off x="6096000" y="0"/>
            <a:ext cx="6096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latin typeface="Arial" charset="0"/>
            </a:endParaRPr>
          </a:p>
        </p:txBody>
      </p:sp>
      <p:sp>
        <p:nvSpPr>
          <p:cNvPr id="5" name="TextBox 4">
            <a:extLst>
              <a:ext uri="{FF2B5EF4-FFF2-40B4-BE49-F238E27FC236}">
                <a16:creationId xmlns:a16="http://schemas.microsoft.com/office/drawing/2014/main" id="{85DD459F-818A-47B8-8DE2-83815A30A50D}"/>
              </a:ext>
            </a:extLst>
          </p:cNvPr>
          <p:cNvSpPr txBox="1">
            <a:spLocks noChangeArrowheads="1"/>
          </p:cNvSpPr>
          <p:nvPr userDrawn="1"/>
        </p:nvSpPr>
        <p:spPr bwMode="auto">
          <a:xfrm>
            <a:off x="-330200" y="2801938"/>
            <a:ext cx="184150" cy="369887"/>
          </a:xfrm>
          <a:prstGeom prst="rect">
            <a:avLst/>
          </a:prstGeom>
          <a:noFill/>
          <a:ln>
            <a:noFill/>
          </a:ln>
        </p:spPr>
        <p:txBody>
          <a:bodyPr wrap="none"/>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endParaRPr lang="en-US" altLang="en-US"/>
          </a:p>
        </p:txBody>
      </p:sp>
      <p:pic>
        <p:nvPicPr>
          <p:cNvPr id="6" name="Picture 10">
            <a:extLst>
              <a:ext uri="{FF2B5EF4-FFF2-40B4-BE49-F238E27FC236}">
                <a16:creationId xmlns:a16="http://schemas.microsoft.com/office/drawing/2014/main" id="{DE33F46E-0D16-4459-B699-4AA0890B6EBA}"/>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386638" y="1219200"/>
            <a:ext cx="3651250" cy="563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11">
            <a:extLst>
              <a:ext uri="{FF2B5EF4-FFF2-40B4-BE49-F238E27FC236}">
                <a16:creationId xmlns:a16="http://schemas.microsoft.com/office/drawing/2014/main" id="{0C2B9E20-D3F2-4DC3-9F62-F3443B75A3FF}"/>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0525125" y="6180138"/>
            <a:ext cx="1423988"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310896" y="355600"/>
            <a:ext cx="5525786" cy="3097413"/>
          </a:xfrm>
        </p:spPr>
        <p:txBody>
          <a:bodyPr anchor="b">
            <a:noAutofit/>
          </a:bodyPr>
          <a:lstStyle>
            <a:lvl1pPr algn="l">
              <a:lnSpc>
                <a:spcPct val="80000"/>
              </a:lnSpc>
              <a:defRPr sz="4800">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329184" y="3456432"/>
            <a:ext cx="5491968" cy="731520"/>
          </a:xfrm>
        </p:spPr>
        <p:txBody>
          <a:bodyPr>
            <a:noAutofit/>
          </a:bodyPr>
          <a:lstStyle>
            <a:lvl1pPr marL="0" indent="0" algn="l">
              <a:buNone/>
              <a:defRPr sz="1400" b="1"/>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Tree>
    <p:extLst>
      <p:ext uri="{BB962C8B-B14F-4D97-AF65-F5344CB8AC3E}">
        <p14:creationId xmlns:p14="http://schemas.microsoft.com/office/powerpoint/2010/main" val="23794282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Slide White Background">
    <p:spTree>
      <p:nvGrpSpPr>
        <p:cNvPr id="1" name=""/>
        <p:cNvGrpSpPr/>
        <p:nvPr/>
      </p:nvGrpSpPr>
      <p:grpSpPr>
        <a:xfrm>
          <a:off x="0" y="0"/>
          <a:ext cx="0" cy="0"/>
          <a:chOff x="0" y="0"/>
          <a:chExt cx="0" cy="0"/>
        </a:xfrm>
      </p:grpSpPr>
      <p:pic>
        <p:nvPicPr>
          <p:cNvPr id="4" name="Picture 6">
            <a:extLst>
              <a:ext uri="{FF2B5EF4-FFF2-40B4-BE49-F238E27FC236}">
                <a16:creationId xmlns:a16="http://schemas.microsoft.com/office/drawing/2014/main" id="{66CF4317-EF2F-4CEB-833D-F61AF3632A6D}"/>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9617075" y="5737225"/>
            <a:ext cx="2322513" cy="869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Box 4">
            <a:extLst>
              <a:ext uri="{FF2B5EF4-FFF2-40B4-BE49-F238E27FC236}">
                <a16:creationId xmlns:a16="http://schemas.microsoft.com/office/drawing/2014/main" id="{081EDA78-783E-471D-BC43-E6DC58370B32}"/>
              </a:ext>
            </a:extLst>
          </p:cNvPr>
          <p:cNvSpPr txBox="1">
            <a:spLocks noChangeArrowheads="1"/>
          </p:cNvSpPr>
          <p:nvPr userDrawn="1"/>
        </p:nvSpPr>
        <p:spPr bwMode="auto">
          <a:xfrm>
            <a:off x="225425" y="5737225"/>
            <a:ext cx="2363788" cy="647700"/>
          </a:xfrm>
          <a:prstGeom prst="rect">
            <a:avLst/>
          </a:prstGeom>
          <a:noFill/>
          <a:ln>
            <a:noFill/>
          </a:ln>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r>
              <a:rPr lang="en-US" altLang="en-US" sz="900"/>
              <a:t>The Financial and </a:t>
            </a:r>
            <a:br>
              <a:rPr lang="en-US" altLang="en-US" sz="900"/>
            </a:br>
            <a:r>
              <a:rPr lang="en-US" altLang="en-US" sz="900"/>
              <a:t>Risk business of</a:t>
            </a:r>
            <a:br>
              <a:rPr lang="en-US" altLang="en-US" sz="900"/>
            </a:br>
            <a:r>
              <a:rPr lang="en-US" altLang="en-US" sz="900"/>
              <a:t>Thomson Reuters</a:t>
            </a:r>
            <a:br>
              <a:rPr lang="en-US" altLang="en-US" sz="900"/>
            </a:br>
            <a:r>
              <a:rPr lang="en-US" altLang="en-US" sz="900"/>
              <a:t>is now Refinitiv.</a:t>
            </a:r>
          </a:p>
        </p:txBody>
      </p:sp>
      <p:sp>
        <p:nvSpPr>
          <p:cNvPr id="6" name="Title 1"/>
          <p:cNvSpPr>
            <a:spLocks noGrp="1"/>
          </p:cNvSpPr>
          <p:nvPr>
            <p:ph type="ctrTitle"/>
          </p:nvPr>
        </p:nvSpPr>
        <p:spPr>
          <a:xfrm>
            <a:off x="307523" y="177801"/>
            <a:ext cx="10836728" cy="2607330"/>
          </a:xfrm>
        </p:spPr>
        <p:txBody>
          <a:bodyPr anchor="b">
            <a:noAutofit/>
          </a:bodyPr>
          <a:lstStyle>
            <a:lvl1pPr algn="l">
              <a:lnSpc>
                <a:spcPct val="80000"/>
              </a:lnSpc>
              <a:defRPr sz="6000">
                <a:solidFill>
                  <a:schemeClr val="tx2"/>
                </a:solidFill>
              </a:defRPr>
            </a:lvl1pPr>
          </a:lstStyle>
          <a:p>
            <a:r>
              <a:rPr lang="en-US"/>
              <a:t>Click to edit Master title style</a:t>
            </a:r>
            <a:endParaRPr lang="en-US" dirty="0"/>
          </a:p>
        </p:txBody>
      </p:sp>
      <p:sp>
        <p:nvSpPr>
          <p:cNvPr id="7" name="Subtitle 2"/>
          <p:cNvSpPr>
            <a:spLocks noGrp="1"/>
          </p:cNvSpPr>
          <p:nvPr>
            <p:ph type="subTitle" idx="1"/>
          </p:nvPr>
        </p:nvSpPr>
        <p:spPr>
          <a:xfrm>
            <a:off x="329184" y="2797832"/>
            <a:ext cx="10834117" cy="731520"/>
          </a:xfrm>
        </p:spPr>
        <p:txBody>
          <a:bodyPr>
            <a:noAutofit/>
          </a:bodyPr>
          <a:lstStyle>
            <a:lvl1pPr marL="0" indent="0" algn="l">
              <a:buNone/>
              <a:defRPr sz="1600" b="1">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8" name="Date Placeholder 2">
            <a:extLst>
              <a:ext uri="{FF2B5EF4-FFF2-40B4-BE49-F238E27FC236}">
                <a16:creationId xmlns:a16="http://schemas.microsoft.com/office/drawing/2014/main" id="{0D4F2D15-264D-40A4-B405-BE5F3D9E4A8C}"/>
              </a:ext>
            </a:extLst>
          </p:cNvPr>
          <p:cNvSpPr>
            <a:spLocks noGrp="1"/>
          </p:cNvSpPr>
          <p:nvPr>
            <p:ph type="dt" idx="10"/>
          </p:nvPr>
        </p:nvSpPr>
        <p:spPr>
          <a:xfrm>
            <a:off x="327025" y="4019550"/>
            <a:ext cx="3508375" cy="400050"/>
          </a:xfrm>
          <a:prstGeom prst="rect">
            <a:avLst/>
          </a:prstGeom>
        </p:spPr>
        <p:txBody>
          <a:bodyPr vert="horz" lIns="0" tIns="0" rIns="0" bIns="0" rtlCol="0">
            <a:noAutofit/>
          </a:bodyPr>
          <a:lstStyle>
            <a:lvl1pPr algn="l" eaLnBrk="1" fontAlgn="auto" hangingPunct="1">
              <a:spcBef>
                <a:spcPts val="0"/>
              </a:spcBef>
              <a:spcAft>
                <a:spcPts val="0"/>
              </a:spcAft>
              <a:defRPr sz="1200" b="1" i="0">
                <a:solidFill>
                  <a:schemeClr val="tx1"/>
                </a:solidFill>
                <a:latin typeface="Proxima Nova Regular" charset="0"/>
                <a:cs typeface="+mn-cs"/>
              </a:defRPr>
            </a:lvl1pPr>
          </a:lstStyle>
          <a:p>
            <a:pPr>
              <a:defRPr/>
            </a:pPr>
            <a:endParaRPr lang="en-US"/>
          </a:p>
        </p:txBody>
      </p:sp>
    </p:spTree>
    <p:extLst>
      <p:ext uri="{BB962C8B-B14F-4D97-AF65-F5344CB8AC3E}">
        <p14:creationId xmlns:p14="http://schemas.microsoft.com/office/powerpoint/2010/main" val="253479793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itle Subhead and Content 1-Col">
    <p:spTree>
      <p:nvGrpSpPr>
        <p:cNvPr id="1" name=""/>
        <p:cNvGrpSpPr/>
        <p:nvPr/>
      </p:nvGrpSpPr>
      <p:grpSpPr>
        <a:xfrm>
          <a:off x="0" y="0"/>
          <a:ext cx="0" cy="0"/>
          <a:chOff x="0" y="0"/>
          <a:chExt cx="0" cy="0"/>
        </a:xfrm>
      </p:grpSpPr>
      <p:cxnSp>
        <p:nvCxnSpPr>
          <p:cNvPr id="5" name="Straight Connector 4">
            <a:extLst>
              <a:ext uri="{FF2B5EF4-FFF2-40B4-BE49-F238E27FC236}">
                <a16:creationId xmlns:a16="http://schemas.microsoft.com/office/drawing/2014/main" id="{9F761A0D-A3FF-4E16-8560-53B0915B82AB}"/>
              </a:ext>
            </a:extLst>
          </p:cNvPr>
          <p:cNvCxnSpPr/>
          <p:nvPr userDrawn="1"/>
        </p:nvCxnSpPr>
        <p:spPr>
          <a:xfrm>
            <a:off x="292100" y="1401763"/>
            <a:ext cx="11603038"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3" name="Content Placeholder 2"/>
          <p:cNvSpPr>
            <a:spLocks noGrp="1"/>
          </p:cNvSpPr>
          <p:nvPr>
            <p:ph idx="1"/>
          </p:nvPr>
        </p:nvSpPr>
        <p:spPr>
          <a:xfrm>
            <a:off x="292607" y="1494697"/>
            <a:ext cx="11594592" cy="4572000"/>
          </a:xfrm>
        </p:spPr>
        <p:txBody>
          <a:bodyPr/>
          <a:lstStyle>
            <a:lvl1pPr marL="285750" marR="0" indent="-285750" algn="l" defTabSz="914400" rtl="0" eaLnBrk="1" fontAlgn="auto" latinLnBrk="0" hangingPunct="1">
              <a:lnSpc>
                <a:spcPct val="100000"/>
              </a:lnSpc>
              <a:spcBef>
                <a:spcPts val="0"/>
              </a:spcBef>
              <a:spcAft>
                <a:spcPts val="600"/>
              </a:spcAft>
              <a:buClrTx/>
              <a:buSzTx/>
              <a:buFont typeface="Arial" charset="0"/>
              <a:buChar char="•"/>
              <a:tabLst/>
              <a:defRPr sz="1600" b="0" i="0">
                <a:latin typeface="Arial" charset="0"/>
              </a:defRPr>
            </a:lvl1pPr>
            <a:lvl2pPr marL="0" marR="0" indent="0" algn="l" defTabSz="914400" rtl="0" eaLnBrk="1" fontAlgn="auto" latinLnBrk="0" hangingPunct="1">
              <a:lnSpc>
                <a:spcPct val="100000"/>
              </a:lnSpc>
              <a:spcBef>
                <a:spcPts val="0"/>
              </a:spcBef>
              <a:spcAft>
                <a:spcPts val="600"/>
              </a:spcAft>
              <a:buClrTx/>
              <a:buSzTx/>
              <a:buFont typeface="System Font Regular"/>
              <a:buNone/>
              <a:tabLst/>
              <a:defRPr sz="1600" b="0" i="0">
                <a:latin typeface="Arial" charset="0"/>
              </a:defRPr>
            </a:lvl2pPr>
            <a:lvl3pPr marL="342900" marR="0" indent="-171450" algn="l" defTabSz="914400" rtl="0" eaLnBrk="1" fontAlgn="auto" latinLnBrk="0" hangingPunct="1">
              <a:lnSpc>
                <a:spcPct val="100000"/>
              </a:lnSpc>
              <a:spcBef>
                <a:spcPts val="0"/>
              </a:spcBef>
              <a:spcAft>
                <a:spcPts val="600"/>
              </a:spcAft>
              <a:buClrTx/>
              <a:buSzTx/>
              <a:buFont typeface="System Font Regular"/>
              <a:buChar char="–"/>
              <a:tabLst/>
              <a:defRPr sz="1600" b="0" i="0">
                <a:latin typeface="Arial" charset="0"/>
              </a:defRPr>
            </a:lvl3pPr>
            <a:lvl4pPr marL="514350" marR="0" indent="-171450" algn="l" defTabSz="914400" rtl="0" eaLnBrk="1" fontAlgn="auto" latinLnBrk="0" hangingPunct="1">
              <a:lnSpc>
                <a:spcPct val="100000"/>
              </a:lnSpc>
              <a:spcBef>
                <a:spcPts val="0"/>
              </a:spcBef>
              <a:spcAft>
                <a:spcPts val="600"/>
              </a:spcAft>
              <a:buClrTx/>
              <a:buSzTx/>
              <a:buFont typeface="System Font Regular"/>
              <a:buChar char="–"/>
              <a:tabLst/>
              <a:defRPr b="0" i="0">
                <a:latin typeface="Arial" charset="0"/>
              </a:defRPr>
            </a:lvl4pPr>
            <a:lvl5pPr marL="685800" marR="0" indent="-171450" algn="l" defTabSz="914400" rtl="0" eaLnBrk="1" fontAlgn="auto" latinLnBrk="0" hangingPunct="1">
              <a:lnSpc>
                <a:spcPct val="100000"/>
              </a:lnSpc>
              <a:spcBef>
                <a:spcPts val="0"/>
              </a:spcBef>
              <a:spcAft>
                <a:spcPts val="600"/>
              </a:spcAft>
              <a:buClrTx/>
              <a:buSzTx/>
              <a:buFont typeface="System Font Regular"/>
              <a:buChar char="–"/>
              <a:tabLst/>
              <a:defRPr b="0" i="0">
                <a:latin typeface="Arial" charset="0"/>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US" noProof="0" dirty="0"/>
          </a:p>
        </p:txBody>
      </p:sp>
      <p:sp>
        <p:nvSpPr>
          <p:cNvPr id="7" name="Title 1"/>
          <p:cNvSpPr>
            <a:spLocks noGrp="1"/>
          </p:cNvSpPr>
          <p:nvPr>
            <p:ph type="title"/>
          </p:nvPr>
        </p:nvSpPr>
        <p:spPr>
          <a:xfrm>
            <a:off x="292609" y="310897"/>
            <a:ext cx="11594592" cy="352315"/>
          </a:xfrm>
        </p:spPr>
        <p:txBody>
          <a:bodyPr/>
          <a:lstStyle>
            <a:lvl1pPr>
              <a:defRPr>
                <a:solidFill>
                  <a:schemeClr val="tx2"/>
                </a:solidFill>
              </a:defRPr>
            </a:lvl1pPr>
          </a:lstStyle>
          <a:p>
            <a:r>
              <a:rPr lang="en-US"/>
              <a:t>Click to edit Master title style</a:t>
            </a:r>
            <a:endParaRPr lang="en-US" dirty="0"/>
          </a:p>
        </p:txBody>
      </p:sp>
      <p:sp>
        <p:nvSpPr>
          <p:cNvPr id="9" name="Text Placeholder 2"/>
          <p:cNvSpPr>
            <a:spLocks noGrp="1"/>
          </p:cNvSpPr>
          <p:nvPr>
            <p:ph type="body" idx="13"/>
          </p:nvPr>
        </p:nvSpPr>
        <p:spPr>
          <a:xfrm>
            <a:off x="296862" y="663212"/>
            <a:ext cx="11594592" cy="321710"/>
          </a:xfrm>
        </p:spPr>
        <p:txBody>
          <a:bodyPr rtlCol="0">
            <a:noAutofit/>
          </a:bodyPr>
          <a:lstStyle>
            <a:lvl1pPr>
              <a:defRPr lang="en-US" sz="1200" b="1" i="0" dirty="0" smtClean="0">
                <a:solidFill>
                  <a:schemeClr val="tx1"/>
                </a:solidFill>
                <a:latin typeface="Arial Bold" charset="0"/>
                <a:ea typeface="Arial Bold" charset="0"/>
                <a:cs typeface="Arial Bold" charset="0"/>
              </a:defRPr>
            </a:lvl1pPr>
          </a:lstStyle>
          <a:p>
            <a:pPr lvl="0"/>
            <a:r>
              <a:rPr lang="en-US" dirty="0"/>
              <a:t>Click to edit Master text styles</a:t>
            </a:r>
          </a:p>
        </p:txBody>
      </p:sp>
      <p:sp>
        <p:nvSpPr>
          <p:cNvPr id="6" name="Footer Placeholder 7">
            <a:extLst>
              <a:ext uri="{FF2B5EF4-FFF2-40B4-BE49-F238E27FC236}">
                <a16:creationId xmlns:a16="http://schemas.microsoft.com/office/drawing/2014/main" id="{F601CC8E-B9F6-480B-BAAB-741DDD93489E}"/>
              </a:ext>
            </a:extLst>
          </p:cNvPr>
          <p:cNvSpPr>
            <a:spLocks noGrp="1"/>
          </p:cNvSpPr>
          <p:nvPr>
            <p:ph type="ftr" sz="quarter" idx="14"/>
          </p:nvPr>
        </p:nvSpPr>
        <p:spPr/>
        <p:txBody>
          <a:bodyPr/>
          <a:lstStyle>
            <a:lvl1pPr>
              <a:defRPr/>
            </a:lvl1pPr>
          </a:lstStyle>
          <a:p>
            <a:pPr>
              <a:defRPr/>
            </a:pPr>
            <a:r>
              <a:rPr lang="en-GB"/>
              <a:t>An LSEG Business</a:t>
            </a:r>
            <a:endParaRPr lang="en-US"/>
          </a:p>
        </p:txBody>
      </p:sp>
    </p:spTree>
    <p:extLst>
      <p:ext uri="{BB962C8B-B14F-4D97-AF65-F5344CB8AC3E}">
        <p14:creationId xmlns:p14="http://schemas.microsoft.com/office/powerpoint/2010/main" val="173817531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itle and Content 1-Col">
    <p:spTree>
      <p:nvGrpSpPr>
        <p:cNvPr id="1" name=""/>
        <p:cNvGrpSpPr/>
        <p:nvPr/>
      </p:nvGrpSpPr>
      <p:grpSpPr>
        <a:xfrm>
          <a:off x="0" y="0"/>
          <a:ext cx="0" cy="0"/>
          <a:chOff x="0" y="0"/>
          <a:chExt cx="0" cy="0"/>
        </a:xfrm>
      </p:grpSpPr>
      <p:cxnSp>
        <p:nvCxnSpPr>
          <p:cNvPr id="4" name="Straight Connector 3">
            <a:extLst>
              <a:ext uri="{FF2B5EF4-FFF2-40B4-BE49-F238E27FC236}">
                <a16:creationId xmlns:a16="http://schemas.microsoft.com/office/drawing/2014/main" id="{4A624BB3-F76A-4BE6-8805-83B9FE417861}"/>
              </a:ext>
            </a:extLst>
          </p:cNvPr>
          <p:cNvCxnSpPr/>
          <p:nvPr userDrawn="1"/>
        </p:nvCxnSpPr>
        <p:spPr>
          <a:xfrm>
            <a:off x="292100" y="1401763"/>
            <a:ext cx="11603038"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7" name="Title 1"/>
          <p:cNvSpPr>
            <a:spLocks noGrp="1"/>
          </p:cNvSpPr>
          <p:nvPr>
            <p:ph type="title"/>
          </p:nvPr>
        </p:nvSpPr>
        <p:spPr>
          <a:xfrm>
            <a:off x="292609" y="310896"/>
            <a:ext cx="11594592" cy="391837"/>
          </a:xfrm>
        </p:spPr>
        <p:txBody>
          <a:bodyPr/>
          <a:lstStyle>
            <a:lvl1pPr>
              <a:defRPr>
                <a:solidFill>
                  <a:schemeClr val="tx2"/>
                </a:solidFill>
              </a:defRPr>
            </a:lvl1pPr>
          </a:lstStyle>
          <a:p>
            <a:r>
              <a:rPr lang="en-US"/>
              <a:t>Click to edit Master title style</a:t>
            </a:r>
            <a:endParaRPr lang="en-US" dirty="0"/>
          </a:p>
        </p:txBody>
      </p:sp>
      <p:sp>
        <p:nvSpPr>
          <p:cNvPr id="9" name="Content Placeholder 2"/>
          <p:cNvSpPr>
            <a:spLocks noGrp="1"/>
          </p:cNvSpPr>
          <p:nvPr>
            <p:ph idx="1"/>
          </p:nvPr>
        </p:nvSpPr>
        <p:spPr>
          <a:xfrm>
            <a:off x="292607" y="1494697"/>
            <a:ext cx="11594592" cy="4572000"/>
          </a:xfrm>
        </p:spPr>
        <p:txBody>
          <a:bodyPr/>
          <a:lstStyle>
            <a:lvl1pPr marL="0" marR="0" indent="0" algn="l" defTabSz="914400" rtl="0" eaLnBrk="1" fontAlgn="auto" latinLnBrk="0" hangingPunct="1">
              <a:lnSpc>
                <a:spcPct val="100000"/>
              </a:lnSpc>
              <a:spcBef>
                <a:spcPts val="0"/>
              </a:spcBef>
              <a:spcAft>
                <a:spcPts val="600"/>
              </a:spcAft>
              <a:buClrTx/>
              <a:buSzTx/>
              <a:buFont typeface="Arial" panose="020B0604020202020204" pitchFamily="34" charset="0"/>
              <a:buNone/>
              <a:tabLst/>
              <a:defRPr b="0" i="0">
                <a:latin typeface="Arial" charset="0"/>
              </a:defRPr>
            </a:lvl1pPr>
            <a:lvl2pPr marL="171450" marR="0" indent="-171450" algn="l" defTabSz="914400" rtl="0" eaLnBrk="1" fontAlgn="auto" latinLnBrk="0" hangingPunct="1">
              <a:lnSpc>
                <a:spcPct val="100000"/>
              </a:lnSpc>
              <a:spcBef>
                <a:spcPts val="0"/>
              </a:spcBef>
              <a:spcAft>
                <a:spcPts val="600"/>
              </a:spcAft>
              <a:buClrTx/>
              <a:buSzTx/>
              <a:buFont typeface="System Font Regular"/>
              <a:buChar char="–"/>
              <a:tabLst/>
              <a:defRPr b="0" i="0">
                <a:latin typeface="Arial" charset="0"/>
              </a:defRPr>
            </a:lvl2pPr>
            <a:lvl3pPr marL="342900" marR="0" indent="-171450" algn="l" defTabSz="914400" rtl="0" eaLnBrk="1" fontAlgn="auto" latinLnBrk="0" hangingPunct="1">
              <a:lnSpc>
                <a:spcPct val="100000"/>
              </a:lnSpc>
              <a:spcBef>
                <a:spcPts val="0"/>
              </a:spcBef>
              <a:spcAft>
                <a:spcPts val="600"/>
              </a:spcAft>
              <a:buClrTx/>
              <a:buSzTx/>
              <a:buFont typeface="System Font Regular"/>
              <a:buChar char="–"/>
              <a:tabLst/>
              <a:defRPr b="0" i="0">
                <a:latin typeface="Arial" charset="0"/>
              </a:defRPr>
            </a:lvl3pPr>
            <a:lvl4pPr marL="514350" marR="0" indent="-171450" algn="l" defTabSz="914400" rtl="0" eaLnBrk="1" fontAlgn="auto" latinLnBrk="0" hangingPunct="1">
              <a:lnSpc>
                <a:spcPct val="100000"/>
              </a:lnSpc>
              <a:spcBef>
                <a:spcPts val="0"/>
              </a:spcBef>
              <a:spcAft>
                <a:spcPts val="600"/>
              </a:spcAft>
              <a:buClrTx/>
              <a:buSzTx/>
              <a:buFont typeface="System Font Regular"/>
              <a:buChar char="–"/>
              <a:tabLst/>
              <a:defRPr b="0" i="0">
                <a:latin typeface="Arial" charset="0"/>
              </a:defRPr>
            </a:lvl4pPr>
            <a:lvl5pPr marL="685800" marR="0" indent="-171450" algn="l" defTabSz="914400" rtl="0" eaLnBrk="1" fontAlgn="auto" latinLnBrk="0" hangingPunct="1">
              <a:lnSpc>
                <a:spcPct val="100000"/>
              </a:lnSpc>
              <a:spcBef>
                <a:spcPts val="0"/>
              </a:spcBef>
              <a:spcAft>
                <a:spcPts val="600"/>
              </a:spcAft>
              <a:buClrTx/>
              <a:buSzTx/>
              <a:buFont typeface="System Font Regular"/>
              <a:buChar char="–"/>
              <a:tabLst/>
              <a:defRPr b="0" i="0">
                <a:latin typeface="Arial" charset="0"/>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US" noProof="0" dirty="0"/>
          </a:p>
        </p:txBody>
      </p:sp>
      <p:sp>
        <p:nvSpPr>
          <p:cNvPr id="5" name="Footer Placeholder 3">
            <a:extLst>
              <a:ext uri="{FF2B5EF4-FFF2-40B4-BE49-F238E27FC236}">
                <a16:creationId xmlns:a16="http://schemas.microsoft.com/office/drawing/2014/main" id="{303D7D32-08C9-4979-879C-BE5917E06109}"/>
              </a:ext>
            </a:extLst>
          </p:cNvPr>
          <p:cNvSpPr>
            <a:spLocks noGrp="1"/>
          </p:cNvSpPr>
          <p:nvPr>
            <p:ph type="ftr" sz="quarter" idx="10"/>
          </p:nvPr>
        </p:nvSpPr>
        <p:spPr/>
        <p:txBody>
          <a:bodyPr/>
          <a:lstStyle>
            <a:lvl1pPr>
              <a:defRPr/>
            </a:lvl1pPr>
          </a:lstStyle>
          <a:p>
            <a:pPr>
              <a:defRPr/>
            </a:pPr>
            <a:r>
              <a:rPr lang="en-GB"/>
              <a:t>An LSEG Business</a:t>
            </a:r>
            <a:endParaRPr lang="en-US"/>
          </a:p>
        </p:txBody>
      </p:sp>
    </p:spTree>
    <p:extLst>
      <p:ext uri="{BB962C8B-B14F-4D97-AF65-F5344CB8AC3E}">
        <p14:creationId xmlns:p14="http://schemas.microsoft.com/office/powerpoint/2010/main" val="249538488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itle Subhead and Content 2-Col">
    <p:spTree>
      <p:nvGrpSpPr>
        <p:cNvPr id="1" name=""/>
        <p:cNvGrpSpPr/>
        <p:nvPr/>
      </p:nvGrpSpPr>
      <p:grpSpPr>
        <a:xfrm>
          <a:off x="0" y="0"/>
          <a:ext cx="0" cy="0"/>
          <a:chOff x="0" y="0"/>
          <a:chExt cx="0" cy="0"/>
        </a:xfrm>
      </p:grpSpPr>
      <p:cxnSp>
        <p:nvCxnSpPr>
          <p:cNvPr id="6" name="Straight Connector 5">
            <a:extLst>
              <a:ext uri="{FF2B5EF4-FFF2-40B4-BE49-F238E27FC236}">
                <a16:creationId xmlns:a16="http://schemas.microsoft.com/office/drawing/2014/main" id="{C2CA97DD-BD59-4242-9CA7-E409D3A59A04}"/>
              </a:ext>
            </a:extLst>
          </p:cNvPr>
          <p:cNvCxnSpPr/>
          <p:nvPr userDrawn="1"/>
        </p:nvCxnSpPr>
        <p:spPr>
          <a:xfrm>
            <a:off x="292100" y="1401763"/>
            <a:ext cx="5478463"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a16="http://schemas.microsoft.com/office/drawing/2014/main" id="{5223157F-6EC7-4DF4-8308-2C69870F825B}"/>
              </a:ext>
            </a:extLst>
          </p:cNvPr>
          <p:cNvCxnSpPr/>
          <p:nvPr userDrawn="1"/>
        </p:nvCxnSpPr>
        <p:spPr>
          <a:xfrm>
            <a:off x="6410325" y="1401763"/>
            <a:ext cx="5476875"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3" name="Content Placeholder 2"/>
          <p:cNvSpPr>
            <a:spLocks noGrp="1"/>
          </p:cNvSpPr>
          <p:nvPr>
            <p:ph sz="half" idx="1"/>
          </p:nvPr>
        </p:nvSpPr>
        <p:spPr>
          <a:xfrm>
            <a:off x="292608" y="1494536"/>
            <a:ext cx="5477256"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7882" y="1494536"/>
            <a:ext cx="5477256"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Title 1"/>
          <p:cNvSpPr>
            <a:spLocks noGrp="1"/>
          </p:cNvSpPr>
          <p:nvPr>
            <p:ph type="title"/>
          </p:nvPr>
        </p:nvSpPr>
        <p:spPr>
          <a:xfrm>
            <a:off x="292609" y="310897"/>
            <a:ext cx="11594592" cy="352315"/>
          </a:xfrm>
        </p:spPr>
        <p:txBody>
          <a:bodyPr/>
          <a:lstStyle>
            <a:lvl1pPr>
              <a:defRPr>
                <a:solidFill>
                  <a:schemeClr val="tx2"/>
                </a:solidFill>
              </a:defRPr>
            </a:lvl1pPr>
          </a:lstStyle>
          <a:p>
            <a:r>
              <a:rPr lang="en-US"/>
              <a:t>Click to edit Master title style</a:t>
            </a:r>
            <a:endParaRPr lang="en-US" dirty="0"/>
          </a:p>
        </p:txBody>
      </p:sp>
      <p:sp>
        <p:nvSpPr>
          <p:cNvPr id="13" name="Text Placeholder 2"/>
          <p:cNvSpPr>
            <a:spLocks noGrp="1"/>
          </p:cNvSpPr>
          <p:nvPr>
            <p:ph type="body" idx="13"/>
          </p:nvPr>
        </p:nvSpPr>
        <p:spPr>
          <a:xfrm>
            <a:off x="296862" y="663212"/>
            <a:ext cx="11594592" cy="321710"/>
          </a:xfrm>
        </p:spPr>
        <p:txBody>
          <a:bodyPr rtlCol="0">
            <a:noAutofit/>
          </a:bodyPr>
          <a:lstStyle>
            <a:lvl1pPr>
              <a:defRPr lang="en-US" sz="1200" b="1" i="0" dirty="0" smtClean="0">
                <a:solidFill>
                  <a:schemeClr val="tx1"/>
                </a:solidFill>
                <a:latin typeface="Arial Bold" charset="0"/>
                <a:ea typeface="Arial Bold" charset="0"/>
                <a:cs typeface="Arial Bold" charset="0"/>
              </a:defRPr>
            </a:lvl1pPr>
          </a:lstStyle>
          <a:p>
            <a:pPr lvl="0"/>
            <a:r>
              <a:rPr lang="en-US" dirty="0"/>
              <a:t>Click to edit Master text styles</a:t>
            </a:r>
          </a:p>
        </p:txBody>
      </p:sp>
      <p:sp>
        <p:nvSpPr>
          <p:cNvPr id="8" name="Footer Placeholder 1">
            <a:extLst>
              <a:ext uri="{FF2B5EF4-FFF2-40B4-BE49-F238E27FC236}">
                <a16:creationId xmlns:a16="http://schemas.microsoft.com/office/drawing/2014/main" id="{75B495B1-B3D3-437B-8512-39A474E52B41}"/>
              </a:ext>
            </a:extLst>
          </p:cNvPr>
          <p:cNvSpPr>
            <a:spLocks noGrp="1"/>
          </p:cNvSpPr>
          <p:nvPr>
            <p:ph type="ftr" sz="quarter" idx="14"/>
          </p:nvPr>
        </p:nvSpPr>
        <p:spPr/>
        <p:txBody>
          <a:bodyPr/>
          <a:lstStyle>
            <a:lvl1pPr>
              <a:defRPr/>
            </a:lvl1pPr>
          </a:lstStyle>
          <a:p>
            <a:pPr>
              <a:defRPr/>
            </a:pPr>
            <a:r>
              <a:rPr lang="en-GB"/>
              <a:t>An LSEG Business</a:t>
            </a:r>
            <a:endParaRPr lang="en-US"/>
          </a:p>
        </p:txBody>
      </p:sp>
    </p:spTree>
    <p:extLst>
      <p:ext uri="{BB962C8B-B14F-4D97-AF65-F5344CB8AC3E}">
        <p14:creationId xmlns:p14="http://schemas.microsoft.com/office/powerpoint/2010/main" val="39914487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Title Subhead and Content 3-Col">
    <p:spTree>
      <p:nvGrpSpPr>
        <p:cNvPr id="1" name=""/>
        <p:cNvGrpSpPr/>
        <p:nvPr/>
      </p:nvGrpSpPr>
      <p:grpSpPr>
        <a:xfrm>
          <a:off x="0" y="0"/>
          <a:ext cx="0" cy="0"/>
          <a:chOff x="0" y="0"/>
          <a:chExt cx="0" cy="0"/>
        </a:xfrm>
      </p:grpSpPr>
      <p:cxnSp>
        <p:nvCxnSpPr>
          <p:cNvPr id="7" name="Straight Connector 6">
            <a:extLst>
              <a:ext uri="{FF2B5EF4-FFF2-40B4-BE49-F238E27FC236}">
                <a16:creationId xmlns:a16="http://schemas.microsoft.com/office/drawing/2014/main" id="{B2DB79CF-654B-4E25-BC2A-4C7E0885FF45}"/>
              </a:ext>
            </a:extLst>
          </p:cNvPr>
          <p:cNvCxnSpPr/>
          <p:nvPr userDrawn="1"/>
        </p:nvCxnSpPr>
        <p:spPr>
          <a:xfrm>
            <a:off x="292100" y="1401763"/>
            <a:ext cx="3511550"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CFFC981C-AD55-4345-8A7D-C431FE07AD8A}"/>
              </a:ext>
            </a:extLst>
          </p:cNvPr>
          <p:cNvCxnSpPr/>
          <p:nvPr userDrawn="1"/>
        </p:nvCxnSpPr>
        <p:spPr>
          <a:xfrm>
            <a:off x="4346575" y="1401763"/>
            <a:ext cx="3509963"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4869531F-31C1-4F8D-A048-A60B57B1293D}"/>
              </a:ext>
            </a:extLst>
          </p:cNvPr>
          <p:cNvCxnSpPr/>
          <p:nvPr userDrawn="1"/>
        </p:nvCxnSpPr>
        <p:spPr>
          <a:xfrm>
            <a:off x="8375650" y="1401763"/>
            <a:ext cx="3511550"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3" name="Content Placeholder 2"/>
          <p:cNvSpPr>
            <a:spLocks noGrp="1"/>
          </p:cNvSpPr>
          <p:nvPr>
            <p:ph sz="half" idx="1"/>
          </p:nvPr>
        </p:nvSpPr>
        <p:spPr>
          <a:xfrm>
            <a:off x="292608" y="1494536"/>
            <a:ext cx="3511296" cy="4572000"/>
          </a:xfrm>
        </p:spPr>
        <p:txBody>
          <a:bodyPr>
            <a:noAutofit/>
          </a:bodyPr>
          <a:lstStyle>
            <a:lvl1pPr>
              <a:defRPr sz="1600"/>
            </a:lvl1pPr>
            <a:lvl2pPr>
              <a:defRPr sz="1600"/>
            </a:lvl2pPr>
            <a:lvl3pPr>
              <a:defRPr sz="1600"/>
            </a:lvl3pPr>
          </a:lstStyle>
          <a:p>
            <a:pPr lvl="0"/>
            <a:r>
              <a:rPr lang="en-US"/>
              <a:t>Click to edit Master text styles</a:t>
            </a:r>
          </a:p>
          <a:p>
            <a:pPr lvl="1"/>
            <a:r>
              <a:rPr lang="en-US"/>
              <a:t>Second level</a:t>
            </a:r>
          </a:p>
          <a:p>
            <a:pPr lvl="2"/>
            <a:r>
              <a:rPr lang="en-US"/>
              <a:t>Third level</a:t>
            </a:r>
          </a:p>
        </p:txBody>
      </p:sp>
      <p:sp>
        <p:nvSpPr>
          <p:cNvPr id="4" name="Content Placeholder 3"/>
          <p:cNvSpPr>
            <a:spLocks noGrp="1"/>
          </p:cNvSpPr>
          <p:nvPr>
            <p:ph sz="half" idx="2"/>
          </p:nvPr>
        </p:nvSpPr>
        <p:spPr>
          <a:xfrm>
            <a:off x="4346034" y="1494536"/>
            <a:ext cx="3511296" cy="4572000"/>
          </a:xfrm>
        </p:spPr>
        <p:txBody>
          <a:bodyPr>
            <a:noAutofit/>
          </a:bodyPr>
          <a:lstStyle>
            <a:lvl1pPr>
              <a:defRPr sz="1600"/>
            </a:lvl1pPr>
            <a:lvl2pPr>
              <a:defRPr sz="1600"/>
            </a:lvl2pPr>
            <a:lvl3pPr>
              <a:defRPr sz="1600"/>
            </a:lvl3pPr>
          </a:lstStyle>
          <a:p>
            <a:pPr lvl="0"/>
            <a:r>
              <a:rPr lang="en-US"/>
              <a:t>Click to edit Master text styles</a:t>
            </a:r>
          </a:p>
          <a:p>
            <a:pPr lvl="1"/>
            <a:r>
              <a:rPr lang="en-US"/>
              <a:t>Second level</a:t>
            </a:r>
          </a:p>
          <a:p>
            <a:pPr lvl="2"/>
            <a:r>
              <a:rPr lang="en-US"/>
              <a:t>Third level</a:t>
            </a:r>
          </a:p>
        </p:txBody>
      </p:sp>
      <p:sp>
        <p:nvSpPr>
          <p:cNvPr id="9" name="Content Placeholder 3"/>
          <p:cNvSpPr>
            <a:spLocks noGrp="1"/>
          </p:cNvSpPr>
          <p:nvPr>
            <p:ph sz="half" idx="10"/>
          </p:nvPr>
        </p:nvSpPr>
        <p:spPr>
          <a:xfrm>
            <a:off x="8383842" y="1494536"/>
            <a:ext cx="3511296" cy="4572000"/>
          </a:xfrm>
        </p:spPr>
        <p:txBody>
          <a:bodyPr>
            <a:noAutofit/>
          </a:bodyPr>
          <a:lstStyle>
            <a:lvl1pPr>
              <a:defRPr sz="1600"/>
            </a:lvl1pPr>
            <a:lvl2pPr>
              <a:defRPr sz="1600"/>
            </a:lvl2pPr>
            <a:lvl3pPr>
              <a:defRPr sz="1600"/>
            </a:lvl3pPr>
          </a:lstStyle>
          <a:p>
            <a:pPr lvl="0"/>
            <a:r>
              <a:rPr lang="en-US"/>
              <a:t>Click to edit Master text styles</a:t>
            </a:r>
          </a:p>
          <a:p>
            <a:pPr lvl="1"/>
            <a:r>
              <a:rPr lang="en-US"/>
              <a:t>Second level</a:t>
            </a:r>
          </a:p>
          <a:p>
            <a:pPr lvl="2"/>
            <a:r>
              <a:rPr lang="en-US"/>
              <a:t>Third level</a:t>
            </a:r>
          </a:p>
        </p:txBody>
      </p:sp>
      <p:sp>
        <p:nvSpPr>
          <p:cNvPr id="16" name="Title 1"/>
          <p:cNvSpPr>
            <a:spLocks noGrp="1"/>
          </p:cNvSpPr>
          <p:nvPr>
            <p:ph type="title"/>
          </p:nvPr>
        </p:nvSpPr>
        <p:spPr>
          <a:xfrm>
            <a:off x="292609" y="310897"/>
            <a:ext cx="11594592" cy="352315"/>
          </a:xfrm>
        </p:spPr>
        <p:txBody>
          <a:bodyPr/>
          <a:lstStyle>
            <a:lvl1pPr>
              <a:defRPr>
                <a:solidFill>
                  <a:schemeClr val="tx2"/>
                </a:solidFill>
              </a:defRPr>
            </a:lvl1pPr>
          </a:lstStyle>
          <a:p>
            <a:r>
              <a:rPr lang="en-US"/>
              <a:t>Click to edit Master title style</a:t>
            </a:r>
            <a:endParaRPr lang="en-US" dirty="0"/>
          </a:p>
        </p:txBody>
      </p:sp>
      <p:sp>
        <p:nvSpPr>
          <p:cNvPr id="17" name="Text Placeholder 2"/>
          <p:cNvSpPr>
            <a:spLocks noGrp="1"/>
          </p:cNvSpPr>
          <p:nvPr>
            <p:ph type="body" idx="13"/>
          </p:nvPr>
        </p:nvSpPr>
        <p:spPr>
          <a:xfrm>
            <a:off x="296862" y="663212"/>
            <a:ext cx="11594592" cy="321710"/>
          </a:xfrm>
        </p:spPr>
        <p:txBody>
          <a:bodyPr rtlCol="0">
            <a:noAutofit/>
          </a:bodyPr>
          <a:lstStyle>
            <a:lvl1pPr>
              <a:defRPr lang="en-US" sz="1200" b="1" i="0" dirty="0" smtClean="0">
                <a:solidFill>
                  <a:schemeClr val="tx1"/>
                </a:solidFill>
                <a:latin typeface="Arial Bold" charset="0"/>
                <a:ea typeface="Arial Bold" charset="0"/>
                <a:cs typeface="Arial Bold" charset="0"/>
              </a:defRPr>
            </a:lvl1pPr>
          </a:lstStyle>
          <a:p>
            <a:pPr lvl="0"/>
            <a:r>
              <a:rPr lang="en-US" dirty="0"/>
              <a:t>Click to edit Master text styles</a:t>
            </a:r>
          </a:p>
        </p:txBody>
      </p:sp>
      <p:sp>
        <p:nvSpPr>
          <p:cNvPr id="11" name="Footer Placeholder 1">
            <a:extLst>
              <a:ext uri="{FF2B5EF4-FFF2-40B4-BE49-F238E27FC236}">
                <a16:creationId xmlns:a16="http://schemas.microsoft.com/office/drawing/2014/main" id="{DE5F88AF-35E0-478D-AEC0-22917546505A}"/>
              </a:ext>
            </a:extLst>
          </p:cNvPr>
          <p:cNvSpPr>
            <a:spLocks noGrp="1"/>
          </p:cNvSpPr>
          <p:nvPr>
            <p:ph type="ftr" sz="quarter" idx="14"/>
          </p:nvPr>
        </p:nvSpPr>
        <p:spPr/>
        <p:txBody>
          <a:bodyPr/>
          <a:lstStyle>
            <a:lvl1pPr>
              <a:defRPr/>
            </a:lvl1pPr>
          </a:lstStyle>
          <a:p>
            <a:pPr>
              <a:defRPr/>
            </a:pPr>
            <a:r>
              <a:rPr lang="en-GB"/>
              <a:t>An LSEG Business</a:t>
            </a:r>
            <a:endParaRPr lang="en-US"/>
          </a:p>
        </p:txBody>
      </p:sp>
    </p:spTree>
    <p:extLst>
      <p:ext uri="{BB962C8B-B14F-4D97-AF65-F5344CB8AC3E}">
        <p14:creationId xmlns:p14="http://schemas.microsoft.com/office/powerpoint/2010/main" val="140942805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Title Subhead, Light Text and Content 2-Col">
    <p:spTree>
      <p:nvGrpSpPr>
        <p:cNvPr id="1" name=""/>
        <p:cNvGrpSpPr/>
        <p:nvPr/>
      </p:nvGrpSpPr>
      <p:grpSpPr>
        <a:xfrm>
          <a:off x="0" y="0"/>
          <a:ext cx="0" cy="0"/>
          <a:chOff x="0" y="0"/>
          <a:chExt cx="0" cy="0"/>
        </a:xfrm>
      </p:grpSpPr>
      <p:cxnSp>
        <p:nvCxnSpPr>
          <p:cNvPr id="11" name="Straight Connector 10">
            <a:extLst>
              <a:ext uri="{FF2B5EF4-FFF2-40B4-BE49-F238E27FC236}">
                <a16:creationId xmlns:a16="http://schemas.microsoft.com/office/drawing/2014/main" id="{34AF8D4B-E649-446E-8643-6A87EE71A90A}"/>
              </a:ext>
            </a:extLst>
          </p:cNvPr>
          <p:cNvCxnSpPr/>
          <p:nvPr userDrawn="1"/>
        </p:nvCxnSpPr>
        <p:spPr>
          <a:xfrm>
            <a:off x="292100" y="2362200"/>
            <a:ext cx="3511550"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BF9A64CA-9293-4CC8-8012-0E74FF66367A}"/>
              </a:ext>
            </a:extLst>
          </p:cNvPr>
          <p:cNvCxnSpPr/>
          <p:nvPr userDrawn="1"/>
        </p:nvCxnSpPr>
        <p:spPr>
          <a:xfrm>
            <a:off x="4346575" y="2362200"/>
            <a:ext cx="3509963"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C99F3757-98EF-4C34-8682-1D196CE80F5B}"/>
              </a:ext>
            </a:extLst>
          </p:cNvPr>
          <p:cNvCxnSpPr/>
          <p:nvPr userDrawn="1"/>
        </p:nvCxnSpPr>
        <p:spPr>
          <a:xfrm>
            <a:off x="8375650" y="2362200"/>
            <a:ext cx="3511550"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3" name="Content Placeholder 2"/>
          <p:cNvSpPr>
            <a:spLocks noGrp="1"/>
          </p:cNvSpPr>
          <p:nvPr>
            <p:ph sz="half" idx="1"/>
          </p:nvPr>
        </p:nvSpPr>
        <p:spPr>
          <a:xfrm>
            <a:off x="292608" y="2453777"/>
            <a:ext cx="3511296" cy="3354356"/>
          </a:xfrm>
        </p:spPr>
        <p:txBody>
          <a:bodyPr>
            <a:noAutofit/>
          </a:bodyPr>
          <a:lstStyle>
            <a:lvl1pPr>
              <a:defRPr sz="1600"/>
            </a:lvl1pPr>
            <a:lvl2pPr>
              <a:defRPr sz="1600"/>
            </a:lvl2pPr>
            <a:lvl3pPr>
              <a:defRPr sz="1600"/>
            </a:lvl3pPr>
          </a:lstStyle>
          <a:p>
            <a:pPr lvl="0"/>
            <a:r>
              <a:rPr lang="en-US"/>
              <a:t>Click to edit Master text styles</a:t>
            </a:r>
          </a:p>
          <a:p>
            <a:pPr lvl="1"/>
            <a:r>
              <a:rPr lang="en-US"/>
              <a:t>Second level</a:t>
            </a:r>
          </a:p>
          <a:p>
            <a:pPr lvl="2"/>
            <a:r>
              <a:rPr lang="en-US"/>
              <a:t>Third level</a:t>
            </a:r>
          </a:p>
        </p:txBody>
      </p:sp>
      <p:sp>
        <p:nvSpPr>
          <p:cNvPr id="4" name="Content Placeholder 3"/>
          <p:cNvSpPr>
            <a:spLocks noGrp="1"/>
          </p:cNvSpPr>
          <p:nvPr>
            <p:ph sz="half" idx="2"/>
          </p:nvPr>
        </p:nvSpPr>
        <p:spPr>
          <a:xfrm>
            <a:off x="4346034" y="2453777"/>
            <a:ext cx="3511296" cy="3354356"/>
          </a:xfrm>
        </p:spPr>
        <p:txBody>
          <a:bodyPr>
            <a:noAutofit/>
          </a:bodyPr>
          <a:lstStyle>
            <a:lvl1pPr>
              <a:defRPr sz="1600"/>
            </a:lvl1pPr>
            <a:lvl2pPr>
              <a:defRPr sz="1600"/>
            </a:lvl2pPr>
            <a:lvl3pPr>
              <a:defRPr sz="1600"/>
            </a:lvl3pPr>
          </a:lstStyle>
          <a:p>
            <a:pPr lvl="0"/>
            <a:r>
              <a:rPr lang="en-US"/>
              <a:t>Click to edit Master text styles</a:t>
            </a:r>
          </a:p>
          <a:p>
            <a:pPr lvl="1"/>
            <a:r>
              <a:rPr lang="en-US"/>
              <a:t>Second level</a:t>
            </a:r>
          </a:p>
          <a:p>
            <a:pPr lvl="2"/>
            <a:r>
              <a:rPr lang="en-US"/>
              <a:t>Third level</a:t>
            </a:r>
          </a:p>
        </p:txBody>
      </p:sp>
      <p:sp>
        <p:nvSpPr>
          <p:cNvPr id="9" name="Content Placeholder 3"/>
          <p:cNvSpPr>
            <a:spLocks noGrp="1"/>
          </p:cNvSpPr>
          <p:nvPr>
            <p:ph sz="half" idx="10"/>
          </p:nvPr>
        </p:nvSpPr>
        <p:spPr>
          <a:xfrm>
            <a:off x="8383842" y="2453777"/>
            <a:ext cx="3511296" cy="3354356"/>
          </a:xfrm>
        </p:spPr>
        <p:txBody>
          <a:bodyPr>
            <a:noAutofit/>
          </a:bodyPr>
          <a:lstStyle>
            <a:lvl1pPr>
              <a:defRPr sz="1600"/>
            </a:lvl1pPr>
            <a:lvl2pPr>
              <a:defRPr sz="1600"/>
            </a:lvl2pPr>
            <a:lvl3pPr>
              <a:defRPr sz="1600"/>
            </a:lvl3pPr>
          </a:lstStyle>
          <a:p>
            <a:pPr lvl="0"/>
            <a:r>
              <a:rPr lang="en-US"/>
              <a:t>Click to edit Master text styles</a:t>
            </a:r>
          </a:p>
          <a:p>
            <a:pPr lvl="1"/>
            <a:r>
              <a:rPr lang="en-US"/>
              <a:t>Second level</a:t>
            </a:r>
          </a:p>
          <a:p>
            <a:pPr lvl="2"/>
            <a:r>
              <a:rPr lang="en-US"/>
              <a:t>Third level</a:t>
            </a:r>
          </a:p>
        </p:txBody>
      </p:sp>
      <p:sp>
        <p:nvSpPr>
          <p:cNvPr id="8" name="Title 1"/>
          <p:cNvSpPr>
            <a:spLocks noGrp="1"/>
          </p:cNvSpPr>
          <p:nvPr>
            <p:ph type="title"/>
          </p:nvPr>
        </p:nvSpPr>
        <p:spPr>
          <a:xfrm>
            <a:off x="292609" y="310897"/>
            <a:ext cx="11594592" cy="352315"/>
          </a:xfrm>
        </p:spPr>
        <p:txBody>
          <a:bodyPr>
            <a:noAutofit/>
          </a:bodyPr>
          <a:lstStyle>
            <a:lvl1pPr>
              <a:defRPr>
                <a:solidFill>
                  <a:schemeClr val="tx2"/>
                </a:solidFill>
              </a:defRPr>
            </a:lvl1pPr>
          </a:lstStyle>
          <a:p>
            <a:r>
              <a:rPr lang="en-US"/>
              <a:t>Click to edit Master title style</a:t>
            </a:r>
            <a:endParaRPr lang="en-US" dirty="0"/>
          </a:p>
        </p:txBody>
      </p:sp>
      <p:sp>
        <p:nvSpPr>
          <p:cNvPr id="10" name="Text Placeholder 2"/>
          <p:cNvSpPr>
            <a:spLocks noGrp="1"/>
          </p:cNvSpPr>
          <p:nvPr>
            <p:ph type="body" idx="13"/>
          </p:nvPr>
        </p:nvSpPr>
        <p:spPr>
          <a:xfrm>
            <a:off x="296862" y="663212"/>
            <a:ext cx="11594592" cy="321710"/>
          </a:xfrm>
        </p:spPr>
        <p:txBody>
          <a:bodyPr rtlCol="0">
            <a:noAutofit/>
          </a:bodyPr>
          <a:lstStyle>
            <a:lvl1pPr>
              <a:defRPr lang="en-US" sz="1200" b="1" i="0" dirty="0" smtClean="0">
                <a:solidFill>
                  <a:schemeClr val="tx1"/>
                </a:solidFill>
                <a:latin typeface="Arial Bold" charset="0"/>
                <a:ea typeface="Arial Bold" charset="0"/>
                <a:cs typeface="Arial Bold" charset="0"/>
              </a:defRPr>
            </a:lvl1pPr>
          </a:lstStyle>
          <a:p>
            <a:pPr lvl="0"/>
            <a:r>
              <a:rPr lang="en-US" dirty="0"/>
              <a:t>Click to edit Master text styles</a:t>
            </a:r>
          </a:p>
        </p:txBody>
      </p:sp>
      <p:sp>
        <p:nvSpPr>
          <p:cNvPr id="16" name="Text Placeholder 2"/>
          <p:cNvSpPr>
            <a:spLocks noGrp="1"/>
          </p:cNvSpPr>
          <p:nvPr>
            <p:ph type="body" idx="14"/>
          </p:nvPr>
        </p:nvSpPr>
        <p:spPr>
          <a:xfrm>
            <a:off x="292608" y="1355633"/>
            <a:ext cx="11594592" cy="914400"/>
          </a:xfrm>
        </p:spPr>
        <p:txBody>
          <a:bodyPr rtlCol="0">
            <a:noAutofit/>
          </a:bodyPr>
          <a:lstStyle>
            <a:lvl1pPr>
              <a:defRPr lang="en-US" sz="1600" b="0" i="0" dirty="0" smtClean="0">
                <a:solidFill>
                  <a:schemeClr val="tx1"/>
                </a:solidFill>
                <a:latin typeface="Arial" charset="0"/>
                <a:ea typeface="+mj-ea"/>
                <a:cs typeface="+mj-cs"/>
              </a:defRPr>
            </a:lvl1pPr>
          </a:lstStyle>
          <a:p>
            <a:pPr lvl="0"/>
            <a:r>
              <a:rPr lang="en-US" dirty="0"/>
              <a:t>Click to edit Master text styles</a:t>
            </a:r>
          </a:p>
        </p:txBody>
      </p:sp>
      <p:sp>
        <p:nvSpPr>
          <p:cNvPr id="14" name="Footer Placeholder 1">
            <a:extLst>
              <a:ext uri="{FF2B5EF4-FFF2-40B4-BE49-F238E27FC236}">
                <a16:creationId xmlns:a16="http://schemas.microsoft.com/office/drawing/2014/main" id="{71415909-54C5-4E3F-8C88-AFC92541956C}"/>
              </a:ext>
            </a:extLst>
          </p:cNvPr>
          <p:cNvSpPr>
            <a:spLocks noGrp="1"/>
          </p:cNvSpPr>
          <p:nvPr>
            <p:ph type="ftr" sz="quarter" idx="15"/>
          </p:nvPr>
        </p:nvSpPr>
        <p:spPr/>
        <p:txBody>
          <a:bodyPr/>
          <a:lstStyle>
            <a:lvl1pPr>
              <a:defRPr/>
            </a:lvl1pPr>
          </a:lstStyle>
          <a:p>
            <a:pPr>
              <a:defRPr/>
            </a:pPr>
            <a:r>
              <a:rPr lang="en-GB"/>
              <a:t>An LSEG Business</a:t>
            </a:r>
            <a:endParaRPr lang="en-US"/>
          </a:p>
        </p:txBody>
      </p:sp>
    </p:spTree>
    <p:extLst>
      <p:ext uri="{BB962C8B-B14F-4D97-AF65-F5344CB8AC3E}">
        <p14:creationId xmlns:p14="http://schemas.microsoft.com/office/powerpoint/2010/main" val="143242009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Title Subhead, and Content 4-Col">
    <p:spTree>
      <p:nvGrpSpPr>
        <p:cNvPr id="1" name=""/>
        <p:cNvGrpSpPr/>
        <p:nvPr/>
      </p:nvGrpSpPr>
      <p:grpSpPr>
        <a:xfrm>
          <a:off x="0" y="0"/>
          <a:ext cx="0" cy="0"/>
          <a:chOff x="0" y="0"/>
          <a:chExt cx="0" cy="0"/>
        </a:xfrm>
      </p:grpSpPr>
      <p:cxnSp>
        <p:nvCxnSpPr>
          <p:cNvPr id="9" name="Straight Connector 8">
            <a:extLst>
              <a:ext uri="{FF2B5EF4-FFF2-40B4-BE49-F238E27FC236}">
                <a16:creationId xmlns:a16="http://schemas.microsoft.com/office/drawing/2014/main" id="{03FAE3ED-B6B8-44BC-9425-A8B5ADA191EE}"/>
              </a:ext>
            </a:extLst>
          </p:cNvPr>
          <p:cNvCxnSpPr/>
          <p:nvPr userDrawn="1"/>
        </p:nvCxnSpPr>
        <p:spPr>
          <a:xfrm>
            <a:off x="292100" y="3363913"/>
            <a:ext cx="2670175"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FC463261-3B6F-4A2A-B4CA-279971B205E8}"/>
              </a:ext>
            </a:extLst>
          </p:cNvPr>
          <p:cNvCxnSpPr/>
          <p:nvPr userDrawn="1"/>
        </p:nvCxnSpPr>
        <p:spPr>
          <a:xfrm>
            <a:off x="3270250" y="3363913"/>
            <a:ext cx="2670175"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0E2B9EE7-5EA6-43FF-BA0B-7F68284487CD}"/>
              </a:ext>
            </a:extLst>
          </p:cNvPr>
          <p:cNvCxnSpPr/>
          <p:nvPr userDrawn="1"/>
        </p:nvCxnSpPr>
        <p:spPr>
          <a:xfrm>
            <a:off x="6246813" y="3363913"/>
            <a:ext cx="2670175"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E36F249C-1706-4A2E-B7DD-9564EA6D90C9}"/>
              </a:ext>
            </a:extLst>
          </p:cNvPr>
          <p:cNvCxnSpPr/>
          <p:nvPr userDrawn="1"/>
        </p:nvCxnSpPr>
        <p:spPr>
          <a:xfrm>
            <a:off x="9224963" y="3363913"/>
            <a:ext cx="2670175"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13" name="Content Placeholder 2"/>
          <p:cNvSpPr>
            <a:spLocks noGrp="1"/>
          </p:cNvSpPr>
          <p:nvPr>
            <p:ph sz="half" idx="1"/>
          </p:nvPr>
        </p:nvSpPr>
        <p:spPr>
          <a:xfrm>
            <a:off x="292608" y="3448221"/>
            <a:ext cx="2670048" cy="2157984"/>
          </a:xfrm>
        </p:spPr>
        <p:txBody>
          <a:bodyPr>
            <a:noAutofit/>
          </a:bodyPr>
          <a:lstStyle>
            <a:lvl1pPr>
              <a:defRPr sz="1600"/>
            </a:lvl1pPr>
            <a:lvl2pPr>
              <a:defRPr sz="1600"/>
            </a:lvl2pPr>
            <a:lvl3pPr>
              <a:defRPr sz="1600"/>
            </a:lvl3pPr>
          </a:lstStyle>
          <a:p>
            <a:pPr lvl="0"/>
            <a:r>
              <a:rPr lang="en-US"/>
              <a:t>Click to edit Master text styles</a:t>
            </a:r>
          </a:p>
          <a:p>
            <a:pPr lvl="1"/>
            <a:r>
              <a:rPr lang="en-US"/>
              <a:t>Second level</a:t>
            </a:r>
          </a:p>
          <a:p>
            <a:pPr lvl="2"/>
            <a:r>
              <a:rPr lang="en-US"/>
              <a:t>Third level</a:t>
            </a:r>
          </a:p>
        </p:txBody>
      </p:sp>
      <p:sp>
        <p:nvSpPr>
          <p:cNvPr id="23" name="Content Placeholder 2"/>
          <p:cNvSpPr>
            <a:spLocks noGrp="1"/>
          </p:cNvSpPr>
          <p:nvPr>
            <p:ph sz="half" idx="15"/>
          </p:nvPr>
        </p:nvSpPr>
        <p:spPr>
          <a:xfrm>
            <a:off x="3270053" y="3448221"/>
            <a:ext cx="2670048" cy="2157984"/>
          </a:xfrm>
        </p:spPr>
        <p:txBody>
          <a:bodyPr>
            <a:noAutofit/>
          </a:bodyPr>
          <a:lstStyle>
            <a:lvl1pPr>
              <a:defRPr sz="1600"/>
            </a:lvl1pPr>
            <a:lvl2pPr>
              <a:defRPr sz="1600"/>
            </a:lvl2pPr>
            <a:lvl3pPr>
              <a:defRPr sz="1600"/>
            </a:lvl3pPr>
          </a:lstStyle>
          <a:p>
            <a:pPr lvl="0"/>
            <a:r>
              <a:rPr lang="en-US"/>
              <a:t>Click to edit Master text styles</a:t>
            </a:r>
          </a:p>
          <a:p>
            <a:pPr lvl="1"/>
            <a:r>
              <a:rPr lang="en-US"/>
              <a:t>Second level</a:t>
            </a:r>
          </a:p>
          <a:p>
            <a:pPr lvl="2"/>
            <a:r>
              <a:rPr lang="en-US"/>
              <a:t>Third level</a:t>
            </a:r>
          </a:p>
        </p:txBody>
      </p:sp>
      <p:sp>
        <p:nvSpPr>
          <p:cNvPr id="25" name="Content Placeholder 2"/>
          <p:cNvSpPr>
            <a:spLocks noGrp="1"/>
          </p:cNvSpPr>
          <p:nvPr>
            <p:ph sz="half" idx="16"/>
          </p:nvPr>
        </p:nvSpPr>
        <p:spPr>
          <a:xfrm>
            <a:off x="6247498" y="3448221"/>
            <a:ext cx="2670048" cy="2157984"/>
          </a:xfrm>
        </p:spPr>
        <p:txBody>
          <a:bodyPr>
            <a:noAutofit/>
          </a:bodyPr>
          <a:lstStyle>
            <a:lvl1pPr>
              <a:defRPr sz="1600"/>
            </a:lvl1pPr>
            <a:lvl2pPr>
              <a:defRPr sz="1600"/>
            </a:lvl2pPr>
            <a:lvl3pPr>
              <a:defRPr sz="1600"/>
            </a:lvl3pPr>
          </a:lstStyle>
          <a:p>
            <a:pPr lvl="0"/>
            <a:r>
              <a:rPr lang="en-US"/>
              <a:t>Click to edit Master text styles</a:t>
            </a:r>
          </a:p>
          <a:p>
            <a:pPr lvl="1"/>
            <a:r>
              <a:rPr lang="en-US"/>
              <a:t>Second level</a:t>
            </a:r>
          </a:p>
          <a:p>
            <a:pPr lvl="2"/>
            <a:r>
              <a:rPr lang="en-US"/>
              <a:t>Third level</a:t>
            </a:r>
          </a:p>
        </p:txBody>
      </p:sp>
      <p:sp>
        <p:nvSpPr>
          <p:cNvPr id="27" name="Content Placeholder 2"/>
          <p:cNvSpPr>
            <a:spLocks noGrp="1"/>
          </p:cNvSpPr>
          <p:nvPr>
            <p:ph sz="half" idx="17"/>
          </p:nvPr>
        </p:nvSpPr>
        <p:spPr>
          <a:xfrm>
            <a:off x="9224942" y="3448221"/>
            <a:ext cx="2670048" cy="2157984"/>
          </a:xfrm>
        </p:spPr>
        <p:txBody>
          <a:bodyPr>
            <a:noAutofit/>
          </a:bodyPr>
          <a:lstStyle>
            <a:lvl1pPr>
              <a:defRPr sz="1600"/>
            </a:lvl1pPr>
            <a:lvl2pPr>
              <a:defRPr sz="1600"/>
            </a:lvl2pPr>
            <a:lvl3pPr>
              <a:defRPr sz="1600"/>
            </a:lvl3pPr>
          </a:lstStyle>
          <a:p>
            <a:pPr lvl="0"/>
            <a:r>
              <a:rPr lang="en-US"/>
              <a:t>Click to edit Master text styles</a:t>
            </a:r>
          </a:p>
          <a:p>
            <a:pPr lvl="1"/>
            <a:r>
              <a:rPr lang="en-US"/>
              <a:t>Second level</a:t>
            </a:r>
          </a:p>
          <a:p>
            <a:pPr lvl="2"/>
            <a:r>
              <a:rPr lang="en-US"/>
              <a:t>Third level</a:t>
            </a:r>
          </a:p>
        </p:txBody>
      </p:sp>
      <p:sp>
        <p:nvSpPr>
          <p:cNvPr id="21" name="Title 1"/>
          <p:cNvSpPr>
            <a:spLocks noGrp="1"/>
          </p:cNvSpPr>
          <p:nvPr>
            <p:ph type="title"/>
          </p:nvPr>
        </p:nvSpPr>
        <p:spPr>
          <a:xfrm>
            <a:off x="292609" y="310897"/>
            <a:ext cx="11594592" cy="352315"/>
          </a:xfrm>
        </p:spPr>
        <p:txBody>
          <a:bodyPr/>
          <a:lstStyle>
            <a:lvl1pPr>
              <a:defRPr>
                <a:solidFill>
                  <a:schemeClr val="tx2"/>
                </a:solidFill>
              </a:defRPr>
            </a:lvl1pPr>
          </a:lstStyle>
          <a:p>
            <a:r>
              <a:rPr lang="en-US"/>
              <a:t>Click to edit Master title style</a:t>
            </a:r>
            <a:endParaRPr lang="en-US" dirty="0"/>
          </a:p>
        </p:txBody>
      </p:sp>
      <p:sp>
        <p:nvSpPr>
          <p:cNvPr id="22" name="Text Placeholder 2"/>
          <p:cNvSpPr>
            <a:spLocks noGrp="1"/>
          </p:cNvSpPr>
          <p:nvPr>
            <p:ph type="body" idx="22"/>
          </p:nvPr>
        </p:nvSpPr>
        <p:spPr>
          <a:xfrm>
            <a:off x="296862" y="663212"/>
            <a:ext cx="11594592" cy="321710"/>
          </a:xfrm>
        </p:spPr>
        <p:txBody>
          <a:bodyPr rtlCol="0">
            <a:noAutofit/>
          </a:bodyPr>
          <a:lstStyle>
            <a:lvl1pPr>
              <a:defRPr lang="en-US" sz="1200" b="1" i="0" dirty="0" smtClean="0">
                <a:solidFill>
                  <a:schemeClr val="tx1"/>
                </a:solidFill>
                <a:latin typeface="Arial Bold" charset="0"/>
                <a:ea typeface="Arial Bold" charset="0"/>
                <a:cs typeface="Arial Bold" charset="0"/>
              </a:defRPr>
            </a:lvl1pPr>
          </a:lstStyle>
          <a:p>
            <a:pPr lvl="0"/>
            <a:r>
              <a:rPr lang="en-US" dirty="0"/>
              <a:t>Click to edit Master text styles</a:t>
            </a:r>
          </a:p>
        </p:txBody>
      </p:sp>
      <p:sp>
        <p:nvSpPr>
          <p:cNvPr id="29" name="Text Placeholder 2"/>
          <p:cNvSpPr>
            <a:spLocks noGrp="1"/>
          </p:cNvSpPr>
          <p:nvPr>
            <p:ph type="body" idx="14"/>
          </p:nvPr>
        </p:nvSpPr>
        <p:spPr>
          <a:xfrm>
            <a:off x="292608" y="1355632"/>
            <a:ext cx="11594592" cy="1796685"/>
          </a:xfrm>
        </p:spPr>
        <p:txBody>
          <a:bodyPr rtlCol="0">
            <a:noAutofit/>
          </a:bodyPr>
          <a:lstStyle>
            <a:lvl1pPr>
              <a:defRPr lang="en-US" sz="1600" b="0" i="0" dirty="0" smtClean="0">
                <a:solidFill>
                  <a:schemeClr val="tx1"/>
                </a:solidFill>
                <a:latin typeface="Arial" charset="0"/>
                <a:ea typeface="+mj-ea"/>
                <a:cs typeface="+mj-cs"/>
              </a:defRPr>
            </a:lvl1pPr>
          </a:lstStyle>
          <a:p>
            <a:pPr lvl="0"/>
            <a:r>
              <a:rPr lang="en-US" dirty="0"/>
              <a:t>Click to edit Master text styles</a:t>
            </a:r>
          </a:p>
        </p:txBody>
      </p:sp>
      <p:sp>
        <p:nvSpPr>
          <p:cNvPr id="14" name="Footer Placeholder 1">
            <a:extLst>
              <a:ext uri="{FF2B5EF4-FFF2-40B4-BE49-F238E27FC236}">
                <a16:creationId xmlns:a16="http://schemas.microsoft.com/office/drawing/2014/main" id="{82577909-80A8-4DB2-BD58-6770BDEFCB49}"/>
              </a:ext>
            </a:extLst>
          </p:cNvPr>
          <p:cNvSpPr>
            <a:spLocks noGrp="1"/>
          </p:cNvSpPr>
          <p:nvPr>
            <p:ph type="ftr" sz="quarter" idx="23"/>
          </p:nvPr>
        </p:nvSpPr>
        <p:spPr/>
        <p:txBody>
          <a:bodyPr/>
          <a:lstStyle>
            <a:lvl1pPr>
              <a:defRPr/>
            </a:lvl1pPr>
          </a:lstStyle>
          <a:p>
            <a:pPr>
              <a:defRPr/>
            </a:pPr>
            <a:r>
              <a:rPr lang="en-GB"/>
              <a:t>An LSEG Business</a:t>
            </a:r>
            <a:endParaRPr lang="en-US"/>
          </a:p>
        </p:txBody>
      </p:sp>
    </p:spTree>
    <p:extLst>
      <p:ext uri="{BB962C8B-B14F-4D97-AF65-F5344CB8AC3E}">
        <p14:creationId xmlns:p14="http://schemas.microsoft.com/office/powerpoint/2010/main" val="327029619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Title Subhead, and Content 4-Col 2-Rows">
    <p:spTree>
      <p:nvGrpSpPr>
        <p:cNvPr id="1" name=""/>
        <p:cNvGrpSpPr/>
        <p:nvPr/>
      </p:nvGrpSpPr>
      <p:grpSpPr>
        <a:xfrm>
          <a:off x="0" y="0"/>
          <a:ext cx="0" cy="0"/>
          <a:chOff x="0" y="0"/>
          <a:chExt cx="0" cy="0"/>
        </a:xfrm>
      </p:grpSpPr>
      <p:cxnSp>
        <p:nvCxnSpPr>
          <p:cNvPr id="12" name="Straight Connector 11">
            <a:extLst>
              <a:ext uri="{FF2B5EF4-FFF2-40B4-BE49-F238E27FC236}">
                <a16:creationId xmlns:a16="http://schemas.microsoft.com/office/drawing/2014/main" id="{B343BCD8-9424-474D-9942-99BDA48D2964}"/>
              </a:ext>
            </a:extLst>
          </p:cNvPr>
          <p:cNvCxnSpPr/>
          <p:nvPr userDrawn="1"/>
        </p:nvCxnSpPr>
        <p:spPr>
          <a:xfrm>
            <a:off x="292100" y="3836988"/>
            <a:ext cx="2670175"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4509FCFF-6C3E-479B-BB71-D5D06E2D8894}"/>
              </a:ext>
            </a:extLst>
          </p:cNvPr>
          <p:cNvCxnSpPr/>
          <p:nvPr userDrawn="1"/>
        </p:nvCxnSpPr>
        <p:spPr>
          <a:xfrm>
            <a:off x="3270250" y="3836988"/>
            <a:ext cx="2670175"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3C39183F-F3BF-4388-ACBC-334746AB65CD}"/>
              </a:ext>
            </a:extLst>
          </p:cNvPr>
          <p:cNvCxnSpPr/>
          <p:nvPr userDrawn="1"/>
        </p:nvCxnSpPr>
        <p:spPr>
          <a:xfrm>
            <a:off x="6246813" y="3836988"/>
            <a:ext cx="2670175"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BA58EAE0-B4A3-437D-A734-6808F947C78C}"/>
              </a:ext>
            </a:extLst>
          </p:cNvPr>
          <p:cNvCxnSpPr/>
          <p:nvPr userDrawn="1"/>
        </p:nvCxnSpPr>
        <p:spPr>
          <a:xfrm>
            <a:off x="9224963" y="3836988"/>
            <a:ext cx="2670175"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90FFC220-3D0F-4D42-A584-53EFFC0FE9E8}"/>
              </a:ext>
            </a:extLst>
          </p:cNvPr>
          <p:cNvCxnSpPr/>
          <p:nvPr userDrawn="1"/>
        </p:nvCxnSpPr>
        <p:spPr>
          <a:xfrm>
            <a:off x="292100" y="1401763"/>
            <a:ext cx="2670175"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AA171A78-F409-4F1C-9132-3AC6C043F5DE}"/>
              </a:ext>
            </a:extLst>
          </p:cNvPr>
          <p:cNvCxnSpPr/>
          <p:nvPr userDrawn="1"/>
        </p:nvCxnSpPr>
        <p:spPr>
          <a:xfrm>
            <a:off x="9224963" y="1401763"/>
            <a:ext cx="2670175"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F9F533AC-FED4-4665-AEEF-792EA23A7E06}"/>
              </a:ext>
            </a:extLst>
          </p:cNvPr>
          <p:cNvCxnSpPr/>
          <p:nvPr userDrawn="1"/>
        </p:nvCxnSpPr>
        <p:spPr>
          <a:xfrm>
            <a:off x="3270250" y="1401763"/>
            <a:ext cx="2670175"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8D309087-E392-4216-B450-5F52B6217C4F}"/>
              </a:ext>
            </a:extLst>
          </p:cNvPr>
          <p:cNvCxnSpPr/>
          <p:nvPr userDrawn="1"/>
        </p:nvCxnSpPr>
        <p:spPr>
          <a:xfrm>
            <a:off x="6246813" y="1401763"/>
            <a:ext cx="2670175"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13" name="Content Placeholder 2"/>
          <p:cNvSpPr>
            <a:spLocks noGrp="1"/>
          </p:cNvSpPr>
          <p:nvPr>
            <p:ph sz="half" idx="1"/>
          </p:nvPr>
        </p:nvSpPr>
        <p:spPr>
          <a:xfrm>
            <a:off x="292608" y="3924063"/>
            <a:ext cx="2670048" cy="2157984"/>
          </a:xfrm>
        </p:spPr>
        <p:txBody>
          <a:bodyPr>
            <a:noAutofit/>
          </a:bodyPr>
          <a:lstStyle>
            <a:lvl1pPr>
              <a:defRPr sz="1600"/>
            </a:lvl1pPr>
            <a:lvl2pPr>
              <a:defRPr sz="1600"/>
            </a:lvl2pPr>
            <a:lvl3pPr>
              <a:defRPr sz="1600"/>
            </a:lvl3pPr>
          </a:lstStyle>
          <a:p>
            <a:pPr lvl="0"/>
            <a:r>
              <a:rPr lang="en-US"/>
              <a:t>Click to edit Master text styles</a:t>
            </a:r>
          </a:p>
          <a:p>
            <a:pPr lvl="1"/>
            <a:r>
              <a:rPr lang="en-US"/>
              <a:t>Second level</a:t>
            </a:r>
          </a:p>
          <a:p>
            <a:pPr lvl="2"/>
            <a:r>
              <a:rPr lang="en-US"/>
              <a:t>Third level</a:t>
            </a:r>
          </a:p>
        </p:txBody>
      </p:sp>
      <p:sp>
        <p:nvSpPr>
          <p:cNvPr id="23" name="Content Placeholder 2"/>
          <p:cNvSpPr>
            <a:spLocks noGrp="1"/>
          </p:cNvSpPr>
          <p:nvPr>
            <p:ph sz="half" idx="15"/>
          </p:nvPr>
        </p:nvSpPr>
        <p:spPr>
          <a:xfrm>
            <a:off x="3270053" y="3924063"/>
            <a:ext cx="2670048" cy="2157984"/>
          </a:xfrm>
        </p:spPr>
        <p:txBody>
          <a:bodyPr>
            <a:noAutofit/>
          </a:bodyPr>
          <a:lstStyle>
            <a:lvl1pPr>
              <a:defRPr sz="1600"/>
            </a:lvl1pPr>
            <a:lvl2pPr>
              <a:defRPr sz="1600"/>
            </a:lvl2pPr>
            <a:lvl3pPr>
              <a:defRPr sz="1600"/>
            </a:lvl3pPr>
          </a:lstStyle>
          <a:p>
            <a:pPr lvl="0"/>
            <a:r>
              <a:rPr lang="en-US"/>
              <a:t>Click to edit Master text styles</a:t>
            </a:r>
          </a:p>
          <a:p>
            <a:pPr lvl="1"/>
            <a:r>
              <a:rPr lang="en-US"/>
              <a:t>Second level</a:t>
            </a:r>
          </a:p>
          <a:p>
            <a:pPr lvl="2"/>
            <a:r>
              <a:rPr lang="en-US"/>
              <a:t>Third level</a:t>
            </a:r>
          </a:p>
        </p:txBody>
      </p:sp>
      <p:sp>
        <p:nvSpPr>
          <p:cNvPr id="25" name="Content Placeholder 2"/>
          <p:cNvSpPr>
            <a:spLocks noGrp="1"/>
          </p:cNvSpPr>
          <p:nvPr>
            <p:ph sz="half" idx="16"/>
          </p:nvPr>
        </p:nvSpPr>
        <p:spPr>
          <a:xfrm>
            <a:off x="6247498" y="3924063"/>
            <a:ext cx="2670048" cy="2157984"/>
          </a:xfrm>
        </p:spPr>
        <p:txBody>
          <a:bodyPr>
            <a:noAutofit/>
          </a:bodyPr>
          <a:lstStyle>
            <a:lvl1pPr>
              <a:defRPr sz="1600"/>
            </a:lvl1pPr>
            <a:lvl2pPr>
              <a:defRPr sz="1600"/>
            </a:lvl2pPr>
            <a:lvl3pPr>
              <a:defRPr sz="1600"/>
            </a:lvl3pPr>
          </a:lstStyle>
          <a:p>
            <a:pPr lvl="0"/>
            <a:r>
              <a:rPr lang="en-US"/>
              <a:t>Click to edit Master text styles</a:t>
            </a:r>
          </a:p>
          <a:p>
            <a:pPr lvl="1"/>
            <a:r>
              <a:rPr lang="en-US"/>
              <a:t>Second level</a:t>
            </a:r>
          </a:p>
          <a:p>
            <a:pPr lvl="2"/>
            <a:r>
              <a:rPr lang="en-US"/>
              <a:t>Third level</a:t>
            </a:r>
          </a:p>
        </p:txBody>
      </p:sp>
      <p:sp>
        <p:nvSpPr>
          <p:cNvPr id="27" name="Content Placeholder 2"/>
          <p:cNvSpPr>
            <a:spLocks noGrp="1"/>
          </p:cNvSpPr>
          <p:nvPr>
            <p:ph sz="half" idx="17"/>
          </p:nvPr>
        </p:nvSpPr>
        <p:spPr>
          <a:xfrm>
            <a:off x="9224942" y="3924063"/>
            <a:ext cx="2670048" cy="2157984"/>
          </a:xfrm>
        </p:spPr>
        <p:txBody>
          <a:bodyPr>
            <a:noAutofit/>
          </a:bodyPr>
          <a:lstStyle>
            <a:lvl1pPr>
              <a:defRPr sz="1600"/>
            </a:lvl1pPr>
            <a:lvl2pPr>
              <a:defRPr sz="1600"/>
            </a:lvl2pPr>
            <a:lvl3pPr>
              <a:defRPr sz="1600"/>
            </a:lvl3pPr>
          </a:lstStyle>
          <a:p>
            <a:pPr lvl="0"/>
            <a:r>
              <a:rPr lang="en-US"/>
              <a:t>Click to edit Master text styles</a:t>
            </a:r>
          </a:p>
          <a:p>
            <a:pPr lvl="1"/>
            <a:r>
              <a:rPr lang="en-US"/>
              <a:t>Second level</a:t>
            </a:r>
          </a:p>
          <a:p>
            <a:pPr lvl="2"/>
            <a:r>
              <a:rPr lang="en-US"/>
              <a:t>Third level</a:t>
            </a:r>
          </a:p>
        </p:txBody>
      </p:sp>
      <p:sp>
        <p:nvSpPr>
          <p:cNvPr id="21" name="Title 1"/>
          <p:cNvSpPr>
            <a:spLocks noGrp="1"/>
          </p:cNvSpPr>
          <p:nvPr>
            <p:ph type="title"/>
          </p:nvPr>
        </p:nvSpPr>
        <p:spPr>
          <a:xfrm>
            <a:off x="292609" y="310897"/>
            <a:ext cx="11594592" cy="352315"/>
          </a:xfrm>
        </p:spPr>
        <p:txBody>
          <a:bodyPr/>
          <a:lstStyle>
            <a:lvl1pPr>
              <a:defRPr>
                <a:solidFill>
                  <a:schemeClr val="tx2"/>
                </a:solidFill>
              </a:defRPr>
            </a:lvl1pPr>
          </a:lstStyle>
          <a:p>
            <a:r>
              <a:rPr lang="en-US"/>
              <a:t>Click to edit Master title style</a:t>
            </a:r>
            <a:endParaRPr lang="en-US" dirty="0"/>
          </a:p>
        </p:txBody>
      </p:sp>
      <p:sp>
        <p:nvSpPr>
          <p:cNvPr id="22" name="Text Placeholder 2"/>
          <p:cNvSpPr>
            <a:spLocks noGrp="1"/>
          </p:cNvSpPr>
          <p:nvPr>
            <p:ph type="body" idx="22"/>
          </p:nvPr>
        </p:nvSpPr>
        <p:spPr>
          <a:xfrm>
            <a:off x="296862" y="663212"/>
            <a:ext cx="11594592" cy="321710"/>
          </a:xfrm>
        </p:spPr>
        <p:txBody>
          <a:bodyPr rtlCol="0">
            <a:noAutofit/>
          </a:bodyPr>
          <a:lstStyle>
            <a:lvl1pPr>
              <a:defRPr lang="en-US" sz="1200" b="1" i="0" dirty="0" smtClean="0">
                <a:solidFill>
                  <a:schemeClr val="tx1"/>
                </a:solidFill>
                <a:latin typeface="Arial Bold" charset="0"/>
                <a:ea typeface="Arial Bold" charset="0"/>
                <a:cs typeface="Arial Bold" charset="0"/>
              </a:defRPr>
            </a:lvl1pPr>
          </a:lstStyle>
          <a:p>
            <a:pPr lvl="0"/>
            <a:r>
              <a:rPr lang="en-US" dirty="0"/>
              <a:t>Click to edit Master text styles</a:t>
            </a:r>
          </a:p>
        </p:txBody>
      </p:sp>
      <p:sp>
        <p:nvSpPr>
          <p:cNvPr id="14" name="Content Placeholder 2"/>
          <p:cNvSpPr>
            <a:spLocks noGrp="1"/>
          </p:cNvSpPr>
          <p:nvPr>
            <p:ph sz="half" idx="23"/>
          </p:nvPr>
        </p:nvSpPr>
        <p:spPr>
          <a:xfrm>
            <a:off x="292608" y="1495823"/>
            <a:ext cx="2670048" cy="2157984"/>
          </a:xfrm>
        </p:spPr>
        <p:txBody>
          <a:bodyPr>
            <a:noAutofit/>
          </a:bodyPr>
          <a:lstStyle>
            <a:lvl1pPr>
              <a:defRPr sz="1600"/>
            </a:lvl1pPr>
            <a:lvl2pPr>
              <a:defRPr sz="1600"/>
            </a:lvl2pPr>
            <a:lvl3pPr>
              <a:defRPr sz="1600"/>
            </a:lvl3pPr>
          </a:lstStyle>
          <a:p>
            <a:pPr lvl="0"/>
            <a:r>
              <a:rPr lang="en-US"/>
              <a:t>Click to edit Master text styles</a:t>
            </a:r>
          </a:p>
          <a:p>
            <a:pPr lvl="1"/>
            <a:r>
              <a:rPr lang="en-US"/>
              <a:t>Second level</a:t>
            </a:r>
          </a:p>
          <a:p>
            <a:pPr lvl="2"/>
            <a:r>
              <a:rPr lang="en-US"/>
              <a:t>Third level</a:t>
            </a:r>
          </a:p>
        </p:txBody>
      </p:sp>
      <p:sp>
        <p:nvSpPr>
          <p:cNvPr id="17" name="Content Placeholder 2"/>
          <p:cNvSpPr>
            <a:spLocks noGrp="1"/>
          </p:cNvSpPr>
          <p:nvPr>
            <p:ph sz="half" idx="24"/>
          </p:nvPr>
        </p:nvSpPr>
        <p:spPr>
          <a:xfrm>
            <a:off x="3270053" y="1495823"/>
            <a:ext cx="2670048" cy="2157984"/>
          </a:xfrm>
        </p:spPr>
        <p:txBody>
          <a:bodyPr>
            <a:noAutofit/>
          </a:bodyPr>
          <a:lstStyle>
            <a:lvl1pPr>
              <a:defRPr sz="1600"/>
            </a:lvl1pPr>
            <a:lvl2pPr>
              <a:defRPr sz="1600"/>
            </a:lvl2pPr>
            <a:lvl3pPr>
              <a:defRPr sz="1600"/>
            </a:lvl3pPr>
          </a:lstStyle>
          <a:p>
            <a:pPr lvl="0"/>
            <a:r>
              <a:rPr lang="en-US"/>
              <a:t>Click to edit Master text styles</a:t>
            </a:r>
          </a:p>
          <a:p>
            <a:pPr lvl="1"/>
            <a:r>
              <a:rPr lang="en-US"/>
              <a:t>Second level</a:t>
            </a:r>
          </a:p>
          <a:p>
            <a:pPr lvl="2"/>
            <a:r>
              <a:rPr lang="en-US"/>
              <a:t>Third level</a:t>
            </a:r>
          </a:p>
        </p:txBody>
      </p:sp>
      <p:sp>
        <p:nvSpPr>
          <p:cNvPr id="19" name="Content Placeholder 2"/>
          <p:cNvSpPr>
            <a:spLocks noGrp="1"/>
          </p:cNvSpPr>
          <p:nvPr>
            <p:ph sz="half" idx="25"/>
          </p:nvPr>
        </p:nvSpPr>
        <p:spPr>
          <a:xfrm>
            <a:off x="6247498" y="1495823"/>
            <a:ext cx="2670048" cy="2157984"/>
          </a:xfrm>
        </p:spPr>
        <p:txBody>
          <a:bodyPr>
            <a:noAutofit/>
          </a:bodyPr>
          <a:lstStyle>
            <a:lvl1pPr>
              <a:defRPr sz="1600"/>
            </a:lvl1pPr>
            <a:lvl2pPr>
              <a:defRPr sz="1600"/>
            </a:lvl2pPr>
            <a:lvl3pPr>
              <a:defRPr sz="1600"/>
            </a:lvl3pPr>
          </a:lstStyle>
          <a:p>
            <a:pPr lvl="0"/>
            <a:r>
              <a:rPr lang="en-US"/>
              <a:t>Click to edit Master text styles</a:t>
            </a:r>
          </a:p>
          <a:p>
            <a:pPr lvl="1"/>
            <a:r>
              <a:rPr lang="en-US"/>
              <a:t>Second level</a:t>
            </a:r>
          </a:p>
          <a:p>
            <a:pPr lvl="2"/>
            <a:r>
              <a:rPr lang="en-US"/>
              <a:t>Third level</a:t>
            </a:r>
          </a:p>
        </p:txBody>
      </p:sp>
      <p:sp>
        <p:nvSpPr>
          <p:cNvPr id="30" name="Content Placeholder 2"/>
          <p:cNvSpPr>
            <a:spLocks noGrp="1"/>
          </p:cNvSpPr>
          <p:nvPr>
            <p:ph sz="half" idx="26"/>
          </p:nvPr>
        </p:nvSpPr>
        <p:spPr>
          <a:xfrm>
            <a:off x="9224942" y="1495823"/>
            <a:ext cx="2670048" cy="2157984"/>
          </a:xfrm>
        </p:spPr>
        <p:txBody>
          <a:bodyPr>
            <a:noAutofit/>
          </a:bodyPr>
          <a:lstStyle>
            <a:lvl1pPr>
              <a:defRPr sz="1600"/>
            </a:lvl1pPr>
            <a:lvl2pPr>
              <a:defRPr sz="1600"/>
            </a:lvl2pPr>
            <a:lvl3pPr>
              <a:defRPr sz="1600"/>
            </a:lvl3pPr>
          </a:lstStyle>
          <a:p>
            <a:pPr lvl="0"/>
            <a:r>
              <a:rPr lang="en-US"/>
              <a:t>Click to edit Master text styles</a:t>
            </a:r>
          </a:p>
          <a:p>
            <a:pPr lvl="1"/>
            <a:r>
              <a:rPr lang="en-US"/>
              <a:t>Second level</a:t>
            </a:r>
          </a:p>
          <a:p>
            <a:pPr lvl="2"/>
            <a:r>
              <a:rPr lang="en-US"/>
              <a:t>Third level</a:t>
            </a:r>
          </a:p>
        </p:txBody>
      </p:sp>
      <p:sp>
        <p:nvSpPr>
          <p:cNvPr id="29" name="Footer Placeholder 1">
            <a:extLst>
              <a:ext uri="{FF2B5EF4-FFF2-40B4-BE49-F238E27FC236}">
                <a16:creationId xmlns:a16="http://schemas.microsoft.com/office/drawing/2014/main" id="{8442BE76-6821-4C6C-9F17-7C9D903F8DE6}"/>
              </a:ext>
            </a:extLst>
          </p:cNvPr>
          <p:cNvSpPr>
            <a:spLocks noGrp="1"/>
          </p:cNvSpPr>
          <p:nvPr>
            <p:ph type="ftr" sz="quarter" idx="27"/>
          </p:nvPr>
        </p:nvSpPr>
        <p:spPr/>
        <p:txBody>
          <a:bodyPr/>
          <a:lstStyle>
            <a:lvl1pPr>
              <a:defRPr/>
            </a:lvl1pPr>
          </a:lstStyle>
          <a:p>
            <a:pPr>
              <a:defRPr/>
            </a:pPr>
            <a:r>
              <a:rPr lang="en-GB"/>
              <a:t>An LSEG Business</a:t>
            </a:r>
            <a:endParaRPr lang="en-US"/>
          </a:p>
        </p:txBody>
      </p:sp>
    </p:spTree>
    <p:extLst>
      <p:ext uri="{BB962C8B-B14F-4D97-AF65-F5344CB8AC3E}">
        <p14:creationId xmlns:p14="http://schemas.microsoft.com/office/powerpoint/2010/main" val="314805453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7" name="Title 1"/>
          <p:cNvSpPr>
            <a:spLocks noGrp="1"/>
          </p:cNvSpPr>
          <p:nvPr>
            <p:ph type="title"/>
          </p:nvPr>
        </p:nvSpPr>
        <p:spPr>
          <a:xfrm>
            <a:off x="292609" y="310897"/>
            <a:ext cx="11594592" cy="352315"/>
          </a:xfrm>
        </p:spPr>
        <p:txBody>
          <a:bodyPr/>
          <a:lstStyle>
            <a:lvl1pPr>
              <a:defRPr>
                <a:solidFill>
                  <a:schemeClr val="tx2"/>
                </a:solidFill>
              </a:defRPr>
            </a:lvl1pPr>
          </a:lstStyle>
          <a:p>
            <a:r>
              <a:rPr lang="en-US"/>
              <a:t>Click to edit Master title style</a:t>
            </a:r>
            <a:endParaRPr lang="en-US" dirty="0"/>
          </a:p>
        </p:txBody>
      </p:sp>
      <p:sp>
        <p:nvSpPr>
          <p:cNvPr id="8" name="Text Placeholder 2"/>
          <p:cNvSpPr>
            <a:spLocks noGrp="1"/>
          </p:cNvSpPr>
          <p:nvPr>
            <p:ph type="body" idx="13"/>
          </p:nvPr>
        </p:nvSpPr>
        <p:spPr>
          <a:xfrm>
            <a:off x="296862" y="663212"/>
            <a:ext cx="11594592" cy="321710"/>
          </a:xfrm>
        </p:spPr>
        <p:txBody>
          <a:bodyPr rtlCol="0">
            <a:noAutofit/>
          </a:bodyPr>
          <a:lstStyle>
            <a:lvl1pPr>
              <a:defRPr lang="en-US" sz="1200" b="1" i="0" dirty="0" smtClean="0">
                <a:solidFill>
                  <a:schemeClr val="tx1"/>
                </a:solidFill>
                <a:latin typeface="Arial Bold" charset="0"/>
                <a:ea typeface="Arial Bold" charset="0"/>
                <a:cs typeface="Arial Bold" charset="0"/>
              </a:defRPr>
            </a:lvl1pPr>
          </a:lstStyle>
          <a:p>
            <a:pPr lvl="0"/>
            <a:r>
              <a:rPr lang="en-US" dirty="0"/>
              <a:t>Click to edit Master text styles</a:t>
            </a:r>
          </a:p>
        </p:txBody>
      </p:sp>
      <p:sp>
        <p:nvSpPr>
          <p:cNvPr id="4" name="Footer Placeholder 3">
            <a:extLst>
              <a:ext uri="{FF2B5EF4-FFF2-40B4-BE49-F238E27FC236}">
                <a16:creationId xmlns:a16="http://schemas.microsoft.com/office/drawing/2014/main" id="{4A9FB60A-3C0E-4841-A266-003861A5C328}"/>
              </a:ext>
            </a:extLst>
          </p:cNvPr>
          <p:cNvSpPr>
            <a:spLocks noGrp="1"/>
          </p:cNvSpPr>
          <p:nvPr>
            <p:ph type="ftr" sz="quarter" idx="14"/>
          </p:nvPr>
        </p:nvSpPr>
        <p:spPr/>
        <p:txBody>
          <a:bodyPr/>
          <a:lstStyle>
            <a:lvl1pPr>
              <a:defRPr/>
            </a:lvl1pPr>
          </a:lstStyle>
          <a:p>
            <a:pPr>
              <a:defRPr/>
            </a:pPr>
            <a:r>
              <a:rPr lang="en-GB"/>
              <a:t>An LSEG Business</a:t>
            </a:r>
            <a:endParaRPr lang="en-US"/>
          </a:p>
        </p:txBody>
      </p:sp>
    </p:spTree>
    <p:extLst>
      <p:ext uri="{BB962C8B-B14F-4D97-AF65-F5344CB8AC3E}">
        <p14:creationId xmlns:p14="http://schemas.microsoft.com/office/powerpoint/2010/main" val="267429841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3">
            <a:extLst>
              <a:ext uri="{FF2B5EF4-FFF2-40B4-BE49-F238E27FC236}">
                <a16:creationId xmlns:a16="http://schemas.microsoft.com/office/drawing/2014/main" id="{6A636821-DBCD-4ED7-9FE2-CB27FD77A25C}"/>
              </a:ext>
            </a:extLst>
          </p:cNvPr>
          <p:cNvSpPr>
            <a:spLocks noGrp="1"/>
          </p:cNvSpPr>
          <p:nvPr>
            <p:ph type="ftr" sz="quarter" idx="10"/>
          </p:nvPr>
        </p:nvSpPr>
        <p:spPr/>
        <p:txBody>
          <a:bodyPr/>
          <a:lstStyle>
            <a:lvl1pPr>
              <a:defRPr/>
            </a:lvl1pPr>
          </a:lstStyle>
          <a:p>
            <a:pPr>
              <a:defRPr/>
            </a:pPr>
            <a:r>
              <a:rPr lang="en-GB"/>
              <a:t>An LSEG Business</a:t>
            </a:r>
            <a:endParaRPr lang="en-US"/>
          </a:p>
        </p:txBody>
      </p:sp>
    </p:spTree>
    <p:extLst>
      <p:ext uri="{BB962C8B-B14F-4D97-AF65-F5344CB8AC3E}">
        <p14:creationId xmlns:p14="http://schemas.microsoft.com/office/powerpoint/2010/main" val="163814063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preserve="1" userDrawn="1">
  <p:cSld name="Back Page Screen Only">
    <p:bg>
      <p:bgPr>
        <a:solidFill>
          <a:schemeClr val="tx2"/>
        </a:solidFill>
        <a:effectLst/>
      </p:bgPr>
    </p:bg>
    <p:spTree>
      <p:nvGrpSpPr>
        <p:cNvPr id="1" name=""/>
        <p:cNvGrpSpPr/>
        <p:nvPr/>
      </p:nvGrpSpPr>
      <p:grpSpPr>
        <a:xfrm>
          <a:off x="0" y="0"/>
          <a:ext cx="0" cy="0"/>
          <a:chOff x="0" y="0"/>
          <a:chExt cx="0" cy="0"/>
        </a:xfrm>
      </p:grpSpPr>
      <p:pic>
        <p:nvPicPr>
          <p:cNvPr id="3" name="Picture 6">
            <a:extLst>
              <a:ext uri="{FF2B5EF4-FFF2-40B4-BE49-F238E27FC236}">
                <a16:creationId xmlns:a16="http://schemas.microsoft.com/office/drawing/2014/main" id="{B022C101-B6E4-44C8-985D-9EF250B83976}"/>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9617075" y="5737225"/>
            <a:ext cx="2322513" cy="869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itle 1"/>
          <p:cNvSpPr>
            <a:spLocks noGrp="1"/>
          </p:cNvSpPr>
          <p:nvPr>
            <p:ph type="ctrTitle"/>
          </p:nvPr>
        </p:nvSpPr>
        <p:spPr>
          <a:xfrm>
            <a:off x="307523" y="177801"/>
            <a:ext cx="10836728" cy="2607330"/>
          </a:xfrm>
        </p:spPr>
        <p:txBody>
          <a:bodyPr anchor="b"/>
          <a:lstStyle>
            <a:lvl1pPr algn="l">
              <a:lnSpc>
                <a:spcPct val="80000"/>
              </a:lnSpc>
              <a:defRPr sz="6000">
                <a:solidFill>
                  <a:schemeClr val="bg1"/>
                </a:solidFill>
              </a:defRPr>
            </a:lvl1pPr>
          </a:lstStyle>
          <a:p>
            <a:r>
              <a:rPr lang="en-US"/>
              <a:t>Click to edit Master title style</a:t>
            </a:r>
            <a:endParaRPr lang="en-US" dirty="0"/>
          </a:p>
        </p:txBody>
      </p:sp>
    </p:spTree>
    <p:extLst>
      <p:ext uri="{BB962C8B-B14F-4D97-AF65-F5344CB8AC3E}">
        <p14:creationId xmlns:p14="http://schemas.microsoft.com/office/powerpoint/2010/main" val="11602241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1_Title Slide White Background">
    <p:spTree>
      <p:nvGrpSpPr>
        <p:cNvPr id="1" name=""/>
        <p:cNvGrpSpPr/>
        <p:nvPr/>
      </p:nvGrpSpPr>
      <p:grpSpPr>
        <a:xfrm>
          <a:off x="0" y="0"/>
          <a:ext cx="0" cy="0"/>
          <a:chOff x="0" y="0"/>
          <a:chExt cx="0" cy="0"/>
        </a:xfrm>
      </p:grpSpPr>
      <p:sp>
        <p:nvSpPr>
          <p:cNvPr id="3" name="Picture Placeholder 2"/>
          <p:cNvSpPr>
            <a:spLocks noGrp="1"/>
          </p:cNvSpPr>
          <p:nvPr>
            <p:ph type="pic" sz="quarter" idx="11"/>
          </p:nvPr>
        </p:nvSpPr>
        <p:spPr>
          <a:xfrm>
            <a:off x="0" y="0"/>
            <a:ext cx="12192000" cy="6858000"/>
          </a:xfrm>
        </p:spPr>
        <p:txBody>
          <a:bodyPr rtlCol="0">
            <a:noAutofit/>
          </a:bodyPr>
          <a:lstStyle/>
          <a:p>
            <a:pPr lvl="0"/>
            <a:r>
              <a:rPr lang="en-US" noProof="0"/>
              <a:t>Drag picture to placeholder or click icon to add</a:t>
            </a:r>
          </a:p>
        </p:txBody>
      </p:sp>
      <p:sp>
        <p:nvSpPr>
          <p:cNvPr id="6" name="Title 1"/>
          <p:cNvSpPr>
            <a:spLocks noGrp="1"/>
          </p:cNvSpPr>
          <p:nvPr>
            <p:ph type="ctrTitle"/>
          </p:nvPr>
        </p:nvSpPr>
        <p:spPr>
          <a:xfrm>
            <a:off x="307523" y="177801"/>
            <a:ext cx="10836728" cy="2607330"/>
          </a:xfrm>
        </p:spPr>
        <p:txBody>
          <a:bodyPr anchor="b">
            <a:noAutofit/>
          </a:bodyPr>
          <a:lstStyle>
            <a:lvl1pPr algn="l">
              <a:lnSpc>
                <a:spcPct val="80000"/>
              </a:lnSpc>
              <a:defRPr sz="6000">
                <a:solidFill>
                  <a:schemeClr val="tx2"/>
                </a:solidFill>
              </a:defRPr>
            </a:lvl1pPr>
          </a:lstStyle>
          <a:p>
            <a:r>
              <a:rPr lang="en-US"/>
              <a:t>Click to edit Master title style</a:t>
            </a:r>
            <a:endParaRPr lang="en-US" dirty="0"/>
          </a:p>
        </p:txBody>
      </p:sp>
      <p:sp>
        <p:nvSpPr>
          <p:cNvPr id="7" name="Subtitle 2"/>
          <p:cNvSpPr>
            <a:spLocks noGrp="1"/>
          </p:cNvSpPr>
          <p:nvPr>
            <p:ph type="subTitle" idx="1"/>
          </p:nvPr>
        </p:nvSpPr>
        <p:spPr>
          <a:xfrm>
            <a:off x="329184" y="2797832"/>
            <a:ext cx="10834117" cy="450828"/>
          </a:xfrm>
        </p:spPr>
        <p:txBody>
          <a:bodyPr>
            <a:noAutofit/>
          </a:bodyPr>
          <a:lstStyle>
            <a:lvl1pPr marL="0" indent="0" algn="l">
              <a:buNone/>
              <a:defRPr sz="1600" b="1">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5" name="Date Placeholder 2">
            <a:extLst>
              <a:ext uri="{FF2B5EF4-FFF2-40B4-BE49-F238E27FC236}">
                <a16:creationId xmlns:a16="http://schemas.microsoft.com/office/drawing/2014/main" id="{F2FBAE49-66F7-436C-B0D5-EB9E0FE992CB}"/>
              </a:ext>
            </a:extLst>
          </p:cNvPr>
          <p:cNvSpPr>
            <a:spLocks noGrp="1"/>
          </p:cNvSpPr>
          <p:nvPr>
            <p:ph type="dt" idx="12"/>
          </p:nvPr>
        </p:nvSpPr>
        <p:spPr>
          <a:xfrm>
            <a:off x="327025" y="4019550"/>
            <a:ext cx="3508375" cy="400050"/>
          </a:xfrm>
          <a:prstGeom prst="rect">
            <a:avLst/>
          </a:prstGeom>
        </p:spPr>
        <p:txBody>
          <a:bodyPr vert="horz" lIns="0" tIns="0" rIns="0" bIns="0" rtlCol="0">
            <a:noAutofit/>
          </a:bodyPr>
          <a:lstStyle>
            <a:lvl1pPr algn="l" eaLnBrk="1" fontAlgn="auto" hangingPunct="1">
              <a:spcBef>
                <a:spcPts val="0"/>
              </a:spcBef>
              <a:spcAft>
                <a:spcPts val="0"/>
              </a:spcAft>
              <a:defRPr sz="1200" b="1" i="0">
                <a:solidFill>
                  <a:schemeClr val="tx1"/>
                </a:solidFill>
                <a:latin typeface="Proxima Nova Regular" charset="0"/>
                <a:cs typeface="+mn-cs"/>
              </a:defRPr>
            </a:lvl1pPr>
          </a:lstStyle>
          <a:p>
            <a:pPr>
              <a:defRPr/>
            </a:pPr>
            <a:endParaRPr lang="en-US"/>
          </a:p>
        </p:txBody>
      </p:sp>
    </p:spTree>
    <p:extLst>
      <p:ext uri="{BB962C8B-B14F-4D97-AF65-F5344CB8AC3E}">
        <p14:creationId xmlns:p14="http://schemas.microsoft.com/office/powerpoint/2010/main" val="1253803998"/>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preserve="1" userDrawn="1">
  <p:cSld name="Back Page Printer-Friendly">
    <p:spTree>
      <p:nvGrpSpPr>
        <p:cNvPr id="1" name=""/>
        <p:cNvGrpSpPr/>
        <p:nvPr/>
      </p:nvGrpSpPr>
      <p:grpSpPr>
        <a:xfrm>
          <a:off x="0" y="0"/>
          <a:ext cx="0" cy="0"/>
          <a:chOff x="0" y="0"/>
          <a:chExt cx="0" cy="0"/>
        </a:xfrm>
      </p:grpSpPr>
      <p:pic>
        <p:nvPicPr>
          <p:cNvPr id="4" name="Picture 6">
            <a:extLst>
              <a:ext uri="{FF2B5EF4-FFF2-40B4-BE49-F238E27FC236}">
                <a16:creationId xmlns:a16="http://schemas.microsoft.com/office/drawing/2014/main" id="{DE249511-1885-4135-9456-675C23094C51}"/>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9617075" y="5737225"/>
            <a:ext cx="2322513" cy="869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itle 1"/>
          <p:cNvSpPr>
            <a:spLocks noGrp="1"/>
          </p:cNvSpPr>
          <p:nvPr>
            <p:ph type="ctrTitle"/>
          </p:nvPr>
        </p:nvSpPr>
        <p:spPr>
          <a:xfrm>
            <a:off x="307523" y="177801"/>
            <a:ext cx="10836728" cy="2607330"/>
          </a:xfrm>
        </p:spPr>
        <p:txBody>
          <a:bodyPr anchor="b">
            <a:noAutofit/>
          </a:bodyPr>
          <a:lstStyle>
            <a:lvl1pPr algn="l">
              <a:lnSpc>
                <a:spcPct val="80000"/>
              </a:lnSpc>
              <a:defRPr sz="6000">
                <a:solidFill>
                  <a:schemeClr val="tx2"/>
                </a:solidFill>
              </a:defRPr>
            </a:lvl1pPr>
          </a:lstStyle>
          <a:p>
            <a:r>
              <a:rPr lang="en-US"/>
              <a:t>Click to edit Master title style</a:t>
            </a:r>
            <a:endParaRPr lang="en-US" dirty="0"/>
          </a:p>
        </p:txBody>
      </p:sp>
    </p:spTree>
    <p:extLst>
      <p:ext uri="{BB962C8B-B14F-4D97-AF65-F5344CB8AC3E}">
        <p14:creationId xmlns:p14="http://schemas.microsoft.com/office/powerpoint/2010/main" val="352227164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userDrawn="1">
  <p:cSld name="Cover 2 – blue">
    <p:bg>
      <p:bgPr>
        <a:solidFill>
          <a:schemeClr val="tx2"/>
        </a:solidFill>
        <a:effectLst/>
      </p:bgPr>
    </p:bg>
    <p:spTree>
      <p:nvGrpSpPr>
        <p:cNvPr id="1" name=""/>
        <p:cNvGrpSpPr/>
        <p:nvPr/>
      </p:nvGrpSpPr>
      <p:grpSpPr>
        <a:xfrm>
          <a:off x="0" y="0"/>
          <a:ext cx="0" cy="0"/>
          <a:chOff x="0" y="0"/>
          <a:chExt cx="0" cy="0"/>
        </a:xfrm>
      </p:grpSpPr>
      <p:sp>
        <p:nvSpPr>
          <p:cNvPr id="6" name="Title 1"/>
          <p:cNvSpPr>
            <a:spLocks noGrp="1"/>
          </p:cNvSpPr>
          <p:nvPr>
            <p:ph type="ctrTitle" hasCustomPrompt="1"/>
          </p:nvPr>
        </p:nvSpPr>
        <p:spPr>
          <a:xfrm>
            <a:off x="334963" y="2553598"/>
            <a:ext cx="7408500" cy="1485966"/>
          </a:xfrm>
        </p:spPr>
        <p:txBody>
          <a:bodyPr anchor="b" anchorCtr="0">
            <a:noAutofit/>
          </a:bodyPr>
          <a:lstStyle>
            <a:lvl1pPr algn="l">
              <a:lnSpc>
                <a:spcPct val="80000"/>
              </a:lnSpc>
              <a:defRPr sz="5400" baseline="0">
                <a:solidFill>
                  <a:schemeClr val="bg1"/>
                </a:solidFill>
              </a:defRPr>
            </a:lvl1pPr>
          </a:lstStyle>
          <a:p>
            <a:r>
              <a:rPr lang="en-US" dirty="0"/>
              <a:t>Click to edit </a:t>
            </a:r>
            <a:br>
              <a:rPr lang="en-US" dirty="0"/>
            </a:br>
            <a:r>
              <a:rPr lang="en-US" dirty="0"/>
              <a:t>Master title style</a:t>
            </a:r>
          </a:p>
        </p:txBody>
      </p:sp>
      <p:sp>
        <p:nvSpPr>
          <p:cNvPr id="7" name="Subtitle 2"/>
          <p:cNvSpPr>
            <a:spLocks noGrp="1"/>
          </p:cNvSpPr>
          <p:nvPr>
            <p:ph type="subTitle" idx="1"/>
          </p:nvPr>
        </p:nvSpPr>
        <p:spPr>
          <a:xfrm>
            <a:off x="334963" y="4159351"/>
            <a:ext cx="7408500" cy="890397"/>
          </a:xfrm>
        </p:spPr>
        <p:txBody>
          <a:bodyPr anchor="t">
            <a:noAutofit/>
          </a:bodyPr>
          <a:lstStyle>
            <a:lvl1pPr marL="0" indent="0" algn="l">
              <a:buNone/>
              <a:defRPr sz="1600" b="1"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dirty="0"/>
          </a:p>
        </p:txBody>
      </p:sp>
      <p:sp>
        <p:nvSpPr>
          <p:cNvPr id="8" name="Text Placeholder 2">
            <a:extLst>
              <a:ext uri="{FF2B5EF4-FFF2-40B4-BE49-F238E27FC236}">
                <a16:creationId xmlns:a16="http://schemas.microsoft.com/office/drawing/2014/main" id="{DEBA1B09-4CA5-F04A-A206-206745A410B5}"/>
              </a:ext>
            </a:extLst>
          </p:cNvPr>
          <p:cNvSpPr>
            <a:spLocks noGrp="1"/>
          </p:cNvSpPr>
          <p:nvPr>
            <p:ph type="body" sz="quarter" idx="10" hasCustomPrompt="1"/>
          </p:nvPr>
        </p:nvSpPr>
        <p:spPr>
          <a:xfrm>
            <a:off x="334963" y="5146387"/>
            <a:ext cx="3166520" cy="362315"/>
          </a:xfrm>
        </p:spPr>
        <p:txBody>
          <a:bodyPr/>
          <a:lstStyle>
            <a:lvl1pPr marL="0" marR="0" indent="0" algn="l" defTabSz="914400" rtl="0" eaLnBrk="1" fontAlgn="auto" latinLnBrk="0" hangingPunct="1">
              <a:lnSpc>
                <a:spcPct val="100000"/>
              </a:lnSpc>
              <a:spcBef>
                <a:spcPts val="0"/>
              </a:spcBef>
              <a:spcAft>
                <a:spcPts val="1000"/>
              </a:spcAft>
              <a:buClrTx/>
              <a:buSzTx/>
              <a:buFont typeface="Arial" charset="0"/>
              <a:buNone/>
              <a:tabLst/>
              <a:defRPr sz="1200">
                <a:solidFill>
                  <a:schemeClr val="bg1"/>
                </a:solidFill>
              </a:defRPr>
            </a:lvl1pPr>
          </a:lstStyle>
          <a:p>
            <a:pPr lvl="0"/>
            <a:r>
              <a:rPr lang="en-US" dirty="0"/>
              <a:t>Click to insert date</a:t>
            </a:r>
          </a:p>
        </p:txBody>
      </p:sp>
      <p:sp>
        <p:nvSpPr>
          <p:cNvPr id="9" name="TextBox 8">
            <a:extLst>
              <a:ext uri="{FF2B5EF4-FFF2-40B4-BE49-F238E27FC236}">
                <a16:creationId xmlns:a16="http://schemas.microsoft.com/office/drawing/2014/main" id="{35BB08A7-B053-764E-8614-0465805DF1D3}"/>
              </a:ext>
            </a:extLst>
          </p:cNvPr>
          <p:cNvSpPr txBox="1"/>
          <p:nvPr userDrawn="1"/>
        </p:nvSpPr>
        <p:spPr>
          <a:xfrm>
            <a:off x="334963" y="6162348"/>
            <a:ext cx="3060000" cy="360000"/>
          </a:xfrm>
          <a:prstGeom prst="rect">
            <a:avLst/>
          </a:prstGeom>
          <a:noFill/>
        </p:spPr>
        <p:txBody>
          <a:bodyPr wrap="square" lIns="0" tIns="0" rIns="0" bIns="0" rtlCol="0" anchor="b" anchorCtr="0">
            <a:noAutofit/>
          </a:bodyPr>
          <a:lstStyle/>
          <a:p>
            <a:pPr algn="l"/>
            <a:r>
              <a:rPr lang="en-US" sz="1000" b="1" i="0" dirty="0">
                <a:solidFill>
                  <a:schemeClr val="bg1"/>
                </a:solidFill>
                <a:latin typeface="Proxima Nova Semibold" panose="02000506030000020004" pitchFamily="2" charset="0"/>
              </a:rPr>
              <a:t>An LSEG Business</a:t>
            </a:r>
          </a:p>
        </p:txBody>
      </p:sp>
      <p:grpSp>
        <p:nvGrpSpPr>
          <p:cNvPr id="5" name="Group 4">
            <a:extLst>
              <a:ext uri="{FF2B5EF4-FFF2-40B4-BE49-F238E27FC236}">
                <a16:creationId xmlns:a16="http://schemas.microsoft.com/office/drawing/2014/main" id="{0ECD0986-D2A2-944E-9D00-6C3C8BC20C20}"/>
              </a:ext>
            </a:extLst>
          </p:cNvPr>
          <p:cNvGrpSpPr/>
          <p:nvPr userDrawn="1"/>
        </p:nvGrpSpPr>
        <p:grpSpPr>
          <a:xfrm>
            <a:off x="0" y="0"/>
            <a:ext cx="12192000" cy="6858000"/>
            <a:chOff x="0" y="0"/>
            <a:chExt cx="12192000" cy="6858000"/>
          </a:xfrm>
        </p:grpSpPr>
        <p:pic>
          <p:nvPicPr>
            <p:cNvPr id="3" name="Graphic 2">
              <a:extLst>
                <a:ext uri="{FF2B5EF4-FFF2-40B4-BE49-F238E27FC236}">
                  <a16:creationId xmlns:a16="http://schemas.microsoft.com/office/drawing/2014/main" id="{DC9FFE39-CCE2-B841-B93B-B2E1188D705D}"/>
                </a:ext>
              </a:extLst>
            </p:cNvPr>
            <p:cNvPicPr>
              <a:picLocks noChangeAspect="1"/>
            </p:cNvPicPr>
            <p:nvPr userDrawn="1"/>
          </p:nvPicPr>
          <p:blipFill rotWithShape="1">
            <a:blip r:embed="rId2">
              <a:extLst>
                <a:ext uri="{96DAC541-7B7A-43D3-8B79-37D633B846F1}">
                  <asvg:svgBlip xmlns:asvg="http://schemas.microsoft.com/office/drawing/2016/SVG/main" r:embed="rId3"/>
                </a:ext>
              </a:extLst>
            </a:blip>
            <a:srcRect b="34489"/>
            <a:stretch/>
          </p:blipFill>
          <p:spPr>
            <a:xfrm>
              <a:off x="0" y="0"/>
              <a:ext cx="12192000" cy="4492741"/>
            </a:xfrm>
            <a:prstGeom prst="rect">
              <a:avLst/>
            </a:prstGeom>
          </p:spPr>
        </p:pic>
        <p:pic>
          <p:nvPicPr>
            <p:cNvPr id="13" name="Graphic 12">
              <a:extLst>
                <a:ext uri="{FF2B5EF4-FFF2-40B4-BE49-F238E27FC236}">
                  <a16:creationId xmlns:a16="http://schemas.microsoft.com/office/drawing/2014/main" id="{5264D552-C96C-F84C-B277-51B12CB90539}"/>
                </a:ext>
              </a:extLst>
            </p:cNvPr>
            <p:cNvPicPr>
              <a:picLocks noChangeAspect="1"/>
            </p:cNvPicPr>
            <p:nvPr userDrawn="1"/>
          </p:nvPicPr>
          <p:blipFill rotWithShape="1">
            <a:blip r:embed="rId2">
              <a:extLst>
                <a:ext uri="{96DAC541-7B7A-43D3-8B79-37D633B846F1}">
                  <asvg:svgBlip xmlns:asvg="http://schemas.microsoft.com/office/drawing/2016/SVG/main" r:embed="rId3"/>
                </a:ext>
              </a:extLst>
            </a:blip>
            <a:srcRect l="9643" t="73633" r="54918"/>
            <a:stretch/>
          </p:blipFill>
          <p:spPr>
            <a:xfrm>
              <a:off x="3386788" y="5049748"/>
              <a:ext cx="4320791" cy="1808252"/>
            </a:xfrm>
            <a:prstGeom prst="rect">
              <a:avLst/>
            </a:prstGeom>
          </p:spPr>
        </p:pic>
      </p:grpSp>
      <p:pic>
        <p:nvPicPr>
          <p:cNvPr id="11" name="Graphic 10">
            <a:extLst>
              <a:ext uri="{FF2B5EF4-FFF2-40B4-BE49-F238E27FC236}">
                <a16:creationId xmlns:a16="http://schemas.microsoft.com/office/drawing/2014/main" id="{96AFDE2C-99A9-A249-AC1A-A9B9C5075DDF}"/>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10051518" y="5783178"/>
            <a:ext cx="1983867" cy="890397"/>
          </a:xfrm>
          <a:prstGeom prst="rect">
            <a:avLst/>
          </a:prstGeom>
        </p:spPr>
      </p:pic>
    </p:spTree>
    <p:extLst>
      <p:ext uri="{BB962C8B-B14F-4D97-AF65-F5344CB8AC3E}">
        <p14:creationId xmlns:p14="http://schemas.microsoft.com/office/powerpoint/2010/main" val="789667702"/>
      </p:ext>
    </p:extLst>
  </p:cSld>
  <p:clrMapOvr>
    <a:masterClrMapping/>
  </p:clrMapOvr>
  <p:extLst>
    <p:ext uri="{DCECCB84-F9BA-43D5-87BE-67443E8EF086}">
      <p15:sldGuideLst xmlns:p15="http://schemas.microsoft.com/office/powerpoint/2012/main"/>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Title Slide White Background with Arrow">
    <p:spTree>
      <p:nvGrpSpPr>
        <p:cNvPr id="1" name=""/>
        <p:cNvGrpSpPr/>
        <p:nvPr/>
      </p:nvGrpSpPr>
      <p:grpSpPr>
        <a:xfrm>
          <a:off x="0" y="0"/>
          <a:ext cx="0" cy="0"/>
          <a:chOff x="0" y="0"/>
          <a:chExt cx="0" cy="0"/>
        </a:xfrm>
      </p:grpSpPr>
      <p:pic>
        <p:nvPicPr>
          <p:cNvPr id="4" name="Picture 6">
            <a:extLst>
              <a:ext uri="{FF2B5EF4-FFF2-40B4-BE49-F238E27FC236}">
                <a16:creationId xmlns:a16="http://schemas.microsoft.com/office/drawing/2014/main" id="{DBB93557-4742-46BA-9B50-4A1EC84E86DB}"/>
              </a:ext>
            </a:extLst>
          </p:cNvPr>
          <p:cNvPicPr>
            <a:picLocks noChangeAspect="1"/>
          </p:cNvPicPr>
          <p:nvPr userDrawn="1"/>
        </p:nvPicPr>
        <p:blipFill>
          <a:blip r:embed="rId2">
            <a:extLst>
              <a:ext uri="{28A0092B-C50C-407E-A947-70E740481C1C}">
                <a14:useLocalDpi xmlns:a14="http://schemas.microsoft.com/office/drawing/2010/main" val="0"/>
              </a:ext>
            </a:extLst>
          </a:blip>
          <a:srcRect l="29491"/>
          <a:stretch>
            <a:fillRect/>
          </a:stretch>
        </p:blipFill>
        <p:spPr bwMode="auto">
          <a:xfrm>
            <a:off x="0" y="857250"/>
            <a:ext cx="9656763" cy="2378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8">
            <a:extLst>
              <a:ext uri="{FF2B5EF4-FFF2-40B4-BE49-F238E27FC236}">
                <a16:creationId xmlns:a16="http://schemas.microsoft.com/office/drawing/2014/main" id="{1B954E1B-4550-44E0-A942-E27146BAA0E2}"/>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9617075" y="5737225"/>
            <a:ext cx="2322513" cy="869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Box 7">
            <a:extLst>
              <a:ext uri="{FF2B5EF4-FFF2-40B4-BE49-F238E27FC236}">
                <a16:creationId xmlns:a16="http://schemas.microsoft.com/office/drawing/2014/main" id="{47C71BC5-F539-4E64-BB04-6B2254892512}"/>
              </a:ext>
            </a:extLst>
          </p:cNvPr>
          <p:cNvSpPr txBox="1">
            <a:spLocks noChangeArrowheads="1"/>
          </p:cNvSpPr>
          <p:nvPr userDrawn="1"/>
        </p:nvSpPr>
        <p:spPr bwMode="auto">
          <a:xfrm>
            <a:off x="225425" y="5737225"/>
            <a:ext cx="2363788" cy="647700"/>
          </a:xfrm>
          <a:prstGeom prst="rect">
            <a:avLst/>
          </a:prstGeom>
          <a:noFill/>
          <a:ln>
            <a:noFill/>
          </a:ln>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r>
              <a:rPr lang="en-US" altLang="en-US" sz="900"/>
              <a:t>The Financial and </a:t>
            </a:r>
            <a:br>
              <a:rPr lang="en-US" altLang="en-US" sz="900"/>
            </a:br>
            <a:r>
              <a:rPr lang="en-US" altLang="en-US" sz="900"/>
              <a:t>Risk business of</a:t>
            </a:r>
            <a:br>
              <a:rPr lang="en-US" altLang="en-US" sz="900"/>
            </a:br>
            <a:r>
              <a:rPr lang="en-US" altLang="en-US" sz="900"/>
              <a:t>Thomson Reuters</a:t>
            </a:r>
            <a:br>
              <a:rPr lang="en-US" altLang="en-US" sz="900"/>
            </a:br>
            <a:r>
              <a:rPr lang="en-US" altLang="en-US" sz="900"/>
              <a:t>is now Refinitiv.</a:t>
            </a:r>
          </a:p>
        </p:txBody>
      </p:sp>
      <p:sp>
        <p:nvSpPr>
          <p:cNvPr id="6" name="Title 1"/>
          <p:cNvSpPr>
            <a:spLocks noGrp="1"/>
          </p:cNvSpPr>
          <p:nvPr>
            <p:ph type="ctrTitle"/>
          </p:nvPr>
        </p:nvSpPr>
        <p:spPr>
          <a:xfrm>
            <a:off x="307524" y="2175932"/>
            <a:ext cx="7437360" cy="1961279"/>
          </a:xfrm>
        </p:spPr>
        <p:txBody>
          <a:bodyPr anchor="b">
            <a:noAutofit/>
          </a:bodyPr>
          <a:lstStyle>
            <a:lvl1pPr algn="l">
              <a:lnSpc>
                <a:spcPct val="80000"/>
              </a:lnSpc>
              <a:defRPr sz="6000">
                <a:solidFill>
                  <a:schemeClr val="tx2"/>
                </a:solidFill>
              </a:defRPr>
            </a:lvl1pPr>
          </a:lstStyle>
          <a:p>
            <a:r>
              <a:rPr lang="en-US"/>
              <a:t>Click to edit Master title style</a:t>
            </a:r>
            <a:endParaRPr lang="en-US" dirty="0"/>
          </a:p>
        </p:txBody>
      </p:sp>
      <p:sp>
        <p:nvSpPr>
          <p:cNvPr id="7" name="Subtitle 2"/>
          <p:cNvSpPr>
            <a:spLocks noGrp="1"/>
          </p:cNvSpPr>
          <p:nvPr>
            <p:ph type="subTitle" idx="1"/>
          </p:nvPr>
        </p:nvSpPr>
        <p:spPr>
          <a:xfrm>
            <a:off x="329184" y="4149913"/>
            <a:ext cx="7434750" cy="731520"/>
          </a:xfrm>
        </p:spPr>
        <p:txBody>
          <a:bodyPr>
            <a:noAutofit/>
          </a:bodyPr>
          <a:lstStyle>
            <a:lvl1pPr marL="0" indent="0" algn="l">
              <a:buNone/>
              <a:defRPr sz="1600" b="1">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9" name="Date Placeholder 2">
            <a:extLst>
              <a:ext uri="{FF2B5EF4-FFF2-40B4-BE49-F238E27FC236}">
                <a16:creationId xmlns:a16="http://schemas.microsoft.com/office/drawing/2014/main" id="{C9A2E1BC-DFE8-4214-B6CF-1309D31EA964}"/>
              </a:ext>
            </a:extLst>
          </p:cNvPr>
          <p:cNvSpPr>
            <a:spLocks noGrp="1"/>
          </p:cNvSpPr>
          <p:nvPr>
            <p:ph type="dt" idx="10"/>
          </p:nvPr>
        </p:nvSpPr>
        <p:spPr>
          <a:xfrm>
            <a:off x="327025" y="4895850"/>
            <a:ext cx="3508375" cy="400050"/>
          </a:xfrm>
          <a:prstGeom prst="rect">
            <a:avLst/>
          </a:prstGeom>
        </p:spPr>
        <p:txBody>
          <a:bodyPr vert="horz" lIns="0" tIns="0" rIns="0" bIns="0" rtlCol="0">
            <a:noAutofit/>
          </a:bodyPr>
          <a:lstStyle>
            <a:lvl1pPr algn="l" eaLnBrk="1" fontAlgn="auto" hangingPunct="1">
              <a:spcBef>
                <a:spcPts val="0"/>
              </a:spcBef>
              <a:spcAft>
                <a:spcPts val="0"/>
              </a:spcAft>
              <a:defRPr sz="1200" b="1" i="0">
                <a:solidFill>
                  <a:schemeClr val="tx1"/>
                </a:solidFill>
                <a:latin typeface="Proxima Nova Regular" charset="0"/>
                <a:cs typeface="+mn-cs"/>
              </a:defRPr>
            </a:lvl1pPr>
          </a:lstStyle>
          <a:p>
            <a:pPr>
              <a:defRPr/>
            </a:pPr>
            <a:endParaRPr lang="en-US"/>
          </a:p>
        </p:txBody>
      </p:sp>
    </p:spTree>
    <p:extLst>
      <p:ext uri="{BB962C8B-B14F-4D97-AF65-F5344CB8AC3E}">
        <p14:creationId xmlns:p14="http://schemas.microsoft.com/office/powerpoint/2010/main" val="36793707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Title Slide Blue Background with Arrow">
    <p:bg>
      <p:bgPr>
        <a:solidFill>
          <a:schemeClr val="tx2"/>
        </a:solidFill>
        <a:effectLst/>
      </p:bgPr>
    </p:bg>
    <p:spTree>
      <p:nvGrpSpPr>
        <p:cNvPr id="1" name=""/>
        <p:cNvGrpSpPr/>
        <p:nvPr/>
      </p:nvGrpSpPr>
      <p:grpSpPr>
        <a:xfrm>
          <a:off x="0" y="0"/>
          <a:ext cx="0" cy="0"/>
          <a:chOff x="0" y="0"/>
          <a:chExt cx="0" cy="0"/>
        </a:xfrm>
      </p:grpSpPr>
      <p:pic>
        <p:nvPicPr>
          <p:cNvPr id="4" name="Picture 6">
            <a:extLst>
              <a:ext uri="{FF2B5EF4-FFF2-40B4-BE49-F238E27FC236}">
                <a16:creationId xmlns:a16="http://schemas.microsoft.com/office/drawing/2014/main" id="{D02058A4-338B-41DD-A4E6-0BB9C3683CEF}"/>
              </a:ext>
            </a:extLst>
          </p:cNvPr>
          <p:cNvPicPr>
            <a:picLocks noChangeAspect="1"/>
          </p:cNvPicPr>
          <p:nvPr userDrawn="1"/>
        </p:nvPicPr>
        <p:blipFill>
          <a:blip r:embed="rId2">
            <a:extLst>
              <a:ext uri="{28A0092B-C50C-407E-A947-70E740481C1C}">
                <a14:useLocalDpi xmlns:a14="http://schemas.microsoft.com/office/drawing/2010/main" val="0"/>
              </a:ext>
            </a:extLst>
          </a:blip>
          <a:srcRect l="29358"/>
          <a:stretch>
            <a:fillRect/>
          </a:stretch>
        </p:blipFill>
        <p:spPr bwMode="auto">
          <a:xfrm>
            <a:off x="0" y="850900"/>
            <a:ext cx="9674225" cy="2378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8">
            <a:extLst>
              <a:ext uri="{FF2B5EF4-FFF2-40B4-BE49-F238E27FC236}">
                <a16:creationId xmlns:a16="http://schemas.microsoft.com/office/drawing/2014/main" id="{895DB414-1BCE-4B1D-85BF-62CB9297CDA7}"/>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9617075" y="5737225"/>
            <a:ext cx="2322513" cy="869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Box 7">
            <a:extLst>
              <a:ext uri="{FF2B5EF4-FFF2-40B4-BE49-F238E27FC236}">
                <a16:creationId xmlns:a16="http://schemas.microsoft.com/office/drawing/2014/main" id="{D60C2F99-50CE-40C3-A7D9-02E4745859C4}"/>
              </a:ext>
            </a:extLst>
          </p:cNvPr>
          <p:cNvSpPr txBox="1">
            <a:spLocks noChangeArrowheads="1"/>
          </p:cNvSpPr>
          <p:nvPr userDrawn="1"/>
        </p:nvSpPr>
        <p:spPr bwMode="auto">
          <a:xfrm>
            <a:off x="225425" y="5737225"/>
            <a:ext cx="2363788" cy="647700"/>
          </a:xfrm>
          <a:prstGeom prst="rect">
            <a:avLst/>
          </a:prstGeom>
          <a:noFill/>
          <a:ln>
            <a:noFill/>
          </a:ln>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r>
              <a:rPr lang="en-US" altLang="en-US" sz="900">
                <a:solidFill>
                  <a:schemeClr val="bg1"/>
                </a:solidFill>
              </a:rPr>
              <a:t>The Financial and </a:t>
            </a:r>
            <a:br>
              <a:rPr lang="en-US" altLang="en-US" sz="900">
                <a:solidFill>
                  <a:schemeClr val="bg1"/>
                </a:solidFill>
              </a:rPr>
            </a:br>
            <a:r>
              <a:rPr lang="en-US" altLang="en-US" sz="900">
                <a:solidFill>
                  <a:schemeClr val="bg1"/>
                </a:solidFill>
              </a:rPr>
              <a:t>Risk business of</a:t>
            </a:r>
            <a:br>
              <a:rPr lang="en-US" altLang="en-US" sz="900">
                <a:solidFill>
                  <a:schemeClr val="bg1"/>
                </a:solidFill>
              </a:rPr>
            </a:br>
            <a:r>
              <a:rPr lang="en-US" altLang="en-US" sz="900">
                <a:solidFill>
                  <a:schemeClr val="bg1"/>
                </a:solidFill>
              </a:rPr>
              <a:t>Thomson Reuters</a:t>
            </a:r>
            <a:br>
              <a:rPr lang="en-US" altLang="en-US" sz="900">
                <a:solidFill>
                  <a:schemeClr val="bg1"/>
                </a:solidFill>
              </a:rPr>
            </a:br>
            <a:r>
              <a:rPr lang="en-US" altLang="en-US" sz="900">
                <a:solidFill>
                  <a:schemeClr val="bg1"/>
                </a:solidFill>
              </a:rPr>
              <a:t>is now Refinitiv.</a:t>
            </a:r>
          </a:p>
        </p:txBody>
      </p:sp>
      <p:sp>
        <p:nvSpPr>
          <p:cNvPr id="6" name="Title 1"/>
          <p:cNvSpPr>
            <a:spLocks noGrp="1"/>
          </p:cNvSpPr>
          <p:nvPr>
            <p:ph type="ctrTitle"/>
          </p:nvPr>
        </p:nvSpPr>
        <p:spPr>
          <a:xfrm>
            <a:off x="307524" y="2175932"/>
            <a:ext cx="7437360" cy="1961279"/>
          </a:xfrm>
        </p:spPr>
        <p:txBody>
          <a:bodyPr anchor="b">
            <a:noAutofit/>
          </a:bodyPr>
          <a:lstStyle>
            <a:lvl1pPr algn="l">
              <a:lnSpc>
                <a:spcPct val="80000"/>
              </a:lnSpc>
              <a:defRPr sz="6000">
                <a:solidFill>
                  <a:schemeClr val="bg1"/>
                </a:solidFill>
              </a:defRPr>
            </a:lvl1pPr>
          </a:lstStyle>
          <a:p>
            <a:r>
              <a:rPr lang="en-US"/>
              <a:t>Click to edit Master title style</a:t>
            </a:r>
            <a:endParaRPr lang="en-US" dirty="0"/>
          </a:p>
        </p:txBody>
      </p:sp>
      <p:sp>
        <p:nvSpPr>
          <p:cNvPr id="7" name="Subtitle 2"/>
          <p:cNvSpPr>
            <a:spLocks noGrp="1"/>
          </p:cNvSpPr>
          <p:nvPr>
            <p:ph type="subTitle" idx="1"/>
          </p:nvPr>
        </p:nvSpPr>
        <p:spPr>
          <a:xfrm>
            <a:off x="329184" y="4149913"/>
            <a:ext cx="7434750" cy="731520"/>
          </a:xfrm>
        </p:spPr>
        <p:txBody>
          <a:bodyPr>
            <a:noAutofit/>
          </a:bodyPr>
          <a:lstStyle>
            <a:lvl1pPr marL="0" indent="0" algn="l">
              <a:buNone/>
              <a:defRPr sz="1600" b="1">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9" name="Date Placeholder 2">
            <a:extLst>
              <a:ext uri="{FF2B5EF4-FFF2-40B4-BE49-F238E27FC236}">
                <a16:creationId xmlns:a16="http://schemas.microsoft.com/office/drawing/2014/main" id="{BC1E5C68-6D7D-4D6D-82E0-12C793D24C43}"/>
              </a:ext>
            </a:extLst>
          </p:cNvPr>
          <p:cNvSpPr>
            <a:spLocks noGrp="1"/>
          </p:cNvSpPr>
          <p:nvPr>
            <p:ph type="dt" idx="10"/>
          </p:nvPr>
        </p:nvSpPr>
        <p:spPr>
          <a:xfrm>
            <a:off x="327025" y="5205413"/>
            <a:ext cx="3508375" cy="400050"/>
          </a:xfrm>
          <a:prstGeom prst="rect">
            <a:avLst/>
          </a:prstGeom>
        </p:spPr>
        <p:txBody>
          <a:bodyPr vert="horz" lIns="0" tIns="0" rIns="0" bIns="0" rtlCol="0">
            <a:noAutofit/>
          </a:bodyPr>
          <a:lstStyle>
            <a:lvl1pPr algn="l" eaLnBrk="1" fontAlgn="auto" hangingPunct="1">
              <a:spcBef>
                <a:spcPts val="0"/>
              </a:spcBef>
              <a:spcAft>
                <a:spcPts val="0"/>
              </a:spcAft>
              <a:defRPr sz="1200" b="1" i="0">
                <a:solidFill>
                  <a:schemeClr val="bg1"/>
                </a:solidFill>
                <a:latin typeface="Proxima Nova Regular" charset="0"/>
                <a:cs typeface="+mn-cs"/>
              </a:defRPr>
            </a:lvl1pPr>
          </a:lstStyle>
          <a:p>
            <a:pPr>
              <a:defRPr/>
            </a:pPr>
            <a:endParaRPr lang="en-US"/>
          </a:p>
        </p:txBody>
      </p:sp>
    </p:spTree>
    <p:extLst>
      <p:ext uri="{BB962C8B-B14F-4D97-AF65-F5344CB8AC3E}">
        <p14:creationId xmlns:p14="http://schemas.microsoft.com/office/powerpoint/2010/main" val="22631954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Title Slide White Background Light Bulb">
    <p:spTree>
      <p:nvGrpSpPr>
        <p:cNvPr id="1" name=""/>
        <p:cNvGrpSpPr/>
        <p:nvPr/>
      </p:nvGrpSpPr>
      <p:grpSpPr>
        <a:xfrm>
          <a:off x="0" y="0"/>
          <a:ext cx="0" cy="0"/>
          <a:chOff x="0" y="0"/>
          <a:chExt cx="0" cy="0"/>
        </a:xfrm>
      </p:grpSpPr>
      <p:pic>
        <p:nvPicPr>
          <p:cNvPr id="4" name="Picture 6">
            <a:extLst>
              <a:ext uri="{FF2B5EF4-FFF2-40B4-BE49-F238E27FC236}">
                <a16:creationId xmlns:a16="http://schemas.microsoft.com/office/drawing/2014/main" id="{ECEBE1C5-7785-4CC2-9508-5C42B68784E8}"/>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9617075" y="5737225"/>
            <a:ext cx="2322513" cy="869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8">
            <a:extLst>
              <a:ext uri="{FF2B5EF4-FFF2-40B4-BE49-F238E27FC236}">
                <a16:creationId xmlns:a16="http://schemas.microsoft.com/office/drawing/2014/main" id="{1017E254-F587-4E50-94A7-13BE69912AE0}"/>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6675438" y="0"/>
            <a:ext cx="3629025" cy="5157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Box 7">
            <a:extLst>
              <a:ext uri="{FF2B5EF4-FFF2-40B4-BE49-F238E27FC236}">
                <a16:creationId xmlns:a16="http://schemas.microsoft.com/office/drawing/2014/main" id="{3657F07E-F808-4253-8C16-59CFE8773BC8}"/>
              </a:ext>
            </a:extLst>
          </p:cNvPr>
          <p:cNvSpPr txBox="1">
            <a:spLocks noChangeArrowheads="1"/>
          </p:cNvSpPr>
          <p:nvPr userDrawn="1"/>
        </p:nvSpPr>
        <p:spPr bwMode="auto">
          <a:xfrm>
            <a:off x="225425" y="5737225"/>
            <a:ext cx="2363788" cy="647700"/>
          </a:xfrm>
          <a:prstGeom prst="rect">
            <a:avLst/>
          </a:prstGeom>
          <a:noFill/>
          <a:ln>
            <a:noFill/>
          </a:ln>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r>
              <a:rPr lang="en-US" altLang="en-US" sz="900"/>
              <a:t>The Financial and </a:t>
            </a:r>
            <a:br>
              <a:rPr lang="en-US" altLang="en-US" sz="900"/>
            </a:br>
            <a:r>
              <a:rPr lang="en-US" altLang="en-US" sz="900"/>
              <a:t>Risk business of</a:t>
            </a:r>
            <a:br>
              <a:rPr lang="en-US" altLang="en-US" sz="900"/>
            </a:br>
            <a:r>
              <a:rPr lang="en-US" altLang="en-US" sz="900"/>
              <a:t>Thomson Reuters</a:t>
            </a:r>
            <a:br>
              <a:rPr lang="en-US" altLang="en-US" sz="900"/>
            </a:br>
            <a:r>
              <a:rPr lang="en-US" altLang="en-US" sz="900"/>
              <a:t>is now Refinitiv.</a:t>
            </a:r>
          </a:p>
        </p:txBody>
      </p:sp>
      <p:sp>
        <p:nvSpPr>
          <p:cNvPr id="6" name="Title 1"/>
          <p:cNvSpPr>
            <a:spLocks noGrp="1"/>
          </p:cNvSpPr>
          <p:nvPr>
            <p:ph type="ctrTitle"/>
          </p:nvPr>
        </p:nvSpPr>
        <p:spPr>
          <a:xfrm>
            <a:off x="307524" y="177801"/>
            <a:ext cx="6260494" cy="2607330"/>
          </a:xfrm>
        </p:spPr>
        <p:txBody>
          <a:bodyPr anchor="b">
            <a:noAutofit/>
          </a:bodyPr>
          <a:lstStyle>
            <a:lvl1pPr algn="l">
              <a:lnSpc>
                <a:spcPct val="80000"/>
              </a:lnSpc>
              <a:defRPr sz="6000">
                <a:solidFill>
                  <a:schemeClr val="tx2"/>
                </a:solidFill>
              </a:defRPr>
            </a:lvl1pPr>
          </a:lstStyle>
          <a:p>
            <a:r>
              <a:rPr lang="en-US"/>
              <a:t>Click to edit Master title style</a:t>
            </a:r>
            <a:endParaRPr lang="en-US" dirty="0"/>
          </a:p>
        </p:txBody>
      </p:sp>
      <p:sp>
        <p:nvSpPr>
          <p:cNvPr id="7" name="Subtitle 2"/>
          <p:cNvSpPr>
            <a:spLocks noGrp="1"/>
          </p:cNvSpPr>
          <p:nvPr>
            <p:ph type="subTitle" idx="1"/>
          </p:nvPr>
        </p:nvSpPr>
        <p:spPr>
          <a:xfrm>
            <a:off x="329184" y="2797832"/>
            <a:ext cx="6257883" cy="731520"/>
          </a:xfrm>
        </p:spPr>
        <p:txBody>
          <a:bodyPr>
            <a:noAutofit/>
          </a:bodyPr>
          <a:lstStyle>
            <a:lvl1pPr marL="0" indent="0" algn="l">
              <a:buNone/>
              <a:defRPr sz="1600" b="1">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9" name="Date Placeholder 2">
            <a:extLst>
              <a:ext uri="{FF2B5EF4-FFF2-40B4-BE49-F238E27FC236}">
                <a16:creationId xmlns:a16="http://schemas.microsoft.com/office/drawing/2014/main" id="{814C22B7-5DD9-4E3D-A261-C1F25EB184A7}"/>
              </a:ext>
            </a:extLst>
          </p:cNvPr>
          <p:cNvSpPr>
            <a:spLocks noGrp="1"/>
          </p:cNvSpPr>
          <p:nvPr>
            <p:ph type="dt" idx="10"/>
          </p:nvPr>
        </p:nvSpPr>
        <p:spPr>
          <a:xfrm>
            <a:off x="327025" y="4019550"/>
            <a:ext cx="3508375" cy="400050"/>
          </a:xfrm>
          <a:prstGeom prst="rect">
            <a:avLst/>
          </a:prstGeom>
        </p:spPr>
        <p:txBody>
          <a:bodyPr vert="horz" lIns="0" tIns="0" rIns="0" bIns="0" rtlCol="0">
            <a:noAutofit/>
          </a:bodyPr>
          <a:lstStyle>
            <a:lvl1pPr algn="l" eaLnBrk="1" fontAlgn="auto" hangingPunct="1">
              <a:spcBef>
                <a:spcPts val="0"/>
              </a:spcBef>
              <a:spcAft>
                <a:spcPts val="0"/>
              </a:spcAft>
              <a:defRPr sz="1200" b="1" i="0">
                <a:solidFill>
                  <a:schemeClr val="tx1"/>
                </a:solidFill>
                <a:latin typeface="Proxima Nova Regular" charset="0"/>
                <a:cs typeface="+mn-cs"/>
              </a:defRPr>
            </a:lvl1pPr>
          </a:lstStyle>
          <a:p>
            <a:pPr>
              <a:defRPr/>
            </a:pPr>
            <a:endParaRPr lang="en-US"/>
          </a:p>
        </p:txBody>
      </p:sp>
    </p:spTree>
    <p:extLst>
      <p:ext uri="{BB962C8B-B14F-4D97-AF65-F5344CB8AC3E}">
        <p14:creationId xmlns:p14="http://schemas.microsoft.com/office/powerpoint/2010/main" val="10310001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Title Slide Blue Background Light Bulb">
    <p:bg>
      <p:bgPr>
        <a:solidFill>
          <a:schemeClr val="tx2"/>
        </a:solidFill>
        <a:effectLst/>
      </p:bgPr>
    </p:bg>
    <p:spTree>
      <p:nvGrpSpPr>
        <p:cNvPr id="1" name=""/>
        <p:cNvGrpSpPr/>
        <p:nvPr/>
      </p:nvGrpSpPr>
      <p:grpSpPr>
        <a:xfrm>
          <a:off x="0" y="0"/>
          <a:ext cx="0" cy="0"/>
          <a:chOff x="0" y="0"/>
          <a:chExt cx="0" cy="0"/>
        </a:xfrm>
      </p:grpSpPr>
      <p:pic>
        <p:nvPicPr>
          <p:cNvPr id="4" name="Picture 6">
            <a:extLst>
              <a:ext uri="{FF2B5EF4-FFF2-40B4-BE49-F238E27FC236}">
                <a16:creationId xmlns:a16="http://schemas.microsoft.com/office/drawing/2014/main" id="{AC110E73-129D-473C-92D7-A04BF181B7E1}"/>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675438" y="0"/>
            <a:ext cx="3629025" cy="5157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8">
            <a:extLst>
              <a:ext uri="{FF2B5EF4-FFF2-40B4-BE49-F238E27FC236}">
                <a16:creationId xmlns:a16="http://schemas.microsoft.com/office/drawing/2014/main" id="{B8A21C64-7A97-4F49-86D3-3020733530B4}"/>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9617075" y="5737225"/>
            <a:ext cx="2322513" cy="869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Box 7">
            <a:extLst>
              <a:ext uri="{FF2B5EF4-FFF2-40B4-BE49-F238E27FC236}">
                <a16:creationId xmlns:a16="http://schemas.microsoft.com/office/drawing/2014/main" id="{611CFEE5-0AEC-4F0F-AF5F-852B26D9574A}"/>
              </a:ext>
            </a:extLst>
          </p:cNvPr>
          <p:cNvSpPr txBox="1">
            <a:spLocks noChangeArrowheads="1"/>
          </p:cNvSpPr>
          <p:nvPr userDrawn="1"/>
        </p:nvSpPr>
        <p:spPr bwMode="auto">
          <a:xfrm>
            <a:off x="225425" y="5737225"/>
            <a:ext cx="2363788" cy="647700"/>
          </a:xfrm>
          <a:prstGeom prst="rect">
            <a:avLst/>
          </a:prstGeom>
          <a:noFill/>
          <a:ln>
            <a:noFill/>
          </a:ln>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r>
              <a:rPr lang="en-US" altLang="en-US" sz="900">
                <a:solidFill>
                  <a:schemeClr val="bg1"/>
                </a:solidFill>
              </a:rPr>
              <a:t>The Financial and </a:t>
            </a:r>
            <a:br>
              <a:rPr lang="en-US" altLang="en-US" sz="900">
                <a:solidFill>
                  <a:schemeClr val="bg1"/>
                </a:solidFill>
              </a:rPr>
            </a:br>
            <a:r>
              <a:rPr lang="en-US" altLang="en-US" sz="900">
                <a:solidFill>
                  <a:schemeClr val="bg1"/>
                </a:solidFill>
              </a:rPr>
              <a:t>Risk business of</a:t>
            </a:r>
            <a:br>
              <a:rPr lang="en-US" altLang="en-US" sz="900">
                <a:solidFill>
                  <a:schemeClr val="bg1"/>
                </a:solidFill>
              </a:rPr>
            </a:br>
            <a:r>
              <a:rPr lang="en-US" altLang="en-US" sz="900">
                <a:solidFill>
                  <a:schemeClr val="bg1"/>
                </a:solidFill>
              </a:rPr>
              <a:t>Thomson Reuters</a:t>
            </a:r>
            <a:br>
              <a:rPr lang="en-US" altLang="en-US" sz="900">
                <a:solidFill>
                  <a:schemeClr val="bg1"/>
                </a:solidFill>
              </a:rPr>
            </a:br>
            <a:r>
              <a:rPr lang="en-US" altLang="en-US" sz="900">
                <a:solidFill>
                  <a:schemeClr val="bg1"/>
                </a:solidFill>
              </a:rPr>
              <a:t>is now Refinitiv.</a:t>
            </a:r>
          </a:p>
        </p:txBody>
      </p:sp>
      <p:sp>
        <p:nvSpPr>
          <p:cNvPr id="6" name="Title 1"/>
          <p:cNvSpPr>
            <a:spLocks noGrp="1"/>
          </p:cNvSpPr>
          <p:nvPr>
            <p:ph type="ctrTitle"/>
          </p:nvPr>
        </p:nvSpPr>
        <p:spPr>
          <a:xfrm>
            <a:off x="307524" y="177801"/>
            <a:ext cx="6260494" cy="2607330"/>
          </a:xfrm>
        </p:spPr>
        <p:txBody>
          <a:bodyPr anchor="b">
            <a:noAutofit/>
          </a:bodyPr>
          <a:lstStyle>
            <a:lvl1pPr algn="l">
              <a:lnSpc>
                <a:spcPct val="80000"/>
              </a:lnSpc>
              <a:defRPr sz="6000">
                <a:solidFill>
                  <a:schemeClr val="bg1"/>
                </a:solidFill>
              </a:defRPr>
            </a:lvl1pPr>
          </a:lstStyle>
          <a:p>
            <a:r>
              <a:rPr lang="en-US"/>
              <a:t>Click to edit Master title style</a:t>
            </a:r>
            <a:endParaRPr lang="en-US" dirty="0"/>
          </a:p>
        </p:txBody>
      </p:sp>
      <p:sp>
        <p:nvSpPr>
          <p:cNvPr id="7" name="Subtitle 2"/>
          <p:cNvSpPr>
            <a:spLocks noGrp="1"/>
          </p:cNvSpPr>
          <p:nvPr>
            <p:ph type="subTitle" idx="1"/>
          </p:nvPr>
        </p:nvSpPr>
        <p:spPr>
          <a:xfrm>
            <a:off x="329184" y="2797832"/>
            <a:ext cx="6257883" cy="731520"/>
          </a:xfrm>
        </p:spPr>
        <p:txBody>
          <a:bodyPr>
            <a:noAutofit/>
          </a:bodyPr>
          <a:lstStyle>
            <a:lvl1pPr marL="0" indent="0" algn="l">
              <a:buNone/>
              <a:defRPr sz="1600" b="1">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9" name="Date Placeholder 2">
            <a:extLst>
              <a:ext uri="{FF2B5EF4-FFF2-40B4-BE49-F238E27FC236}">
                <a16:creationId xmlns:a16="http://schemas.microsoft.com/office/drawing/2014/main" id="{960B69B1-73C1-4B57-9E1E-A4FEFCF976ED}"/>
              </a:ext>
            </a:extLst>
          </p:cNvPr>
          <p:cNvSpPr>
            <a:spLocks noGrp="1"/>
          </p:cNvSpPr>
          <p:nvPr>
            <p:ph type="dt" idx="10"/>
          </p:nvPr>
        </p:nvSpPr>
        <p:spPr>
          <a:xfrm>
            <a:off x="327025" y="4019550"/>
            <a:ext cx="3508375" cy="400050"/>
          </a:xfrm>
          <a:prstGeom prst="rect">
            <a:avLst/>
          </a:prstGeom>
        </p:spPr>
        <p:txBody>
          <a:bodyPr vert="horz" lIns="0" tIns="0" rIns="0" bIns="0" rtlCol="0">
            <a:noAutofit/>
          </a:bodyPr>
          <a:lstStyle>
            <a:lvl1pPr algn="l" eaLnBrk="1" fontAlgn="auto" hangingPunct="1">
              <a:spcBef>
                <a:spcPts val="0"/>
              </a:spcBef>
              <a:spcAft>
                <a:spcPts val="0"/>
              </a:spcAft>
              <a:defRPr sz="1200" b="1" i="0">
                <a:solidFill>
                  <a:schemeClr val="bg1"/>
                </a:solidFill>
                <a:latin typeface="Proxima Nova Regular" charset="0"/>
                <a:cs typeface="+mn-cs"/>
              </a:defRPr>
            </a:lvl1pPr>
          </a:lstStyle>
          <a:p>
            <a:pPr>
              <a:defRPr/>
            </a:pPr>
            <a:endParaRPr lang="en-US"/>
          </a:p>
        </p:txBody>
      </p:sp>
    </p:spTree>
    <p:extLst>
      <p:ext uri="{BB962C8B-B14F-4D97-AF65-F5344CB8AC3E}">
        <p14:creationId xmlns:p14="http://schemas.microsoft.com/office/powerpoint/2010/main" val="28187013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Title Slide White Background Data Symbol">
    <p:spTree>
      <p:nvGrpSpPr>
        <p:cNvPr id="1" name=""/>
        <p:cNvGrpSpPr/>
        <p:nvPr/>
      </p:nvGrpSpPr>
      <p:grpSpPr>
        <a:xfrm>
          <a:off x="0" y="0"/>
          <a:ext cx="0" cy="0"/>
          <a:chOff x="0" y="0"/>
          <a:chExt cx="0" cy="0"/>
        </a:xfrm>
      </p:grpSpPr>
      <p:pic>
        <p:nvPicPr>
          <p:cNvPr id="4" name="Picture 6">
            <a:extLst>
              <a:ext uri="{FF2B5EF4-FFF2-40B4-BE49-F238E27FC236}">
                <a16:creationId xmlns:a16="http://schemas.microsoft.com/office/drawing/2014/main" id="{0B262A81-4F5F-43BC-BD4E-D29AE470B471}"/>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9617075" y="5737225"/>
            <a:ext cx="2322513" cy="869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8">
            <a:extLst>
              <a:ext uri="{FF2B5EF4-FFF2-40B4-BE49-F238E27FC236}">
                <a16:creationId xmlns:a16="http://schemas.microsoft.com/office/drawing/2014/main" id="{F109ED20-AB4F-4DB9-A486-F211FB75C5AE}"/>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6096000" y="960438"/>
            <a:ext cx="5197475" cy="4011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Box 7">
            <a:extLst>
              <a:ext uri="{FF2B5EF4-FFF2-40B4-BE49-F238E27FC236}">
                <a16:creationId xmlns:a16="http://schemas.microsoft.com/office/drawing/2014/main" id="{A41AD9BC-49A1-4FBA-B6ED-3B9D945CFF81}"/>
              </a:ext>
            </a:extLst>
          </p:cNvPr>
          <p:cNvSpPr txBox="1">
            <a:spLocks noChangeArrowheads="1"/>
          </p:cNvSpPr>
          <p:nvPr userDrawn="1"/>
        </p:nvSpPr>
        <p:spPr bwMode="auto">
          <a:xfrm>
            <a:off x="225425" y="5737225"/>
            <a:ext cx="2363788" cy="647700"/>
          </a:xfrm>
          <a:prstGeom prst="rect">
            <a:avLst/>
          </a:prstGeom>
          <a:noFill/>
          <a:ln>
            <a:noFill/>
          </a:ln>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r>
              <a:rPr lang="en-US" altLang="en-US" sz="900"/>
              <a:t>The Financial and </a:t>
            </a:r>
            <a:br>
              <a:rPr lang="en-US" altLang="en-US" sz="900"/>
            </a:br>
            <a:r>
              <a:rPr lang="en-US" altLang="en-US" sz="900"/>
              <a:t>Risk business of</a:t>
            </a:r>
            <a:br>
              <a:rPr lang="en-US" altLang="en-US" sz="900"/>
            </a:br>
            <a:r>
              <a:rPr lang="en-US" altLang="en-US" sz="900"/>
              <a:t>Thomson Reuters</a:t>
            </a:r>
            <a:br>
              <a:rPr lang="en-US" altLang="en-US" sz="900"/>
            </a:br>
            <a:r>
              <a:rPr lang="en-US" altLang="en-US" sz="900"/>
              <a:t>is now Refinitiv.</a:t>
            </a:r>
          </a:p>
        </p:txBody>
      </p:sp>
      <p:sp>
        <p:nvSpPr>
          <p:cNvPr id="6" name="Title 1"/>
          <p:cNvSpPr>
            <a:spLocks noGrp="1"/>
          </p:cNvSpPr>
          <p:nvPr>
            <p:ph type="ctrTitle"/>
          </p:nvPr>
        </p:nvSpPr>
        <p:spPr>
          <a:xfrm>
            <a:off x="307524" y="2175932"/>
            <a:ext cx="5667826" cy="1961279"/>
          </a:xfrm>
        </p:spPr>
        <p:txBody>
          <a:bodyPr anchor="b">
            <a:noAutofit/>
          </a:bodyPr>
          <a:lstStyle>
            <a:lvl1pPr algn="l">
              <a:lnSpc>
                <a:spcPct val="80000"/>
              </a:lnSpc>
              <a:defRPr sz="6000">
                <a:solidFill>
                  <a:schemeClr val="tx2"/>
                </a:solidFill>
              </a:defRPr>
            </a:lvl1pPr>
          </a:lstStyle>
          <a:p>
            <a:r>
              <a:rPr lang="en-US"/>
              <a:t>Click to edit Master title style</a:t>
            </a:r>
            <a:endParaRPr lang="en-US" dirty="0"/>
          </a:p>
        </p:txBody>
      </p:sp>
      <p:sp>
        <p:nvSpPr>
          <p:cNvPr id="7" name="Subtitle 2"/>
          <p:cNvSpPr>
            <a:spLocks noGrp="1"/>
          </p:cNvSpPr>
          <p:nvPr>
            <p:ph type="subTitle" idx="1"/>
          </p:nvPr>
        </p:nvSpPr>
        <p:spPr>
          <a:xfrm>
            <a:off x="329184" y="4162613"/>
            <a:ext cx="5665216" cy="731520"/>
          </a:xfrm>
        </p:spPr>
        <p:txBody>
          <a:bodyPr>
            <a:noAutofit/>
          </a:bodyPr>
          <a:lstStyle>
            <a:lvl1pPr marL="0" indent="0" algn="l">
              <a:buNone/>
              <a:defRPr sz="1600" b="1">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9" name="Date Placeholder 2">
            <a:extLst>
              <a:ext uri="{FF2B5EF4-FFF2-40B4-BE49-F238E27FC236}">
                <a16:creationId xmlns:a16="http://schemas.microsoft.com/office/drawing/2014/main" id="{251B1904-0035-4D89-95A4-A3FFB688E677}"/>
              </a:ext>
            </a:extLst>
          </p:cNvPr>
          <p:cNvSpPr>
            <a:spLocks noGrp="1"/>
          </p:cNvSpPr>
          <p:nvPr>
            <p:ph type="dt" idx="10"/>
          </p:nvPr>
        </p:nvSpPr>
        <p:spPr>
          <a:xfrm>
            <a:off x="327025" y="4895850"/>
            <a:ext cx="3508375" cy="400050"/>
          </a:xfrm>
          <a:prstGeom prst="rect">
            <a:avLst/>
          </a:prstGeom>
        </p:spPr>
        <p:txBody>
          <a:bodyPr vert="horz" lIns="0" tIns="0" rIns="0" bIns="0" rtlCol="0">
            <a:noAutofit/>
          </a:bodyPr>
          <a:lstStyle>
            <a:lvl1pPr algn="l" eaLnBrk="1" fontAlgn="auto" hangingPunct="1">
              <a:spcBef>
                <a:spcPts val="0"/>
              </a:spcBef>
              <a:spcAft>
                <a:spcPts val="0"/>
              </a:spcAft>
              <a:defRPr sz="1200" b="1" i="0">
                <a:solidFill>
                  <a:schemeClr val="tx1"/>
                </a:solidFill>
                <a:latin typeface="Proxima Nova Regular" charset="0"/>
                <a:cs typeface="+mn-cs"/>
              </a:defRPr>
            </a:lvl1pPr>
          </a:lstStyle>
          <a:p>
            <a:pPr>
              <a:defRPr/>
            </a:pPr>
            <a:endParaRPr lang="en-US"/>
          </a:p>
        </p:txBody>
      </p:sp>
    </p:spTree>
    <p:extLst>
      <p:ext uri="{BB962C8B-B14F-4D97-AF65-F5344CB8AC3E}">
        <p14:creationId xmlns:p14="http://schemas.microsoft.com/office/powerpoint/2010/main" val="3970480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Title Slide Blue Background Data Symbol">
    <p:bg>
      <p:bgPr>
        <a:solidFill>
          <a:schemeClr val="tx2"/>
        </a:solidFill>
        <a:effectLst/>
      </p:bgPr>
    </p:bg>
    <p:spTree>
      <p:nvGrpSpPr>
        <p:cNvPr id="1" name=""/>
        <p:cNvGrpSpPr/>
        <p:nvPr/>
      </p:nvGrpSpPr>
      <p:grpSpPr>
        <a:xfrm>
          <a:off x="0" y="0"/>
          <a:ext cx="0" cy="0"/>
          <a:chOff x="0" y="0"/>
          <a:chExt cx="0" cy="0"/>
        </a:xfrm>
      </p:grpSpPr>
      <p:pic>
        <p:nvPicPr>
          <p:cNvPr id="4" name="Picture 6">
            <a:extLst>
              <a:ext uri="{FF2B5EF4-FFF2-40B4-BE49-F238E27FC236}">
                <a16:creationId xmlns:a16="http://schemas.microsoft.com/office/drawing/2014/main" id="{41605842-3C3F-4ECC-8D4F-BB1235A29FC7}"/>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096000" y="960438"/>
            <a:ext cx="5191125" cy="4005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8">
            <a:extLst>
              <a:ext uri="{FF2B5EF4-FFF2-40B4-BE49-F238E27FC236}">
                <a16:creationId xmlns:a16="http://schemas.microsoft.com/office/drawing/2014/main" id="{C509AC62-D4AE-4F4C-AED8-5F24E8E4F2DB}"/>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9617075" y="5737225"/>
            <a:ext cx="2322513" cy="869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Box 7">
            <a:extLst>
              <a:ext uri="{FF2B5EF4-FFF2-40B4-BE49-F238E27FC236}">
                <a16:creationId xmlns:a16="http://schemas.microsoft.com/office/drawing/2014/main" id="{24061B30-58C6-48CF-8034-AD58EF96DAB3}"/>
              </a:ext>
            </a:extLst>
          </p:cNvPr>
          <p:cNvSpPr txBox="1">
            <a:spLocks noChangeArrowheads="1"/>
          </p:cNvSpPr>
          <p:nvPr userDrawn="1"/>
        </p:nvSpPr>
        <p:spPr bwMode="auto">
          <a:xfrm>
            <a:off x="225425" y="5737225"/>
            <a:ext cx="2363788" cy="647700"/>
          </a:xfrm>
          <a:prstGeom prst="rect">
            <a:avLst/>
          </a:prstGeom>
          <a:noFill/>
          <a:ln>
            <a:noFill/>
          </a:ln>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r>
              <a:rPr lang="en-US" altLang="en-US" sz="900">
                <a:solidFill>
                  <a:schemeClr val="bg1"/>
                </a:solidFill>
              </a:rPr>
              <a:t>The Financial and </a:t>
            </a:r>
            <a:br>
              <a:rPr lang="en-US" altLang="en-US" sz="900">
                <a:solidFill>
                  <a:schemeClr val="bg1"/>
                </a:solidFill>
              </a:rPr>
            </a:br>
            <a:r>
              <a:rPr lang="en-US" altLang="en-US" sz="900">
                <a:solidFill>
                  <a:schemeClr val="bg1"/>
                </a:solidFill>
              </a:rPr>
              <a:t>Risk business of</a:t>
            </a:r>
            <a:br>
              <a:rPr lang="en-US" altLang="en-US" sz="900">
                <a:solidFill>
                  <a:schemeClr val="bg1"/>
                </a:solidFill>
              </a:rPr>
            </a:br>
            <a:r>
              <a:rPr lang="en-US" altLang="en-US" sz="900">
                <a:solidFill>
                  <a:schemeClr val="bg1"/>
                </a:solidFill>
              </a:rPr>
              <a:t>Thomson Reuters</a:t>
            </a:r>
            <a:br>
              <a:rPr lang="en-US" altLang="en-US" sz="900">
                <a:solidFill>
                  <a:schemeClr val="bg1"/>
                </a:solidFill>
              </a:rPr>
            </a:br>
            <a:r>
              <a:rPr lang="en-US" altLang="en-US" sz="900">
                <a:solidFill>
                  <a:schemeClr val="bg1"/>
                </a:solidFill>
              </a:rPr>
              <a:t>is now Refinitiv.</a:t>
            </a:r>
          </a:p>
        </p:txBody>
      </p:sp>
      <p:sp>
        <p:nvSpPr>
          <p:cNvPr id="6" name="Title 1"/>
          <p:cNvSpPr>
            <a:spLocks noGrp="1"/>
          </p:cNvSpPr>
          <p:nvPr>
            <p:ph type="ctrTitle"/>
          </p:nvPr>
        </p:nvSpPr>
        <p:spPr>
          <a:xfrm>
            <a:off x="307524" y="2175932"/>
            <a:ext cx="5667826" cy="1961279"/>
          </a:xfrm>
        </p:spPr>
        <p:txBody>
          <a:bodyPr anchor="b">
            <a:noAutofit/>
          </a:bodyPr>
          <a:lstStyle>
            <a:lvl1pPr algn="l">
              <a:lnSpc>
                <a:spcPct val="80000"/>
              </a:lnSpc>
              <a:defRPr sz="6000">
                <a:solidFill>
                  <a:schemeClr val="bg1"/>
                </a:solidFill>
              </a:defRPr>
            </a:lvl1pPr>
          </a:lstStyle>
          <a:p>
            <a:r>
              <a:rPr lang="en-US"/>
              <a:t>Click to edit Master title style</a:t>
            </a:r>
            <a:endParaRPr lang="en-US" dirty="0"/>
          </a:p>
        </p:txBody>
      </p:sp>
      <p:sp>
        <p:nvSpPr>
          <p:cNvPr id="7" name="Subtitle 2"/>
          <p:cNvSpPr>
            <a:spLocks noGrp="1"/>
          </p:cNvSpPr>
          <p:nvPr>
            <p:ph type="subTitle" idx="1"/>
          </p:nvPr>
        </p:nvSpPr>
        <p:spPr>
          <a:xfrm>
            <a:off x="329184" y="4149913"/>
            <a:ext cx="5665216" cy="731520"/>
          </a:xfrm>
        </p:spPr>
        <p:txBody>
          <a:bodyPr>
            <a:noAutofit/>
          </a:bodyPr>
          <a:lstStyle>
            <a:lvl1pPr marL="0" indent="0" algn="l">
              <a:buNone/>
              <a:defRPr sz="1600" b="1">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9" name="Date Placeholder 2">
            <a:extLst>
              <a:ext uri="{FF2B5EF4-FFF2-40B4-BE49-F238E27FC236}">
                <a16:creationId xmlns:a16="http://schemas.microsoft.com/office/drawing/2014/main" id="{12E11AA1-E223-43BD-8B5D-0CF50F8D246A}"/>
              </a:ext>
            </a:extLst>
          </p:cNvPr>
          <p:cNvSpPr>
            <a:spLocks noGrp="1"/>
          </p:cNvSpPr>
          <p:nvPr>
            <p:ph type="dt" idx="10"/>
          </p:nvPr>
        </p:nvSpPr>
        <p:spPr>
          <a:xfrm>
            <a:off x="327025" y="4895850"/>
            <a:ext cx="3508375" cy="400050"/>
          </a:xfrm>
          <a:prstGeom prst="rect">
            <a:avLst/>
          </a:prstGeom>
        </p:spPr>
        <p:txBody>
          <a:bodyPr vert="horz" lIns="0" tIns="0" rIns="0" bIns="0" rtlCol="0">
            <a:noAutofit/>
          </a:bodyPr>
          <a:lstStyle>
            <a:lvl1pPr algn="l" eaLnBrk="1" fontAlgn="auto" hangingPunct="1">
              <a:spcBef>
                <a:spcPts val="0"/>
              </a:spcBef>
              <a:spcAft>
                <a:spcPts val="0"/>
              </a:spcAft>
              <a:defRPr sz="1200" b="1" i="0">
                <a:solidFill>
                  <a:schemeClr val="bg1"/>
                </a:solidFill>
                <a:latin typeface="Proxima Nova Regular" charset="0"/>
                <a:cs typeface="+mn-cs"/>
              </a:defRPr>
            </a:lvl1pPr>
          </a:lstStyle>
          <a:p>
            <a:pPr>
              <a:defRPr/>
            </a:pPr>
            <a:endParaRPr lang="en-US"/>
          </a:p>
        </p:txBody>
      </p:sp>
    </p:spTree>
    <p:extLst>
      <p:ext uri="{BB962C8B-B14F-4D97-AF65-F5344CB8AC3E}">
        <p14:creationId xmlns:p14="http://schemas.microsoft.com/office/powerpoint/2010/main" val="1804483266"/>
      </p:ext>
    </p:extLst>
  </p:cSld>
  <p:clrMapOvr>
    <a:masterClrMapping/>
  </p:clrMapOvr>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image" Target="../media/image1.png"/><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9BF5CD24-F1D0-4A32-92D0-805BC9BE97C2}"/>
              </a:ext>
            </a:extLst>
          </p:cNvPr>
          <p:cNvSpPr>
            <a:spLocks noGrp="1"/>
          </p:cNvSpPr>
          <p:nvPr>
            <p:ph type="title"/>
          </p:nvPr>
        </p:nvSpPr>
        <p:spPr bwMode="auto">
          <a:xfrm>
            <a:off x="292100" y="311150"/>
            <a:ext cx="115951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altLang="en-US"/>
              <a:t>Click to edit Master title style</a:t>
            </a:r>
          </a:p>
        </p:txBody>
      </p:sp>
      <p:sp>
        <p:nvSpPr>
          <p:cNvPr id="1027" name="Text Placeholder 2">
            <a:extLst>
              <a:ext uri="{FF2B5EF4-FFF2-40B4-BE49-F238E27FC236}">
                <a16:creationId xmlns:a16="http://schemas.microsoft.com/office/drawing/2014/main" id="{6D8D7C27-3A93-4CB6-8074-6699690D9D37}"/>
              </a:ext>
            </a:extLst>
          </p:cNvPr>
          <p:cNvSpPr>
            <a:spLocks noGrp="1"/>
          </p:cNvSpPr>
          <p:nvPr>
            <p:ph type="body" idx="1"/>
          </p:nvPr>
        </p:nvSpPr>
        <p:spPr bwMode="auto">
          <a:xfrm>
            <a:off x="296863" y="1350963"/>
            <a:ext cx="11598275"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8" name="TextBox 7">
            <a:extLst>
              <a:ext uri="{FF2B5EF4-FFF2-40B4-BE49-F238E27FC236}">
                <a16:creationId xmlns:a16="http://schemas.microsoft.com/office/drawing/2014/main" id="{10281064-FA7F-4527-BC9A-91BF7AB5672C}"/>
              </a:ext>
            </a:extLst>
          </p:cNvPr>
          <p:cNvSpPr txBox="1"/>
          <p:nvPr/>
        </p:nvSpPr>
        <p:spPr>
          <a:xfrm>
            <a:off x="315913" y="6454775"/>
            <a:ext cx="547687" cy="244475"/>
          </a:xfrm>
          <a:prstGeom prst="rect">
            <a:avLst/>
          </a:prstGeom>
          <a:noFill/>
        </p:spPr>
        <p:txBody>
          <a:bodyPr wrap="none" lIns="0" tIns="0" rIns="0" bIns="0" anchor="b"/>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defRPr/>
            </a:pPr>
            <a:fld id="{B3A58462-F1FF-41F0-B77D-1E94A57104D8}" type="slidenum">
              <a:rPr lang="en-US" altLang="en-US" sz="1000" smtClean="0"/>
              <a:pPr eaLnBrk="1" hangingPunct="1">
                <a:defRPr/>
              </a:pPr>
              <a:t>‹#›</a:t>
            </a:fld>
            <a:endParaRPr lang="en-US" altLang="en-US" sz="1000"/>
          </a:p>
        </p:txBody>
      </p:sp>
      <p:pic>
        <p:nvPicPr>
          <p:cNvPr id="1029" name="Picture 9">
            <a:extLst>
              <a:ext uri="{FF2B5EF4-FFF2-40B4-BE49-F238E27FC236}">
                <a16:creationId xmlns:a16="http://schemas.microsoft.com/office/drawing/2014/main" id="{C3A97164-4D04-4A33-8CB5-6117F17D236D}"/>
              </a:ext>
            </a:extLst>
          </p:cNvPr>
          <p:cNvPicPr>
            <a:picLocks noChangeAspect="1"/>
          </p:cNvPicPr>
          <p:nvPr/>
        </p:nvPicPr>
        <p:blipFill>
          <a:blip r:embed="rId33">
            <a:extLst>
              <a:ext uri="{28A0092B-C50C-407E-A947-70E740481C1C}">
                <a14:useLocalDpi xmlns:a14="http://schemas.microsoft.com/office/drawing/2010/main" val="0"/>
              </a:ext>
            </a:extLst>
          </a:blip>
          <a:srcRect/>
          <a:stretch>
            <a:fillRect/>
          </a:stretch>
        </p:blipFill>
        <p:spPr bwMode="auto">
          <a:xfrm>
            <a:off x="10796588" y="6280150"/>
            <a:ext cx="1146175" cy="42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Footer Placeholder 3">
            <a:extLst>
              <a:ext uri="{FF2B5EF4-FFF2-40B4-BE49-F238E27FC236}">
                <a16:creationId xmlns:a16="http://schemas.microsoft.com/office/drawing/2014/main" id="{C9F1117F-257F-4F32-9571-0036C7D99803}"/>
              </a:ext>
            </a:extLst>
          </p:cNvPr>
          <p:cNvSpPr>
            <a:spLocks noGrp="1"/>
          </p:cNvSpPr>
          <p:nvPr>
            <p:ph type="ftr" sz="quarter" idx="3"/>
          </p:nvPr>
        </p:nvSpPr>
        <p:spPr>
          <a:xfrm>
            <a:off x="736600" y="6438900"/>
            <a:ext cx="7624763" cy="244475"/>
          </a:xfrm>
          <a:prstGeom prst="rect">
            <a:avLst/>
          </a:prstGeom>
        </p:spPr>
        <p:txBody>
          <a:bodyPr vert="horz" lIns="0" tIns="0" rIns="0" bIns="0" rtlCol="0" anchor="b" anchorCtr="0">
            <a:noAutofit/>
          </a:bodyPr>
          <a:lstStyle>
            <a:lvl1pPr algn="l" eaLnBrk="1" fontAlgn="auto" hangingPunct="1">
              <a:spcBef>
                <a:spcPts val="0"/>
              </a:spcBef>
              <a:spcAft>
                <a:spcPts val="0"/>
              </a:spcAft>
              <a:defRPr sz="800" b="0" i="0">
                <a:solidFill>
                  <a:schemeClr val="tx1"/>
                </a:solidFill>
                <a:latin typeface="Arial" charset="0"/>
                <a:cs typeface="+mn-cs"/>
              </a:defRPr>
            </a:lvl1pPr>
          </a:lstStyle>
          <a:p>
            <a:pPr>
              <a:defRPr/>
            </a:pPr>
            <a:r>
              <a:rPr lang="en-GB"/>
              <a:t>An LSEG Business</a:t>
            </a:r>
            <a:endParaRPr lang="en-US"/>
          </a:p>
        </p:txBody>
      </p:sp>
    </p:spTree>
  </p:cSld>
  <p:clrMap bg1="lt1" tx1="dk1" bg2="lt2" tx2="dk2" accent1="accent1" accent2="accent2" accent3="accent3" accent4="accent4" accent5="accent5" accent6="accent6" hlink="hlink" folHlink="folHlink"/>
  <p:sldLayoutIdLst>
    <p:sldLayoutId id="2147486533" r:id="rId1"/>
    <p:sldLayoutId id="2147486534" r:id="rId2"/>
    <p:sldLayoutId id="2147486535" r:id="rId3"/>
    <p:sldLayoutId id="2147486536" r:id="rId4"/>
    <p:sldLayoutId id="2147486537" r:id="rId5"/>
    <p:sldLayoutId id="2147486538" r:id="rId6"/>
    <p:sldLayoutId id="2147486539" r:id="rId7"/>
    <p:sldLayoutId id="2147486540" r:id="rId8"/>
    <p:sldLayoutId id="2147486541" r:id="rId9"/>
    <p:sldLayoutId id="2147486542" r:id="rId10"/>
    <p:sldLayoutId id="2147486543" r:id="rId11"/>
    <p:sldLayoutId id="2147486544" r:id="rId12"/>
    <p:sldLayoutId id="2147486545" r:id="rId13"/>
    <p:sldLayoutId id="2147486546" r:id="rId14"/>
    <p:sldLayoutId id="2147486547" r:id="rId15"/>
    <p:sldLayoutId id="2147486548" r:id="rId16"/>
    <p:sldLayoutId id="2147486549" r:id="rId17"/>
    <p:sldLayoutId id="2147486550" r:id="rId18"/>
    <p:sldLayoutId id="2147486551" r:id="rId19"/>
    <p:sldLayoutId id="2147486552" r:id="rId20"/>
    <p:sldLayoutId id="2147486553" r:id="rId21"/>
    <p:sldLayoutId id="2147486554" r:id="rId22"/>
    <p:sldLayoutId id="2147486555" r:id="rId23"/>
    <p:sldLayoutId id="2147486556" r:id="rId24"/>
    <p:sldLayoutId id="2147486557" r:id="rId25"/>
    <p:sldLayoutId id="2147486558" r:id="rId26"/>
    <p:sldLayoutId id="2147486531" r:id="rId27"/>
    <p:sldLayoutId id="2147486532" r:id="rId28"/>
    <p:sldLayoutId id="2147486559" r:id="rId29"/>
    <p:sldLayoutId id="2147486560" r:id="rId30"/>
    <p:sldLayoutId id="2147486561" r:id="rId31"/>
  </p:sldLayoutIdLst>
  <p:hf sldNum="0" hdr="0" dt="0"/>
  <p:txStyles>
    <p:titleStyle>
      <a:lvl1pPr algn="l" rtl="0" eaLnBrk="0" fontAlgn="base" hangingPunct="0">
        <a:lnSpc>
          <a:spcPct val="90000"/>
        </a:lnSpc>
        <a:spcBef>
          <a:spcPct val="0"/>
        </a:spcBef>
        <a:spcAft>
          <a:spcPct val="0"/>
        </a:spcAft>
        <a:defRPr sz="2400" kern="1200">
          <a:solidFill>
            <a:schemeClr val="tx1"/>
          </a:solidFill>
          <a:latin typeface="Arial Regular" charset="0"/>
          <a:ea typeface="Arial Regular" charset="0"/>
          <a:cs typeface="Arial Regular" charset="0"/>
        </a:defRPr>
      </a:lvl1pPr>
      <a:lvl2pPr algn="l" rtl="0" eaLnBrk="0" fontAlgn="base" hangingPunct="0">
        <a:lnSpc>
          <a:spcPct val="90000"/>
        </a:lnSpc>
        <a:spcBef>
          <a:spcPct val="0"/>
        </a:spcBef>
        <a:spcAft>
          <a:spcPct val="0"/>
        </a:spcAft>
        <a:defRPr sz="2400">
          <a:solidFill>
            <a:schemeClr val="tx1"/>
          </a:solidFill>
          <a:latin typeface="Arial Regular"/>
          <a:ea typeface="Arial Regular"/>
          <a:cs typeface="Arial Regular"/>
        </a:defRPr>
      </a:lvl2pPr>
      <a:lvl3pPr algn="l" rtl="0" eaLnBrk="0" fontAlgn="base" hangingPunct="0">
        <a:lnSpc>
          <a:spcPct val="90000"/>
        </a:lnSpc>
        <a:spcBef>
          <a:spcPct val="0"/>
        </a:spcBef>
        <a:spcAft>
          <a:spcPct val="0"/>
        </a:spcAft>
        <a:defRPr sz="2400">
          <a:solidFill>
            <a:schemeClr val="tx1"/>
          </a:solidFill>
          <a:latin typeface="Arial Regular"/>
          <a:ea typeface="Arial Regular"/>
          <a:cs typeface="Arial Regular"/>
        </a:defRPr>
      </a:lvl3pPr>
      <a:lvl4pPr algn="l" rtl="0" eaLnBrk="0" fontAlgn="base" hangingPunct="0">
        <a:lnSpc>
          <a:spcPct val="90000"/>
        </a:lnSpc>
        <a:spcBef>
          <a:spcPct val="0"/>
        </a:spcBef>
        <a:spcAft>
          <a:spcPct val="0"/>
        </a:spcAft>
        <a:defRPr sz="2400">
          <a:solidFill>
            <a:schemeClr val="tx1"/>
          </a:solidFill>
          <a:latin typeface="Arial Regular"/>
          <a:ea typeface="Arial Regular"/>
          <a:cs typeface="Arial Regular"/>
        </a:defRPr>
      </a:lvl4pPr>
      <a:lvl5pPr algn="l" rtl="0" eaLnBrk="0" fontAlgn="base" hangingPunct="0">
        <a:lnSpc>
          <a:spcPct val="90000"/>
        </a:lnSpc>
        <a:spcBef>
          <a:spcPct val="0"/>
        </a:spcBef>
        <a:spcAft>
          <a:spcPct val="0"/>
        </a:spcAft>
        <a:defRPr sz="2400">
          <a:solidFill>
            <a:schemeClr val="tx1"/>
          </a:solidFill>
          <a:latin typeface="Arial Regular"/>
          <a:ea typeface="Arial Regular"/>
          <a:cs typeface="Arial Regular"/>
        </a:defRPr>
      </a:lvl5pPr>
      <a:lvl6pPr marL="457200" algn="l" rtl="0" fontAlgn="base">
        <a:lnSpc>
          <a:spcPct val="90000"/>
        </a:lnSpc>
        <a:spcBef>
          <a:spcPct val="0"/>
        </a:spcBef>
        <a:spcAft>
          <a:spcPct val="0"/>
        </a:spcAft>
        <a:defRPr sz="2400">
          <a:solidFill>
            <a:schemeClr val="tx1"/>
          </a:solidFill>
          <a:latin typeface="Arial Regular"/>
          <a:ea typeface="Arial Regular"/>
          <a:cs typeface="Arial Regular"/>
        </a:defRPr>
      </a:lvl6pPr>
      <a:lvl7pPr marL="914400" algn="l" rtl="0" fontAlgn="base">
        <a:lnSpc>
          <a:spcPct val="90000"/>
        </a:lnSpc>
        <a:spcBef>
          <a:spcPct val="0"/>
        </a:spcBef>
        <a:spcAft>
          <a:spcPct val="0"/>
        </a:spcAft>
        <a:defRPr sz="2400">
          <a:solidFill>
            <a:schemeClr val="tx1"/>
          </a:solidFill>
          <a:latin typeface="Arial Regular"/>
          <a:ea typeface="Arial Regular"/>
          <a:cs typeface="Arial Regular"/>
        </a:defRPr>
      </a:lvl7pPr>
      <a:lvl8pPr marL="1371600" algn="l" rtl="0" fontAlgn="base">
        <a:lnSpc>
          <a:spcPct val="90000"/>
        </a:lnSpc>
        <a:spcBef>
          <a:spcPct val="0"/>
        </a:spcBef>
        <a:spcAft>
          <a:spcPct val="0"/>
        </a:spcAft>
        <a:defRPr sz="2400">
          <a:solidFill>
            <a:schemeClr val="tx1"/>
          </a:solidFill>
          <a:latin typeface="Arial Regular"/>
          <a:ea typeface="Arial Regular"/>
          <a:cs typeface="Arial Regular"/>
        </a:defRPr>
      </a:lvl8pPr>
      <a:lvl9pPr marL="1828800" algn="l" rtl="0" fontAlgn="base">
        <a:lnSpc>
          <a:spcPct val="90000"/>
        </a:lnSpc>
        <a:spcBef>
          <a:spcPct val="0"/>
        </a:spcBef>
        <a:spcAft>
          <a:spcPct val="0"/>
        </a:spcAft>
        <a:defRPr sz="2400">
          <a:solidFill>
            <a:schemeClr val="tx1"/>
          </a:solidFill>
          <a:latin typeface="Arial Regular"/>
          <a:ea typeface="Arial Regular"/>
          <a:cs typeface="Arial Regular"/>
        </a:defRPr>
      </a:lvl9pPr>
    </p:titleStyle>
    <p:bodyStyle>
      <a:lvl1pPr algn="l" rtl="0" eaLnBrk="0" fontAlgn="base" hangingPunct="0">
        <a:spcBef>
          <a:spcPct val="0"/>
        </a:spcBef>
        <a:spcAft>
          <a:spcPts val="600"/>
        </a:spcAft>
        <a:buFont typeface="Arial" panose="020B0604020202020204" pitchFamily="34" charset="0"/>
        <a:defRPr sz="1600" kern="1200">
          <a:solidFill>
            <a:schemeClr val="tx1"/>
          </a:solidFill>
          <a:latin typeface="Arial" charset="0"/>
          <a:ea typeface="+mn-ea"/>
          <a:cs typeface="+mn-cs"/>
        </a:defRPr>
      </a:lvl1pPr>
      <a:lvl2pPr marL="171450" indent="-171450" algn="l" rtl="0" eaLnBrk="0" fontAlgn="base" hangingPunct="0">
        <a:spcBef>
          <a:spcPct val="0"/>
        </a:spcBef>
        <a:spcAft>
          <a:spcPts val="600"/>
        </a:spcAft>
        <a:buFont typeface="System Font Regular"/>
        <a:buChar char="–"/>
        <a:defRPr sz="1600" kern="1200">
          <a:solidFill>
            <a:schemeClr val="tx1"/>
          </a:solidFill>
          <a:latin typeface="Arial" charset="0"/>
          <a:ea typeface="+mn-ea"/>
          <a:cs typeface="+mn-cs"/>
        </a:defRPr>
      </a:lvl2pPr>
      <a:lvl3pPr marL="342900" indent="-171450" algn="l" rtl="0" eaLnBrk="0" fontAlgn="base" hangingPunct="0">
        <a:spcBef>
          <a:spcPct val="0"/>
        </a:spcBef>
        <a:spcAft>
          <a:spcPts val="600"/>
        </a:spcAft>
        <a:buFont typeface="System Font Regular"/>
        <a:buChar char="–"/>
        <a:defRPr sz="1600" kern="1200">
          <a:solidFill>
            <a:schemeClr val="tx1"/>
          </a:solidFill>
          <a:latin typeface="Arial" charset="0"/>
          <a:ea typeface="+mn-ea"/>
          <a:cs typeface="+mn-cs"/>
        </a:defRPr>
      </a:lvl3pPr>
      <a:lvl4pPr marL="514350" indent="-171450" algn="l" rtl="0" eaLnBrk="0" fontAlgn="base" hangingPunct="0">
        <a:spcBef>
          <a:spcPct val="0"/>
        </a:spcBef>
        <a:spcAft>
          <a:spcPts val="600"/>
        </a:spcAft>
        <a:buFont typeface="System Font Regular"/>
        <a:buChar char="–"/>
        <a:defRPr sz="1600" kern="1200">
          <a:solidFill>
            <a:schemeClr val="tx1"/>
          </a:solidFill>
          <a:latin typeface="Arial" charset="0"/>
          <a:ea typeface="+mn-ea"/>
          <a:cs typeface="+mn-cs"/>
        </a:defRPr>
      </a:lvl4pPr>
      <a:lvl5pPr marL="685800" indent="-171450" algn="l" rtl="0" eaLnBrk="0" fontAlgn="base" hangingPunct="0">
        <a:spcBef>
          <a:spcPct val="0"/>
        </a:spcBef>
        <a:spcAft>
          <a:spcPts val="600"/>
        </a:spcAft>
        <a:buFont typeface="System Font Regular"/>
        <a:buChar char="–"/>
        <a:defRPr sz="1600" kern="1200">
          <a:solidFill>
            <a:schemeClr val="tx1"/>
          </a:solidFill>
          <a:latin typeface="Arial"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0.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6.xml"/><Relationship Id="rId1" Type="http://schemas.openxmlformats.org/officeDocument/2006/relationships/slideLayout" Target="../slideLayouts/slideLayout28.xml"/></Relationships>
</file>

<file path=ppt/slides/_rels/slide11.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7.xml"/><Relationship Id="rId1" Type="http://schemas.openxmlformats.org/officeDocument/2006/relationships/slideLayout" Target="../slideLayouts/slideLayout28.xml"/></Relationships>
</file>

<file path=ppt/slides/_rels/slide2.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image" Target="../media/image18.jpeg"/><Relationship Id="rId1" Type="http://schemas.openxmlformats.org/officeDocument/2006/relationships/slideLayout" Target="../slideLayouts/slideLayout28.xml"/></Relationships>
</file>

<file path=ppt/slides/_rels/slide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8.xml"/></Relationships>
</file>

<file path=ppt/slides/_rels/slide4.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1.xml"/><Relationship Id="rId1" Type="http://schemas.openxmlformats.org/officeDocument/2006/relationships/slideLayout" Target="../slideLayouts/slideLayout28.xml"/></Relationships>
</file>

<file path=ppt/slides/_rels/slide5.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8.xml"/></Relationships>
</file>

<file path=ppt/slides/_rels/slide6.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2.xml"/><Relationship Id="rId1" Type="http://schemas.openxmlformats.org/officeDocument/2006/relationships/slideLayout" Target="../slideLayouts/slideLayout28.xml"/></Relationships>
</file>

<file path=ppt/slides/_rels/slide7.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3.xml"/><Relationship Id="rId1" Type="http://schemas.openxmlformats.org/officeDocument/2006/relationships/slideLayout" Target="../slideLayouts/slideLayout28.xml"/></Relationships>
</file>

<file path=ppt/slides/_rels/slide8.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4.xml"/><Relationship Id="rId1" Type="http://schemas.openxmlformats.org/officeDocument/2006/relationships/slideLayout" Target="../slideLayouts/slideLayout28.xml"/></Relationships>
</file>

<file path=ppt/slides/_rels/slide9.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5.xml"/><Relationship Id="rId1" Type="http://schemas.openxmlformats.org/officeDocument/2006/relationships/slideLayout" Target="../slideLayouts/slideLayout2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br>
              <a:rPr lang="en-US" dirty="0">
                <a:latin typeface="Arial" charset="0"/>
                <a:ea typeface="Arial" charset="0"/>
                <a:cs typeface="Arial" charset="0"/>
              </a:rPr>
            </a:br>
            <a:r>
              <a:rPr lang="en-US" dirty="0">
                <a:latin typeface="Arial" charset="0"/>
                <a:ea typeface="Arial" charset="0"/>
                <a:cs typeface="Arial" charset="0"/>
              </a:rPr>
              <a:t>Capital Markets in 2021</a:t>
            </a:r>
          </a:p>
        </p:txBody>
      </p:sp>
      <p:sp>
        <p:nvSpPr>
          <p:cNvPr id="5" name="Subtitle 4">
            <a:extLst>
              <a:ext uri="{FF2B5EF4-FFF2-40B4-BE49-F238E27FC236}">
                <a16:creationId xmlns:a16="http://schemas.microsoft.com/office/drawing/2014/main" id="{1F6C0362-780F-1F43-A4FE-24134F3B470C}"/>
              </a:ext>
            </a:extLst>
          </p:cNvPr>
          <p:cNvSpPr>
            <a:spLocks noGrp="1"/>
          </p:cNvSpPr>
          <p:nvPr>
            <p:ph type="subTitle" idx="1"/>
          </p:nvPr>
        </p:nvSpPr>
        <p:spPr/>
        <p:txBody>
          <a:bodyPr/>
          <a:lstStyle/>
          <a:p>
            <a:r>
              <a:rPr lang="en-US" dirty="0"/>
              <a:t>Presented by Deals Intelligence and IFR </a:t>
            </a:r>
          </a:p>
        </p:txBody>
      </p:sp>
      <p:sp>
        <p:nvSpPr>
          <p:cNvPr id="6" name="Text Placeholder 5">
            <a:extLst>
              <a:ext uri="{FF2B5EF4-FFF2-40B4-BE49-F238E27FC236}">
                <a16:creationId xmlns:a16="http://schemas.microsoft.com/office/drawing/2014/main" id="{82F6E44E-2B42-584B-A1A7-F88E1DA6066A}"/>
              </a:ext>
            </a:extLst>
          </p:cNvPr>
          <p:cNvSpPr>
            <a:spLocks noGrp="1"/>
          </p:cNvSpPr>
          <p:nvPr>
            <p:ph type="body" sz="quarter" idx="10"/>
          </p:nvPr>
        </p:nvSpPr>
        <p:spPr/>
        <p:txBody>
          <a:bodyPr/>
          <a:lstStyle/>
          <a:p>
            <a:r>
              <a:rPr lang="en-US" dirty="0"/>
              <a:t>June 17, 2021</a:t>
            </a:r>
          </a:p>
        </p:txBody>
      </p:sp>
    </p:spTree>
    <p:extLst>
      <p:ext uri="{BB962C8B-B14F-4D97-AF65-F5344CB8AC3E}">
        <p14:creationId xmlns:p14="http://schemas.microsoft.com/office/powerpoint/2010/main" val="3586653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hart 4">
            <a:extLst>
              <a:ext uri="{FF2B5EF4-FFF2-40B4-BE49-F238E27FC236}">
                <a16:creationId xmlns:a16="http://schemas.microsoft.com/office/drawing/2014/main" id="{5E556D3C-A757-454D-B1C4-9AE92A3619AA}"/>
              </a:ext>
            </a:extLst>
          </p:cNvPr>
          <p:cNvGraphicFramePr/>
          <p:nvPr>
            <p:extLst>
              <p:ext uri="{D42A27DB-BD31-4B8C-83A1-F6EECF244321}">
                <p14:modId xmlns:p14="http://schemas.microsoft.com/office/powerpoint/2010/main" val="1647579818"/>
              </p:ext>
            </p:extLst>
          </p:nvPr>
        </p:nvGraphicFramePr>
        <p:xfrm>
          <a:off x="364836" y="1351722"/>
          <a:ext cx="11462328" cy="5072938"/>
        </p:xfrm>
        <a:graphic>
          <a:graphicData uri="http://schemas.openxmlformats.org/drawingml/2006/chart">
            <c:chart xmlns:c="http://schemas.openxmlformats.org/drawingml/2006/chart" xmlns:r="http://schemas.openxmlformats.org/officeDocument/2006/relationships" r:id="rId3"/>
          </a:graphicData>
        </a:graphic>
      </p:graphicFrame>
      <p:sp>
        <p:nvSpPr>
          <p:cNvPr id="6" name="Rectangle 5">
            <a:extLst>
              <a:ext uri="{FF2B5EF4-FFF2-40B4-BE49-F238E27FC236}">
                <a16:creationId xmlns:a16="http://schemas.microsoft.com/office/drawing/2014/main" id="{7F991639-56B1-46BB-A1DE-CB4E941A7A0B}"/>
              </a:ext>
            </a:extLst>
          </p:cNvPr>
          <p:cNvSpPr/>
          <p:nvPr/>
        </p:nvSpPr>
        <p:spPr>
          <a:xfrm>
            <a:off x="102637" y="139959"/>
            <a:ext cx="6102220" cy="28924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solidFill>
                  <a:srgbClr val="000000"/>
                </a:solidFill>
                <a:latin typeface="Arial" panose="020B0604020202020204" pitchFamily="34" charset="0"/>
                <a:cs typeface="Arial" panose="020B0604020202020204" pitchFamily="34" charset="0"/>
              </a:rPr>
              <a:t>US Corporate Debt</a:t>
            </a:r>
            <a:endParaRPr kumimoji="0" lang="en-US" sz="1800" b="1" i="0" u="none" strike="noStrike" kern="1200" cap="none" spc="0" normalizeH="0" baseline="0" noProof="0" dirty="0">
              <a:ln>
                <a:noFill/>
              </a:ln>
              <a:solidFill>
                <a:srgbClr val="000000"/>
              </a:solidFill>
              <a:effectLst/>
              <a:uLnTx/>
              <a:uFillTx/>
              <a:latin typeface="Arial" panose="020B0604020202020204" pitchFamily="34" charset="0"/>
              <a:cs typeface="Arial" panose="020B0604020202020204" pitchFamily="34" charset="0"/>
            </a:endParaRPr>
          </a:p>
        </p:txBody>
      </p:sp>
      <p:sp>
        <p:nvSpPr>
          <p:cNvPr id="4" name="Title 5">
            <a:extLst>
              <a:ext uri="{FF2B5EF4-FFF2-40B4-BE49-F238E27FC236}">
                <a16:creationId xmlns:a16="http://schemas.microsoft.com/office/drawing/2014/main" id="{C2896B6F-B4B6-4550-A91F-69469E421E30}"/>
              </a:ext>
            </a:extLst>
          </p:cNvPr>
          <p:cNvSpPr txBox="1">
            <a:spLocks/>
          </p:cNvSpPr>
          <p:nvPr/>
        </p:nvSpPr>
        <p:spPr>
          <a:xfrm>
            <a:off x="292609" y="661613"/>
            <a:ext cx="11594592" cy="594687"/>
          </a:xfrm>
          <a:prstGeom prst="rect">
            <a:avLst/>
          </a:prstGeom>
        </p:spPr>
        <p:txBody>
          <a:bodyPr anchor="ctr"/>
          <a:lstStyle>
            <a:lvl1pPr algn="l" defTabSz="914400" rtl="0" eaLnBrk="1" latinLnBrk="0" hangingPunct="1">
              <a:lnSpc>
                <a:spcPct val="90000"/>
              </a:lnSpc>
              <a:spcBef>
                <a:spcPct val="0"/>
              </a:spcBef>
              <a:buNone/>
              <a:defRPr sz="2400" b="0" i="0" kern="1200">
                <a:solidFill>
                  <a:schemeClr val="tx1"/>
                </a:solidFill>
                <a:latin typeface="Arial Regular" charset="0"/>
                <a:ea typeface="Arial Regular" charset="0"/>
                <a:cs typeface="Arial Regular" charset="0"/>
              </a:defRPr>
            </a:lvl1pPr>
          </a:lstStyle>
          <a:p>
            <a:r>
              <a:rPr lang="en-US" sz="1800" dirty="0"/>
              <a:t>US Investment Grade corporate debt issuance pulls back from pandemic-driven record 2020, down 33% compared to last year; US High Yield corporate debt reaches all-time record, up 70% from a year ago</a:t>
            </a:r>
          </a:p>
        </p:txBody>
      </p:sp>
      <p:cxnSp>
        <p:nvCxnSpPr>
          <p:cNvPr id="7" name="Straight Connector 6">
            <a:extLst>
              <a:ext uri="{FF2B5EF4-FFF2-40B4-BE49-F238E27FC236}">
                <a16:creationId xmlns:a16="http://schemas.microsoft.com/office/drawing/2014/main" id="{9C3C8613-6FA2-429A-B84B-C11455DE3A30}"/>
              </a:ext>
            </a:extLst>
          </p:cNvPr>
          <p:cNvCxnSpPr/>
          <p:nvPr/>
        </p:nvCxnSpPr>
        <p:spPr>
          <a:xfrm>
            <a:off x="292607" y="1271895"/>
            <a:ext cx="11594594"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9" name="Footer Placeholder 4">
            <a:extLst>
              <a:ext uri="{FF2B5EF4-FFF2-40B4-BE49-F238E27FC236}">
                <a16:creationId xmlns:a16="http://schemas.microsoft.com/office/drawing/2014/main" id="{07514A16-F1F4-4C71-9EB4-DD98CEFD1866}"/>
              </a:ext>
            </a:extLst>
          </p:cNvPr>
          <p:cNvSpPr txBox="1">
            <a:spLocks/>
          </p:cNvSpPr>
          <p:nvPr/>
        </p:nvSpPr>
        <p:spPr bwMode="auto">
          <a:xfrm>
            <a:off x="574675" y="6438900"/>
            <a:ext cx="2178050" cy="244475"/>
          </a:xfrm>
          <a:prstGeom prst="rect">
            <a:avLst/>
          </a:prstGeom>
        </p:spPr>
        <p:txBody>
          <a:bodyPr wrap="square" numCol="1" anchor="ctr" compatLnSpc="1">
            <a:prstTxWarp prst="textNoShape">
              <a:avLst/>
            </a:prstTxWarp>
          </a:bodyPr>
          <a:lstStyle>
            <a:defPPr>
              <a:defRPr lang="en-US"/>
            </a:defPPr>
            <a:lvl1pPr algn="l" defTabSz="457200" rtl="0" eaLnBrk="0" fontAlgn="base" hangingPunct="0">
              <a:spcBef>
                <a:spcPct val="0"/>
              </a:spcBef>
              <a:spcAft>
                <a:spcPct val="0"/>
              </a:spcAft>
              <a:defRPr kern="1200">
                <a:solidFill>
                  <a:schemeClr val="tx1"/>
                </a:solidFill>
                <a:latin typeface="Proxima Nova"/>
                <a:ea typeface="+mn-ea"/>
                <a:cs typeface="Arial" panose="020B0604020202020204" pitchFamily="34" charset="0"/>
              </a:defRPr>
            </a:lvl1pPr>
            <a:lvl2pPr marL="742950" indent="-285750" algn="l" defTabSz="457200" rtl="0" eaLnBrk="0" fontAlgn="base" hangingPunct="0">
              <a:spcBef>
                <a:spcPct val="0"/>
              </a:spcBef>
              <a:spcAft>
                <a:spcPct val="0"/>
              </a:spcAft>
              <a:defRPr kern="1200">
                <a:solidFill>
                  <a:schemeClr val="tx1"/>
                </a:solidFill>
                <a:latin typeface="Proxima Nova"/>
                <a:ea typeface="+mn-ea"/>
                <a:cs typeface="Arial" panose="020B0604020202020204" pitchFamily="34" charset="0"/>
              </a:defRPr>
            </a:lvl2pPr>
            <a:lvl3pPr marL="1143000" indent="-228600" algn="l" defTabSz="457200" rtl="0" eaLnBrk="0" fontAlgn="base" hangingPunct="0">
              <a:spcBef>
                <a:spcPct val="0"/>
              </a:spcBef>
              <a:spcAft>
                <a:spcPct val="0"/>
              </a:spcAft>
              <a:defRPr kern="1200">
                <a:solidFill>
                  <a:schemeClr val="tx1"/>
                </a:solidFill>
                <a:latin typeface="Proxima Nova"/>
                <a:ea typeface="+mn-ea"/>
                <a:cs typeface="Arial" panose="020B0604020202020204" pitchFamily="34" charset="0"/>
              </a:defRPr>
            </a:lvl3pPr>
            <a:lvl4pPr marL="1600200" indent="-228600" algn="l" defTabSz="457200" rtl="0" eaLnBrk="0" fontAlgn="base" hangingPunct="0">
              <a:spcBef>
                <a:spcPct val="0"/>
              </a:spcBef>
              <a:spcAft>
                <a:spcPct val="0"/>
              </a:spcAft>
              <a:defRPr kern="1200">
                <a:solidFill>
                  <a:schemeClr val="tx1"/>
                </a:solidFill>
                <a:latin typeface="Proxima Nova"/>
                <a:ea typeface="+mn-ea"/>
                <a:cs typeface="Arial" panose="020B0604020202020204" pitchFamily="34" charset="0"/>
              </a:defRPr>
            </a:lvl4pPr>
            <a:lvl5pPr marL="2057400" indent="-228600" algn="l" defTabSz="457200" rtl="0" eaLnBrk="0" fontAlgn="base" hangingPunct="0">
              <a:spcBef>
                <a:spcPct val="0"/>
              </a:spcBef>
              <a:spcAft>
                <a:spcPct val="0"/>
              </a:spcAft>
              <a:defRPr kern="1200">
                <a:solidFill>
                  <a:schemeClr val="tx1"/>
                </a:solidFill>
                <a:latin typeface="Proxima Nova"/>
                <a:ea typeface="+mn-ea"/>
                <a:cs typeface="Arial" panose="020B0604020202020204" pitchFamily="34" charset="0"/>
              </a:defRPr>
            </a:lvl5pPr>
            <a:lvl6pPr marL="2514600" indent="-228600" algn="l" defTabSz="457200" rtl="0" eaLnBrk="1" fontAlgn="base" latinLnBrk="0" hangingPunct="1">
              <a:spcBef>
                <a:spcPct val="0"/>
              </a:spcBef>
              <a:spcAft>
                <a:spcPct val="0"/>
              </a:spcAft>
              <a:defRPr kern="1200">
                <a:solidFill>
                  <a:schemeClr val="tx1"/>
                </a:solidFill>
                <a:latin typeface="Proxima Nova"/>
                <a:ea typeface="+mn-ea"/>
                <a:cs typeface="Arial" panose="020B0604020202020204" pitchFamily="34" charset="0"/>
              </a:defRPr>
            </a:lvl6pPr>
            <a:lvl7pPr marL="2971800" indent="-228600" algn="l" defTabSz="457200" rtl="0" eaLnBrk="1" fontAlgn="base" latinLnBrk="0" hangingPunct="1">
              <a:spcBef>
                <a:spcPct val="0"/>
              </a:spcBef>
              <a:spcAft>
                <a:spcPct val="0"/>
              </a:spcAft>
              <a:defRPr kern="1200">
                <a:solidFill>
                  <a:schemeClr val="tx1"/>
                </a:solidFill>
                <a:latin typeface="Proxima Nova"/>
                <a:ea typeface="+mn-ea"/>
                <a:cs typeface="Arial" panose="020B0604020202020204" pitchFamily="34" charset="0"/>
              </a:defRPr>
            </a:lvl7pPr>
            <a:lvl8pPr marL="3429000" indent="-228600" algn="l" defTabSz="457200" rtl="0" eaLnBrk="1" fontAlgn="base" latinLnBrk="0" hangingPunct="1">
              <a:spcBef>
                <a:spcPct val="0"/>
              </a:spcBef>
              <a:spcAft>
                <a:spcPct val="0"/>
              </a:spcAft>
              <a:defRPr kern="1200">
                <a:solidFill>
                  <a:schemeClr val="tx1"/>
                </a:solidFill>
                <a:latin typeface="Proxima Nova"/>
                <a:ea typeface="+mn-ea"/>
                <a:cs typeface="Arial" panose="020B0604020202020204" pitchFamily="34" charset="0"/>
              </a:defRPr>
            </a:lvl8pPr>
            <a:lvl9pPr marL="3886200" indent="-228600" algn="l" defTabSz="457200" rtl="0" eaLnBrk="1" fontAlgn="base" latinLnBrk="0" hangingPunct="1">
              <a:spcBef>
                <a:spcPct val="0"/>
              </a:spcBef>
              <a:spcAft>
                <a:spcPct val="0"/>
              </a:spcAft>
              <a:defRPr kern="1200">
                <a:solidFill>
                  <a:schemeClr val="tx1"/>
                </a:solidFill>
                <a:latin typeface="Proxima Nova"/>
                <a:ea typeface="+mn-ea"/>
                <a:cs typeface="Arial" panose="020B0604020202020204" pitchFamily="34" charset="0"/>
              </a:defRPr>
            </a:lvl9pPr>
          </a:lstStyle>
          <a:p>
            <a:pPr>
              <a:defRPr/>
            </a:pPr>
            <a:r>
              <a:rPr lang="en-GB" altLang="en-US" sz="1000" b="1">
                <a:latin typeface="Arial" panose="020B0604020202020204" pitchFamily="34" charset="0"/>
              </a:rPr>
              <a:t>An LSEG Business</a:t>
            </a:r>
            <a:endParaRPr lang="en-GB" altLang="en-US" sz="1000" b="1" dirty="0">
              <a:latin typeface="Arial" panose="020B0604020202020204" pitchFamily="34" charset="0"/>
            </a:endParaRPr>
          </a:p>
        </p:txBody>
      </p:sp>
      <p:sp>
        <p:nvSpPr>
          <p:cNvPr id="10" name="TextBox 9">
            <a:extLst>
              <a:ext uri="{FF2B5EF4-FFF2-40B4-BE49-F238E27FC236}">
                <a16:creationId xmlns:a16="http://schemas.microsoft.com/office/drawing/2014/main" id="{7A537795-0FE9-4ECF-A9EB-83209465DCAD}"/>
              </a:ext>
            </a:extLst>
          </p:cNvPr>
          <p:cNvSpPr txBox="1"/>
          <p:nvPr/>
        </p:nvSpPr>
        <p:spPr>
          <a:xfrm>
            <a:off x="9784662" y="6088665"/>
            <a:ext cx="2621012" cy="215444"/>
          </a:xfrm>
          <a:prstGeom prst="rect">
            <a:avLst/>
          </a:prstGeom>
          <a:noFill/>
        </p:spPr>
        <p:txBody>
          <a:bodyPr wrap="square" rtlCol="0">
            <a:spAutoFit/>
          </a:bodyPr>
          <a:lstStyle/>
          <a:p>
            <a:r>
              <a:rPr lang="en-US" sz="800" dirty="0"/>
              <a:t>*as of June 15 for all time periods</a:t>
            </a:r>
          </a:p>
        </p:txBody>
      </p:sp>
    </p:spTree>
    <p:extLst>
      <p:ext uri="{BB962C8B-B14F-4D97-AF65-F5344CB8AC3E}">
        <p14:creationId xmlns:p14="http://schemas.microsoft.com/office/powerpoint/2010/main" val="13023652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7F991639-56B1-46BB-A1DE-CB4E941A7A0B}"/>
              </a:ext>
            </a:extLst>
          </p:cNvPr>
          <p:cNvSpPr/>
          <p:nvPr/>
        </p:nvSpPr>
        <p:spPr>
          <a:xfrm>
            <a:off x="102637" y="139959"/>
            <a:ext cx="6102220" cy="28924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solidFill>
                  <a:srgbClr val="000000"/>
                </a:solidFill>
                <a:latin typeface="Arial" panose="020B0604020202020204" pitchFamily="34" charset="0"/>
                <a:cs typeface="Arial" panose="020B0604020202020204" pitchFamily="34" charset="0"/>
              </a:rPr>
              <a:t>Sustainable Finance</a:t>
            </a:r>
            <a:endParaRPr kumimoji="0" lang="en-US" sz="1800" b="1" i="0" u="none" strike="noStrike" kern="1200" cap="none" spc="0" normalizeH="0" baseline="0" noProof="0" dirty="0">
              <a:ln>
                <a:noFill/>
              </a:ln>
              <a:solidFill>
                <a:srgbClr val="000000"/>
              </a:solidFill>
              <a:effectLst/>
              <a:uLnTx/>
              <a:uFillTx/>
              <a:latin typeface="Arial" panose="020B0604020202020204" pitchFamily="34" charset="0"/>
              <a:cs typeface="Arial" panose="020B0604020202020204" pitchFamily="34" charset="0"/>
            </a:endParaRPr>
          </a:p>
        </p:txBody>
      </p:sp>
      <p:sp>
        <p:nvSpPr>
          <p:cNvPr id="4" name="Title 5">
            <a:extLst>
              <a:ext uri="{FF2B5EF4-FFF2-40B4-BE49-F238E27FC236}">
                <a16:creationId xmlns:a16="http://schemas.microsoft.com/office/drawing/2014/main" id="{C2896B6F-B4B6-4550-A91F-69469E421E30}"/>
              </a:ext>
            </a:extLst>
          </p:cNvPr>
          <p:cNvSpPr txBox="1">
            <a:spLocks/>
          </p:cNvSpPr>
          <p:nvPr/>
        </p:nvSpPr>
        <p:spPr>
          <a:xfrm>
            <a:off x="292609" y="661613"/>
            <a:ext cx="11594592" cy="594687"/>
          </a:xfrm>
          <a:prstGeom prst="rect">
            <a:avLst/>
          </a:prstGeom>
        </p:spPr>
        <p:txBody>
          <a:bodyPr anchor="ctr"/>
          <a:lstStyle>
            <a:lvl1pPr algn="l" defTabSz="914400" rtl="0" eaLnBrk="1" latinLnBrk="0" hangingPunct="1">
              <a:lnSpc>
                <a:spcPct val="90000"/>
              </a:lnSpc>
              <a:spcBef>
                <a:spcPct val="0"/>
              </a:spcBef>
              <a:buNone/>
              <a:defRPr sz="2400" b="0" i="0" kern="1200">
                <a:solidFill>
                  <a:schemeClr val="tx1"/>
                </a:solidFill>
                <a:latin typeface="Arial Regular" charset="0"/>
                <a:ea typeface="Arial Regular" charset="0"/>
                <a:cs typeface="Arial Regular" charset="0"/>
              </a:defRPr>
            </a:lvl1pPr>
          </a:lstStyle>
          <a:p>
            <a:r>
              <a:rPr lang="en-GB" altLang="en-US" sz="1800" dirty="0"/>
              <a:t>Strong demand for responsible investment continues to drive Sustainable Bond issuance; Green, Sustainability and Social Bonds pull back in Q2 as corporates and governments &amp; agencies assess post-pandemic landscape</a:t>
            </a:r>
            <a:endParaRPr lang="en-GB" altLang="en-US" sz="1800" dirty="0">
              <a:latin typeface="Arial Bold" pitchFamily="34" charset="0"/>
              <a:ea typeface="Arial Regular"/>
              <a:cs typeface="Arial Bold" pitchFamily="34" charset="0"/>
            </a:endParaRPr>
          </a:p>
        </p:txBody>
      </p:sp>
      <p:cxnSp>
        <p:nvCxnSpPr>
          <p:cNvPr id="7" name="Straight Connector 6">
            <a:extLst>
              <a:ext uri="{FF2B5EF4-FFF2-40B4-BE49-F238E27FC236}">
                <a16:creationId xmlns:a16="http://schemas.microsoft.com/office/drawing/2014/main" id="{9C3C8613-6FA2-429A-B84B-C11455DE3A30}"/>
              </a:ext>
            </a:extLst>
          </p:cNvPr>
          <p:cNvCxnSpPr/>
          <p:nvPr/>
        </p:nvCxnSpPr>
        <p:spPr>
          <a:xfrm>
            <a:off x="292607" y="1271895"/>
            <a:ext cx="11594594"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graphicFrame>
        <p:nvGraphicFramePr>
          <p:cNvPr id="8" name="Chart 7">
            <a:extLst>
              <a:ext uri="{FF2B5EF4-FFF2-40B4-BE49-F238E27FC236}">
                <a16:creationId xmlns:a16="http://schemas.microsoft.com/office/drawing/2014/main" id="{7FB406AF-F3AE-4498-B7C4-DB43D5617EC7}"/>
              </a:ext>
            </a:extLst>
          </p:cNvPr>
          <p:cNvGraphicFramePr/>
          <p:nvPr>
            <p:extLst>
              <p:ext uri="{D42A27DB-BD31-4B8C-83A1-F6EECF244321}">
                <p14:modId xmlns:p14="http://schemas.microsoft.com/office/powerpoint/2010/main" val="1495657411"/>
              </p:ext>
            </p:extLst>
          </p:nvPr>
        </p:nvGraphicFramePr>
        <p:xfrm>
          <a:off x="300037" y="1488705"/>
          <a:ext cx="11587163" cy="4649628"/>
        </p:xfrm>
        <a:graphic>
          <a:graphicData uri="http://schemas.openxmlformats.org/drawingml/2006/chart">
            <c:chart xmlns:c="http://schemas.openxmlformats.org/drawingml/2006/chart" xmlns:r="http://schemas.openxmlformats.org/officeDocument/2006/relationships" r:id="rId3"/>
          </a:graphicData>
        </a:graphic>
      </p:graphicFrame>
      <p:sp>
        <p:nvSpPr>
          <p:cNvPr id="9" name="Footer Placeholder 4">
            <a:extLst>
              <a:ext uri="{FF2B5EF4-FFF2-40B4-BE49-F238E27FC236}">
                <a16:creationId xmlns:a16="http://schemas.microsoft.com/office/drawing/2014/main" id="{AFE11496-926E-471D-BC63-B1D9491008F5}"/>
              </a:ext>
            </a:extLst>
          </p:cNvPr>
          <p:cNvSpPr txBox="1">
            <a:spLocks/>
          </p:cNvSpPr>
          <p:nvPr/>
        </p:nvSpPr>
        <p:spPr bwMode="auto">
          <a:xfrm>
            <a:off x="574675" y="6438900"/>
            <a:ext cx="2178050" cy="244475"/>
          </a:xfrm>
          <a:prstGeom prst="rect">
            <a:avLst/>
          </a:prstGeom>
        </p:spPr>
        <p:txBody>
          <a:bodyPr wrap="square" numCol="1" anchor="ctr" compatLnSpc="1">
            <a:prstTxWarp prst="textNoShape">
              <a:avLst/>
            </a:prstTxWarp>
          </a:bodyPr>
          <a:lstStyle>
            <a:defPPr>
              <a:defRPr lang="en-US"/>
            </a:defPPr>
            <a:lvl1pPr algn="l" defTabSz="457200" rtl="0" eaLnBrk="0" fontAlgn="base" hangingPunct="0">
              <a:spcBef>
                <a:spcPct val="0"/>
              </a:spcBef>
              <a:spcAft>
                <a:spcPct val="0"/>
              </a:spcAft>
              <a:defRPr kern="1200">
                <a:solidFill>
                  <a:schemeClr val="tx1"/>
                </a:solidFill>
                <a:latin typeface="Proxima Nova"/>
                <a:ea typeface="+mn-ea"/>
                <a:cs typeface="Arial" panose="020B0604020202020204" pitchFamily="34" charset="0"/>
              </a:defRPr>
            </a:lvl1pPr>
            <a:lvl2pPr marL="742950" indent="-285750" algn="l" defTabSz="457200" rtl="0" eaLnBrk="0" fontAlgn="base" hangingPunct="0">
              <a:spcBef>
                <a:spcPct val="0"/>
              </a:spcBef>
              <a:spcAft>
                <a:spcPct val="0"/>
              </a:spcAft>
              <a:defRPr kern="1200">
                <a:solidFill>
                  <a:schemeClr val="tx1"/>
                </a:solidFill>
                <a:latin typeface="Proxima Nova"/>
                <a:ea typeface="+mn-ea"/>
                <a:cs typeface="Arial" panose="020B0604020202020204" pitchFamily="34" charset="0"/>
              </a:defRPr>
            </a:lvl2pPr>
            <a:lvl3pPr marL="1143000" indent="-228600" algn="l" defTabSz="457200" rtl="0" eaLnBrk="0" fontAlgn="base" hangingPunct="0">
              <a:spcBef>
                <a:spcPct val="0"/>
              </a:spcBef>
              <a:spcAft>
                <a:spcPct val="0"/>
              </a:spcAft>
              <a:defRPr kern="1200">
                <a:solidFill>
                  <a:schemeClr val="tx1"/>
                </a:solidFill>
                <a:latin typeface="Proxima Nova"/>
                <a:ea typeface="+mn-ea"/>
                <a:cs typeface="Arial" panose="020B0604020202020204" pitchFamily="34" charset="0"/>
              </a:defRPr>
            </a:lvl3pPr>
            <a:lvl4pPr marL="1600200" indent="-228600" algn="l" defTabSz="457200" rtl="0" eaLnBrk="0" fontAlgn="base" hangingPunct="0">
              <a:spcBef>
                <a:spcPct val="0"/>
              </a:spcBef>
              <a:spcAft>
                <a:spcPct val="0"/>
              </a:spcAft>
              <a:defRPr kern="1200">
                <a:solidFill>
                  <a:schemeClr val="tx1"/>
                </a:solidFill>
                <a:latin typeface="Proxima Nova"/>
                <a:ea typeface="+mn-ea"/>
                <a:cs typeface="Arial" panose="020B0604020202020204" pitchFamily="34" charset="0"/>
              </a:defRPr>
            </a:lvl4pPr>
            <a:lvl5pPr marL="2057400" indent="-228600" algn="l" defTabSz="457200" rtl="0" eaLnBrk="0" fontAlgn="base" hangingPunct="0">
              <a:spcBef>
                <a:spcPct val="0"/>
              </a:spcBef>
              <a:spcAft>
                <a:spcPct val="0"/>
              </a:spcAft>
              <a:defRPr kern="1200">
                <a:solidFill>
                  <a:schemeClr val="tx1"/>
                </a:solidFill>
                <a:latin typeface="Proxima Nova"/>
                <a:ea typeface="+mn-ea"/>
                <a:cs typeface="Arial" panose="020B0604020202020204" pitchFamily="34" charset="0"/>
              </a:defRPr>
            </a:lvl5pPr>
            <a:lvl6pPr marL="2514600" indent="-228600" algn="l" defTabSz="457200" rtl="0" eaLnBrk="1" fontAlgn="base" latinLnBrk="0" hangingPunct="1">
              <a:spcBef>
                <a:spcPct val="0"/>
              </a:spcBef>
              <a:spcAft>
                <a:spcPct val="0"/>
              </a:spcAft>
              <a:defRPr kern="1200">
                <a:solidFill>
                  <a:schemeClr val="tx1"/>
                </a:solidFill>
                <a:latin typeface="Proxima Nova"/>
                <a:ea typeface="+mn-ea"/>
                <a:cs typeface="Arial" panose="020B0604020202020204" pitchFamily="34" charset="0"/>
              </a:defRPr>
            </a:lvl6pPr>
            <a:lvl7pPr marL="2971800" indent="-228600" algn="l" defTabSz="457200" rtl="0" eaLnBrk="1" fontAlgn="base" latinLnBrk="0" hangingPunct="1">
              <a:spcBef>
                <a:spcPct val="0"/>
              </a:spcBef>
              <a:spcAft>
                <a:spcPct val="0"/>
              </a:spcAft>
              <a:defRPr kern="1200">
                <a:solidFill>
                  <a:schemeClr val="tx1"/>
                </a:solidFill>
                <a:latin typeface="Proxima Nova"/>
                <a:ea typeface="+mn-ea"/>
                <a:cs typeface="Arial" panose="020B0604020202020204" pitchFamily="34" charset="0"/>
              </a:defRPr>
            </a:lvl7pPr>
            <a:lvl8pPr marL="3429000" indent="-228600" algn="l" defTabSz="457200" rtl="0" eaLnBrk="1" fontAlgn="base" latinLnBrk="0" hangingPunct="1">
              <a:spcBef>
                <a:spcPct val="0"/>
              </a:spcBef>
              <a:spcAft>
                <a:spcPct val="0"/>
              </a:spcAft>
              <a:defRPr kern="1200">
                <a:solidFill>
                  <a:schemeClr val="tx1"/>
                </a:solidFill>
                <a:latin typeface="Proxima Nova"/>
                <a:ea typeface="+mn-ea"/>
                <a:cs typeface="Arial" panose="020B0604020202020204" pitchFamily="34" charset="0"/>
              </a:defRPr>
            </a:lvl8pPr>
            <a:lvl9pPr marL="3886200" indent="-228600" algn="l" defTabSz="457200" rtl="0" eaLnBrk="1" fontAlgn="base" latinLnBrk="0" hangingPunct="1">
              <a:spcBef>
                <a:spcPct val="0"/>
              </a:spcBef>
              <a:spcAft>
                <a:spcPct val="0"/>
              </a:spcAft>
              <a:defRPr kern="1200">
                <a:solidFill>
                  <a:schemeClr val="tx1"/>
                </a:solidFill>
                <a:latin typeface="Proxima Nova"/>
                <a:ea typeface="+mn-ea"/>
                <a:cs typeface="Arial" panose="020B0604020202020204" pitchFamily="34" charset="0"/>
              </a:defRPr>
            </a:lvl9pPr>
          </a:lstStyle>
          <a:p>
            <a:pPr>
              <a:defRPr/>
            </a:pPr>
            <a:r>
              <a:rPr lang="en-GB" altLang="en-US" sz="1000" b="1">
                <a:latin typeface="Arial" panose="020B0604020202020204" pitchFamily="34" charset="0"/>
              </a:rPr>
              <a:t>An LSEG Business</a:t>
            </a:r>
            <a:endParaRPr lang="en-GB" altLang="en-US" sz="1000" b="1" dirty="0">
              <a:latin typeface="Arial" panose="020B0604020202020204" pitchFamily="34" charset="0"/>
            </a:endParaRPr>
          </a:p>
        </p:txBody>
      </p:sp>
    </p:spTree>
    <p:extLst>
      <p:ext uri="{BB962C8B-B14F-4D97-AF65-F5344CB8AC3E}">
        <p14:creationId xmlns:p14="http://schemas.microsoft.com/office/powerpoint/2010/main" val="5465861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7F991639-56B1-46BB-A1DE-CB4E941A7A0B}"/>
              </a:ext>
            </a:extLst>
          </p:cNvPr>
          <p:cNvSpPr/>
          <p:nvPr/>
        </p:nvSpPr>
        <p:spPr>
          <a:xfrm>
            <a:off x="102636" y="139959"/>
            <a:ext cx="6658381" cy="28924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Capital Markets Briefing</a:t>
            </a:r>
          </a:p>
        </p:txBody>
      </p:sp>
      <p:sp>
        <p:nvSpPr>
          <p:cNvPr id="9" name="TextBox 8">
            <a:extLst>
              <a:ext uri="{FF2B5EF4-FFF2-40B4-BE49-F238E27FC236}">
                <a16:creationId xmlns:a16="http://schemas.microsoft.com/office/drawing/2014/main" id="{B137D224-5F6F-4402-84EE-DEF03F802D65}"/>
              </a:ext>
            </a:extLst>
          </p:cNvPr>
          <p:cNvSpPr txBox="1"/>
          <p:nvPr/>
        </p:nvSpPr>
        <p:spPr>
          <a:xfrm>
            <a:off x="0" y="781390"/>
            <a:ext cx="11192933" cy="5170516"/>
          </a:xfrm>
          <a:prstGeom prst="rect">
            <a:avLst/>
          </a:prstGeom>
          <a:noFill/>
        </p:spPr>
        <p:txBody>
          <a:bodyPr wrap="square" lIns="0" tIns="0" rIns="0" bIns="0" rtlCol="0" anchor="t">
            <a:noAutofit/>
          </a:bodyPr>
          <a:lstStyle/>
          <a:p>
            <a:pPr lvl="6"/>
            <a:endParaRPr lang="en-US" sz="1400" b="1" dirty="0"/>
          </a:p>
          <a:p>
            <a:pPr lvl="6"/>
            <a:endParaRPr lang="en-US" sz="1400" b="1" dirty="0"/>
          </a:p>
          <a:p>
            <a:pPr lvl="6"/>
            <a:endParaRPr lang="en-US" sz="1400" b="1" dirty="0"/>
          </a:p>
          <a:p>
            <a:pPr lvl="4"/>
            <a:r>
              <a:rPr lang="en-US" sz="1400" b="1" dirty="0">
                <a:latin typeface="Arial Regular"/>
              </a:rPr>
              <a:t>Matthew Toole</a:t>
            </a:r>
            <a:r>
              <a:rPr lang="en-US" sz="1400" dirty="0">
                <a:latin typeface="Arial Regular"/>
              </a:rPr>
              <a:t> is the Director of Deals Intelligence within Refinitiv’s Trading and Banking Solutions division and is responsible for communicating broad M&amp;A, capital markets, private equity and venture capital industry trends through quarterly research reports and the financial media.  Matthew’s research has been featured in various global financial publications including The New York Times and the Financial Times and he has appeared on CNBC’s Worldwide Exchange and Squawk Box and The Nightly Business Report.</a:t>
            </a:r>
          </a:p>
          <a:p>
            <a:pPr lvl="4"/>
            <a:endParaRPr lang="en-US" sz="1400" dirty="0">
              <a:latin typeface="Arial Regular"/>
            </a:endParaRPr>
          </a:p>
          <a:p>
            <a:pPr lvl="4"/>
            <a:r>
              <a:rPr lang="en-US" sz="1400" dirty="0">
                <a:latin typeface="Arial Regular"/>
              </a:rPr>
              <a:t> </a:t>
            </a:r>
          </a:p>
          <a:p>
            <a:pPr lvl="4"/>
            <a:r>
              <a:rPr lang="en-US" sz="1400" b="1" dirty="0">
                <a:latin typeface="Arial Regular"/>
              </a:rPr>
              <a:t>Anthony Hughes </a:t>
            </a:r>
            <a:r>
              <a:rPr lang="en-US" sz="1400" dirty="0">
                <a:latin typeface="Arial Regular"/>
              </a:rPr>
              <a:t>is Assistant Editor for International Financing Review with primary responsibility for overseeing equity capital markets coverage, including publication of the IFR US ECM Briefing. In this capacity, Mr. Hughes specializes in coverage of TMT, Industrials and Financials. He has had a long career in business journalism, starting in Australia as Investment Editor of the Sydney Morning Herald as well author of a daily stock market column for the Australian Financial Review. Prior to joining IFR in 2011, Mr. Hughes worked as AFR’s New York correspondent. He has also co-authored two books on stock market investing in Australia. Anthony is a CFA charterholder. </a:t>
            </a:r>
          </a:p>
          <a:p>
            <a:endParaRPr lang="en-US" sz="1400" dirty="0" err="1"/>
          </a:p>
        </p:txBody>
      </p:sp>
      <p:pic>
        <p:nvPicPr>
          <p:cNvPr id="11" name="Picture 2" descr="C:\Users\U0007450\AppData\Local\Microsoft\Windows\Temporary Internet Files\Content.Outlook\55BAS9MF\Matt TooleFinal.jpg">
            <a:extLst>
              <a:ext uri="{FF2B5EF4-FFF2-40B4-BE49-F238E27FC236}">
                <a16:creationId xmlns:a16="http://schemas.microsoft.com/office/drawing/2014/main" id="{02C67553-FBB4-4E83-A546-83B6F7AF2581}"/>
              </a:ext>
            </a:extLst>
          </p:cNvPr>
          <p:cNvPicPr>
            <a:picLocks noChangeAspect="1" noChangeArrowheads="1"/>
          </p:cNvPicPr>
          <p:nvPr/>
        </p:nvPicPr>
        <p:blipFill>
          <a:blip r:embed="rId2"/>
          <a:srcRect/>
          <a:stretch>
            <a:fillRect/>
          </a:stretch>
        </p:blipFill>
        <p:spPr bwMode="auto">
          <a:xfrm>
            <a:off x="723207" y="1379014"/>
            <a:ext cx="804045" cy="1204723"/>
          </a:xfrm>
          <a:prstGeom prst="rect">
            <a:avLst/>
          </a:prstGeom>
          <a:noFill/>
        </p:spPr>
      </p:pic>
      <p:pic>
        <p:nvPicPr>
          <p:cNvPr id="12" name="Picture 2" descr="2017 International Finance Review US ECM Roundtable">
            <a:extLst>
              <a:ext uri="{FF2B5EF4-FFF2-40B4-BE49-F238E27FC236}">
                <a16:creationId xmlns:a16="http://schemas.microsoft.com/office/drawing/2014/main" id="{D326DD6D-C389-4813-B835-2E178AABCC4B}"/>
              </a:ext>
            </a:extLst>
          </p:cNvPr>
          <p:cNvPicPr>
            <a:picLocks noChangeAspect="1" noChangeArrowheads="1"/>
          </p:cNvPicPr>
          <p:nvPr/>
        </p:nvPicPr>
        <p:blipFill>
          <a:blip r:embed="rId3"/>
          <a:srcRect/>
          <a:stretch>
            <a:fillRect/>
          </a:stretch>
        </p:blipFill>
        <p:spPr bwMode="auto">
          <a:xfrm>
            <a:off x="724103" y="2935919"/>
            <a:ext cx="803149" cy="1204724"/>
          </a:xfrm>
          <a:prstGeom prst="rect">
            <a:avLst/>
          </a:prstGeom>
          <a:noFill/>
          <a:ln w="9525">
            <a:noFill/>
            <a:miter lim="800000"/>
            <a:headEnd/>
            <a:tailEnd/>
          </a:ln>
        </p:spPr>
      </p:pic>
      <p:sp>
        <p:nvSpPr>
          <p:cNvPr id="7" name="Footer Placeholder 4">
            <a:extLst>
              <a:ext uri="{FF2B5EF4-FFF2-40B4-BE49-F238E27FC236}">
                <a16:creationId xmlns:a16="http://schemas.microsoft.com/office/drawing/2014/main" id="{D9904A99-2BE2-4958-9F30-B19C460DD7DC}"/>
              </a:ext>
            </a:extLst>
          </p:cNvPr>
          <p:cNvSpPr txBox="1">
            <a:spLocks/>
          </p:cNvSpPr>
          <p:nvPr/>
        </p:nvSpPr>
        <p:spPr bwMode="auto">
          <a:xfrm>
            <a:off x="574675" y="6438900"/>
            <a:ext cx="2178050" cy="244475"/>
          </a:xfrm>
          <a:prstGeom prst="rect">
            <a:avLst/>
          </a:prstGeom>
        </p:spPr>
        <p:txBody>
          <a:bodyPr wrap="square" numCol="1" anchor="ctr" compatLnSpc="1">
            <a:prstTxWarp prst="textNoShape">
              <a:avLst/>
            </a:prstTxWarp>
          </a:bodyPr>
          <a:lstStyle>
            <a:defPPr>
              <a:defRPr lang="en-US"/>
            </a:defPPr>
            <a:lvl1pPr algn="l" defTabSz="457200" rtl="0" eaLnBrk="0" fontAlgn="base" hangingPunct="0">
              <a:spcBef>
                <a:spcPct val="0"/>
              </a:spcBef>
              <a:spcAft>
                <a:spcPct val="0"/>
              </a:spcAft>
              <a:defRPr kern="1200">
                <a:solidFill>
                  <a:schemeClr val="tx1"/>
                </a:solidFill>
                <a:latin typeface="Proxima Nova"/>
                <a:ea typeface="+mn-ea"/>
                <a:cs typeface="Arial" panose="020B0604020202020204" pitchFamily="34" charset="0"/>
              </a:defRPr>
            </a:lvl1pPr>
            <a:lvl2pPr marL="742950" indent="-285750" algn="l" defTabSz="457200" rtl="0" eaLnBrk="0" fontAlgn="base" hangingPunct="0">
              <a:spcBef>
                <a:spcPct val="0"/>
              </a:spcBef>
              <a:spcAft>
                <a:spcPct val="0"/>
              </a:spcAft>
              <a:defRPr kern="1200">
                <a:solidFill>
                  <a:schemeClr val="tx1"/>
                </a:solidFill>
                <a:latin typeface="Proxima Nova"/>
                <a:ea typeface="+mn-ea"/>
                <a:cs typeface="Arial" panose="020B0604020202020204" pitchFamily="34" charset="0"/>
              </a:defRPr>
            </a:lvl2pPr>
            <a:lvl3pPr marL="1143000" indent="-228600" algn="l" defTabSz="457200" rtl="0" eaLnBrk="0" fontAlgn="base" hangingPunct="0">
              <a:spcBef>
                <a:spcPct val="0"/>
              </a:spcBef>
              <a:spcAft>
                <a:spcPct val="0"/>
              </a:spcAft>
              <a:defRPr kern="1200">
                <a:solidFill>
                  <a:schemeClr val="tx1"/>
                </a:solidFill>
                <a:latin typeface="Proxima Nova"/>
                <a:ea typeface="+mn-ea"/>
                <a:cs typeface="Arial" panose="020B0604020202020204" pitchFamily="34" charset="0"/>
              </a:defRPr>
            </a:lvl3pPr>
            <a:lvl4pPr marL="1600200" indent="-228600" algn="l" defTabSz="457200" rtl="0" eaLnBrk="0" fontAlgn="base" hangingPunct="0">
              <a:spcBef>
                <a:spcPct val="0"/>
              </a:spcBef>
              <a:spcAft>
                <a:spcPct val="0"/>
              </a:spcAft>
              <a:defRPr kern="1200">
                <a:solidFill>
                  <a:schemeClr val="tx1"/>
                </a:solidFill>
                <a:latin typeface="Proxima Nova"/>
                <a:ea typeface="+mn-ea"/>
                <a:cs typeface="Arial" panose="020B0604020202020204" pitchFamily="34" charset="0"/>
              </a:defRPr>
            </a:lvl4pPr>
            <a:lvl5pPr marL="2057400" indent="-228600" algn="l" defTabSz="457200" rtl="0" eaLnBrk="0" fontAlgn="base" hangingPunct="0">
              <a:spcBef>
                <a:spcPct val="0"/>
              </a:spcBef>
              <a:spcAft>
                <a:spcPct val="0"/>
              </a:spcAft>
              <a:defRPr kern="1200">
                <a:solidFill>
                  <a:schemeClr val="tx1"/>
                </a:solidFill>
                <a:latin typeface="Proxima Nova"/>
                <a:ea typeface="+mn-ea"/>
                <a:cs typeface="Arial" panose="020B0604020202020204" pitchFamily="34" charset="0"/>
              </a:defRPr>
            </a:lvl5pPr>
            <a:lvl6pPr marL="2514600" indent="-228600" algn="l" defTabSz="457200" rtl="0" eaLnBrk="1" fontAlgn="base" latinLnBrk="0" hangingPunct="1">
              <a:spcBef>
                <a:spcPct val="0"/>
              </a:spcBef>
              <a:spcAft>
                <a:spcPct val="0"/>
              </a:spcAft>
              <a:defRPr kern="1200">
                <a:solidFill>
                  <a:schemeClr val="tx1"/>
                </a:solidFill>
                <a:latin typeface="Proxima Nova"/>
                <a:ea typeface="+mn-ea"/>
                <a:cs typeface="Arial" panose="020B0604020202020204" pitchFamily="34" charset="0"/>
              </a:defRPr>
            </a:lvl6pPr>
            <a:lvl7pPr marL="2971800" indent="-228600" algn="l" defTabSz="457200" rtl="0" eaLnBrk="1" fontAlgn="base" latinLnBrk="0" hangingPunct="1">
              <a:spcBef>
                <a:spcPct val="0"/>
              </a:spcBef>
              <a:spcAft>
                <a:spcPct val="0"/>
              </a:spcAft>
              <a:defRPr kern="1200">
                <a:solidFill>
                  <a:schemeClr val="tx1"/>
                </a:solidFill>
                <a:latin typeface="Proxima Nova"/>
                <a:ea typeface="+mn-ea"/>
                <a:cs typeface="Arial" panose="020B0604020202020204" pitchFamily="34" charset="0"/>
              </a:defRPr>
            </a:lvl7pPr>
            <a:lvl8pPr marL="3429000" indent="-228600" algn="l" defTabSz="457200" rtl="0" eaLnBrk="1" fontAlgn="base" latinLnBrk="0" hangingPunct="1">
              <a:spcBef>
                <a:spcPct val="0"/>
              </a:spcBef>
              <a:spcAft>
                <a:spcPct val="0"/>
              </a:spcAft>
              <a:defRPr kern="1200">
                <a:solidFill>
                  <a:schemeClr val="tx1"/>
                </a:solidFill>
                <a:latin typeface="Proxima Nova"/>
                <a:ea typeface="+mn-ea"/>
                <a:cs typeface="Arial" panose="020B0604020202020204" pitchFamily="34" charset="0"/>
              </a:defRPr>
            </a:lvl8pPr>
            <a:lvl9pPr marL="3886200" indent="-228600" algn="l" defTabSz="457200" rtl="0" eaLnBrk="1" fontAlgn="base" latinLnBrk="0" hangingPunct="1">
              <a:spcBef>
                <a:spcPct val="0"/>
              </a:spcBef>
              <a:spcAft>
                <a:spcPct val="0"/>
              </a:spcAft>
              <a:defRPr kern="1200">
                <a:solidFill>
                  <a:schemeClr val="tx1"/>
                </a:solidFill>
                <a:latin typeface="Proxima Nova"/>
                <a:ea typeface="+mn-ea"/>
                <a:cs typeface="Arial" panose="020B0604020202020204" pitchFamily="34" charset="0"/>
              </a:defRPr>
            </a:lvl9pPr>
          </a:lstStyle>
          <a:p>
            <a:pPr>
              <a:defRPr/>
            </a:pPr>
            <a:r>
              <a:rPr lang="en-GB" altLang="en-US" sz="1000" b="1" dirty="0">
                <a:latin typeface="Arial" panose="020B0604020202020204" pitchFamily="34" charset="0"/>
              </a:rPr>
              <a:t>An LSEG Business</a:t>
            </a:r>
          </a:p>
        </p:txBody>
      </p:sp>
    </p:spTree>
    <p:extLst>
      <p:ext uri="{BB962C8B-B14F-4D97-AF65-F5344CB8AC3E}">
        <p14:creationId xmlns:p14="http://schemas.microsoft.com/office/powerpoint/2010/main" val="4646295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hart 4">
            <a:extLst>
              <a:ext uri="{FF2B5EF4-FFF2-40B4-BE49-F238E27FC236}">
                <a16:creationId xmlns:a16="http://schemas.microsoft.com/office/drawing/2014/main" id="{5E556D3C-A757-454D-B1C4-9AE92A3619AA}"/>
              </a:ext>
            </a:extLst>
          </p:cNvPr>
          <p:cNvGraphicFramePr/>
          <p:nvPr>
            <p:extLst>
              <p:ext uri="{D42A27DB-BD31-4B8C-83A1-F6EECF244321}">
                <p14:modId xmlns:p14="http://schemas.microsoft.com/office/powerpoint/2010/main" val="3833888509"/>
              </p:ext>
            </p:extLst>
          </p:nvPr>
        </p:nvGraphicFramePr>
        <p:xfrm>
          <a:off x="364836" y="1343769"/>
          <a:ext cx="11462328" cy="5062417"/>
        </p:xfrm>
        <a:graphic>
          <a:graphicData uri="http://schemas.openxmlformats.org/drawingml/2006/chart">
            <c:chart xmlns:c="http://schemas.openxmlformats.org/drawingml/2006/chart" xmlns:r="http://schemas.openxmlformats.org/officeDocument/2006/relationships" r:id="rId2"/>
          </a:graphicData>
        </a:graphic>
      </p:graphicFrame>
      <p:sp>
        <p:nvSpPr>
          <p:cNvPr id="6" name="Rectangle 5">
            <a:extLst>
              <a:ext uri="{FF2B5EF4-FFF2-40B4-BE49-F238E27FC236}">
                <a16:creationId xmlns:a16="http://schemas.microsoft.com/office/drawing/2014/main" id="{7F991639-56B1-46BB-A1DE-CB4E941A7A0B}"/>
              </a:ext>
            </a:extLst>
          </p:cNvPr>
          <p:cNvSpPr/>
          <p:nvPr/>
        </p:nvSpPr>
        <p:spPr>
          <a:xfrm>
            <a:off x="102636" y="139959"/>
            <a:ext cx="6658381" cy="28924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solidFill>
                  <a:srgbClr val="000000"/>
                </a:solidFill>
                <a:latin typeface="Arial" panose="020B0604020202020204" pitchFamily="34" charset="0"/>
                <a:cs typeface="Arial" panose="020B0604020202020204" pitchFamily="34" charset="0"/>
              </a:rPr>
              <a:t>US ECM Activity</a:t>
            </a:r>
            <a:endParaRPr kumimoji="0" lang="en-US" sz="1800" b="1" i="0" u="none" strike="noStrike" kern="1200" cap="none" spc="0" normalizeH="0" baseline="0" noProof="0" dirty="0">
              <a:ln>
                <a:noFill/>
              </a:ln>
              <a:solidFill>
                <a:srgbClr val="000000"/>
              </a:solidFill>
              <a:effectLst/>
              <a:uLnTx/>
              <a:uFillTx/>
              <a:latin typeface="Arial" panose="020B0604020202020204" pitchFamily="34" charset="0"/>
              <a:cs typeface="Arial" panose="020B0604020202020204" pitchFamily="34" charset="0"/>
            </a:endParaRPr>
          </a:p>
        </p:txBody>
      </p:sp>
      <p:sp>
        <p:nvSpPr>
          <p:cNvPr id="7" name="Title 5">
            <a:extLst>
              <a:ext uri="{FF2B5EF4-FFF2-40B4-BE49-F238E27FC236}">
                <a16:creationId xmlns:a16="http://schemas.microsoft.com/office/drawing/2014/main" id="{F5AAD671-404B-4AA6-911C-F7AD67180EE1}"/>
              </a:ext>
            </a:extLst>
          </p:cNvPr>
          <p:cNvSpPr txBox="1">
            <a:spLocks/>
          </p:cNvSpPr>
          <p:nvPr/>
        </p:nvSpPr>
        <p:spPr>
          <a:xfrm>
            <a:off x="292609" y="661613"/>
            <a:ext cx="11594592" cy="594687"/>
          </a:xfrm>
          <a:prstGeom prst="rect">
            <a:avLst/>
          </a:prstGeom>
        </p:spPr>
        <p:txBody>
          <a:bodyPr/>
          <a:lstStyle>
            <a:lvl1pPr algn="l" defTabSz="914400" rtl="0" eaLnBrk="1" latinLnBrk="0" hangingPunct="1">
              <a:lnSpc>
                <a:spcPct val="90000"/>
              </a:lnSpc>
              <a:spcBef>
                <a:spcPct val="0"/>
              </a:spcBef>
              <a:buNone/>
              <a:defRPr sz="2400" b="0" i="0" kern="1200">
                <a:solidFill>
                  <a:schemeClr val="tx1"/>
                </a:solidFill>
                <a:latin typeface="Arial Regular" charset="0"/>
                <a:ea typeface="Arial Regular" charset="0"/>
                <a:cs typeface="Arial Regular" charset="0"/>
              </a:defRPr>
            </a:lvl1pPr>
          </a:lstStyle>
          <a:p>
            <a:r>
              <a:rPr lang="en-US" sz="1800" dirty="0"/>
              <a:t>US ECM totals $196.5 billion across all products so far during 2021, an increase of 23% compared to a year ago and an all-time record.  Number of US ECM offerings have increased 48%</a:t>
            </a:r>
          </a:p>
        </p:txBody>
      </p:sp>
      <p:cxnSp>
        <p:nvCxnSpPr>
          <p:cNvPr id="8" name="Straight Connector 7">
            <a:extLst>
              <a:ext uri="{FF2B5EF4-FFF2-40B4-BE49-F238E27FC236}">
                <a16:creationId xmlns:a16="http://schemas.microsoft.com/office/drawing/2014/main" id="{DD118241-1809-47AD-BBE3-505B221B4FC6}"/>
              </a:ext>
            </a:extLst>
          </p:cNvPr>
          <p:cNvCxnSpPr/>
          <p:nvPr/>
        </p:nvCxnSpPr>
        <p:spPr>
          <a:xfrm>
            <a:off x="292607" y="1271895"/>
            <a:ext cx="11594594"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9" name="Footer Placeholder 4">
            <a:extLst>
              <a:ext uri="{FF2B5EF4-FFF2-40B4-BE49-F238E27FC236}">
                <a16:creationId xmlns:a16="http://schemas.microsoft.com/office/drawing/2014/main" id="{A876DFF1-9E44-4943-B4E9-5CBCC2E283AE}"/>
              </a:ext>
            </a:extLst>
          </p:cNvPr>
          <p:cNvSpPr txBox="1">
            <a:spLocks/>
          </p:cNvSpPr>
          <p:nvPr/>
        </p:nvSpPr>
        <p:spPr bwMode="auto">
          <a:xfrm>
            <a:off x="574675" y="6438900"/>
            <a:ext cx="2178050" cy="244475"/>
          </a:xfrm>
          <a:prstGeom prst="rect">
            <a:avLst/>
          </a:prstGeom>
        </p:spPr>
        <p:txBody>
          <a:bodyPr wrap="square" numCol="1" anchor="ctr" compatLnSpc="1">
            <a:prstTxWarp prst="textNoShape">
              <a:avLst/>
            </a:prstTxWarp>
          </a:bodyPr>
          <a:lstStyle>
            <a:defPPr>
              <a:defRPr lang="en-US"/>
            </a:defPPr>
            <a:lvl1pPr algn="l" defTabSz="457200" rtl="0" eaLnBrk="0" fontAlgn="base" hangingPunct="0">
              <a:spcBef>
                <a:spcPct val="0"/>
              </a:spcBef>
              <a:spcAft>
                <a:spcPct val="0"/>
              </a:spcAft>
              <a:defRPr kern="1200">
                <a:solidFill>
                  <a:schemeClr val="tx1"/>
                </a:solidFill>
                <a:latin typeface="Proxima Nova"/>
                <a:ea typeface="+mn-ea"/>
                <a:cs typeface="Arial" panose="020B0604020202020204" pitchFamily="34" charset="0"/>
              </a:defRPr>
            </a:lvl1pPr>
            <a:lvl2pPr marL="742950" indent="-285750" algn="l" defTabSz="457200" rtl="0" eaLnBrk="0" fontAlgn="base" hangingPunct="0">
              <a:spcBef>
                <a:spcPct val="0"/>
              </a:spcBef>
              <a:spcAft>
                <a:spcPct val="0"/>
              </a:spcAft>
              <a:defRPr kern="1200">
                <a:solidFill>
                  <a:schemeClr val="tx1"/>
                </a:solidFill>
                <a:latin typeface="Proxima Nova"/>
                <a:ea typeface="+mn-ea"/>
                <a:cs typeface="Arial" panose="020B0604020202020204" pitchFamily="34" charset="0"/>
              </a:defRPr>
            </a:lvl2pPr>
            <a:lvl3pPr marL="1143000" indent="-228600" algn="l" defTabSz="457200" rtl="0" eaLnBrk="0" fontAlgn="base" hangingPunct="0">
              <a:spcBef>
                <a:spcPct val="0"/>
              </a:spcBef>
              <a:spcAft>
                <a:spcPct val="0"/>
              </a:spcAft>
              <a:defRPr kern="1200">
                <a:solidFill>
                  <a:schemeClr val="tx1"/>
                </a:solidFill>
                <a:latin typeface="Proxima Nova"/>
                <a:ea typeface="+mn-ea"/>
                <a:cs typeface="Arial" panose="020B0604020202020204" pitchFamily="34" charset="0"/>
              </a:defRPr>
            </a:lvl3pPr>
            <a:lvl4pPr marL="1600200" indent="-228600" algn="l" defTabSz="457200" rtl="0" eaLnBrk="0" fontAlgn="base" hangingPunct="0">
              <a:spcBef>
                <a:spcPct val="0"/>
              </a:spcBef>
              <a:spcAft>
                <a:spcPct val="0"/>
              </a:spcAft>
              <a:defRPr kern="1200">
                <a:solidFill>
                  <a:schemeClr val="tx1"/>
                </a:solidFill>
                <a:latin typeface="Proxima Nova"/>
                <a:ea typeface="+mn-ea"/>
                <a:cs typeface="Arial" panose="020B0604020202020204" pitchFamily="34" charset="0"/>
              </a:defRPr>
            </a:lvl4pPr>
            <a:lvl5pPr marL="2057400" indent="-228600" algn="l" defTabSz="457200" rtl="0" eaLnBrk="0" fontAlgn="base" hangingPunct="0">
              <a:spcBef>
                <a:spcPct val="0"/>
              </a:spcBef>
              <a:spcAft>
                <a:spcPct val="0"/>
              </a:spcAft>
              <a:defRPr kern="1200">
                <a:solidFill>
                  <a:schemeClr val="tx1"/>
                </a:solidFill>
                <a:latin typeface="Proxima Nova"/>
                <a:ea typeface="+mn-ea"/>
                <a:cs typeface="Arial" panose="020B0604020202020204" pitchFamily="34" charset="0"/>
              </a:defRPr>
            </a:lvl5pPr>
            <a:lvl6pPr marL="2514600" indent="-228600" algn="l" defTabSz="457200" rtl="0" eaLnBrk="1" fontAlgn="base" latinLnBrk="0" hangingPunct="1">
              <a:spcBef>
                <a:spcPct val="0"/>
              </a:spcBef>
              <a:spcAft>
                <a:spcPct val="0"/>
              </a:spcAft>
              <a:defRPr kern="1200">
                <a:solidFill>
                  <a:schemeClr val="tx1"/>
                </a:solidFill>
                <a:latin typeface="Proxima Nova"/>
                <a:ea typeface="+mn-ea"/>
                <a:cs typeface="Arial" panose="020B0604020202020204" pitchFamily="34" charset="0"/>
              </a:defRPr>
            </a:lvl6pPr>
            <a:lvl7pPr marL="2971800" indent="-228600" algn="l" defTabSz="457200" rtl="0" eaLnBrk="1" fontAlgn="base" latinLnBrk="0" hangingPunct="1">
              <a:spcBef>
                <a:spcPct val="0"/>
              </a:spcBef>
              <a:spcAft>
                <a:spcPct val="0"/>
              </a:spcAft>
              <a:defRPr kern="1200">
                <a:solidFill>
                  <a:schemeClr val="tx1"/>
                </a:solidFill>
                <a:latin typeface="Proxima Nova"/>
                <a:ea typeface="+mn-ea"/>
                <a:cs typeface="Arial" panose="020B0604020202020204" pitchFamily="34" charset="0"/>
              </a:defRPr>
            </a:lvl7pPr>
            <a:lvl8pPr marL="3429000" indent="-228600" algn="l" defTabSz="457200" rtl="0" eaLnBrk="1" fontAlgn="base" latinLnBrk="0" hangingPunct="1">
              <a:spcBef>
                <a:spcPct val="0"/>
              </a:spcBef>
              <a:spcAft>
                <a:spcPct val="0"/>
              </a:spcAft>
              <a:defRPr kern="1200">
                <a:solidFill>
                  <a:schemeClr val="tx1"/>
                </a:solidFill>
                <a:latin typeface="Proxima Nova"/>
                <a:ea typeface="+mn-ea"/>
                <a:cs typeface="Arial" panose="020B0604020202020204" pitchFamily="34" charset="0"/>
              </a:defRPr>
            </a:lvl8pPr>
            <a:lvl9pPr marL="3886200" indent="-228600" algn="l" defTabSz="457200" rtl="0" eaLnBrk="1" fontAlgn="base" latinLnBrk="0" hangingPunct="1">
              <a:spcBef>
                <a:spcPct val="0"/>
              </a:spcBef>
              <a:spcAft>
                <a:spcPct val="0"/>
              </a:spcAft>
              <a:defRPr kern="1200">
                <a:solidFill>
                  <a:schemeClr val="tx1"/>
                </a:solidFill>
                <a:latin typeface="Proxima Nova"/>
                <a:ea typeface="+mn-ea"/>
                <a:cs typeface="Arial" panose="020B0604020202020204" pitchFamily="34" charset="0"/>
              </a:defRPr>
            </a:lvl9pPr>
          </a:lstStyle>
          <a:p>
            <a:pPr>
              <a:defRPr/>
            </a:pPr>
            <a:r>
              <a:rPr lang="en-GB" altLang="en-US" sz="1000" b="1" dirty="0">
                <a:latin typeface="Arial" panose="020B0604020202020204" pitchFamily="34" charset="0"/>
              </a:rPr>
              <a:t>An LSEG Business</a:t>
            </a:r>
          </a:p>
        </p:txBody>
      </p:sp>
      <p:sp>
        <p:nvSpPr>
          <p:cNvPr id="4" name="TextBox 3">
            <a:extLst>
              <a:ext uri="{FF2B5EF4-FFF2-40B4-BE49-F238E27FC236}">
                <a16:creationId xmlns:a16="http://schemas.microsoft.com/office/drawing/2014/main" id="{11D93CAE-DC78-4F61-8D73-DC022F27E8A2}"/>
              </a:ext>
            </a:extLst>
          </p:cNvPr>
          <p:cNvSpPr txBox="1"/>
          <p:nvPr/>
        </p:nvSpPr>
        <p:spPr>
          <a:xfrm>
            <a:off x="9784662" y="6088665"/>
            <a:ext cx="2621012" cy="215444"/>
          </a:xfrm>
          <a:prstGeom prst="rect">
            <a:avLst/>
          </a:prstGeom>
          <a:noFill/>
        </p:spPr>
        <p:txBody>
          <a:bodyPr wrap="square" rtlCol="0">
            <a:spAutoFit/>
          </a:bodyPr>
          <a:lstStyle/>
          <a:p>
            <a:r>
              <a:rPr lang="en-US" sz="800" dirty="0"/>
              <a:t>*as of June 15 for all time periods</a:t>
            </a:r>
          </a:p>
        </p:txBody>
      </p:sp>
    </p:spTree>
    <p:extLst>
      <p:ext uri="{BB962C8B-B14F-4D97-AF65-F5344CB8AC3E}">
        <p14:creationId xmlns:p14="http://schemas.microsoft.com/office/powerpoint/2010/main" val="26787314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hart 4">
            <a:extLst>
              <a:ext uri="{FF2B5EF4-FFF2-40B4-BE49-F238E27FC236}">
                <a16:creationId xmlns:a16="http://schemas.microsoft.com/office/drawing/2014/main" id="{5E556D3C-A757-454D-B1C4-9AE92A3619AA}"/>
              </a:ext>
            </a:extLst>
          </p:cNvPr>
          <p:cNvGraphicFramePr/>
          <p:nvPr>
            <p:extLst>
              <p:ext uri="{D42A27DB-BD31-4B8C-83A1-F6EECF244321}">
                <p14:modId xmlns:p14="http://schemas.microsoft.com/office/powerpoint/2010/main" val="2193515951"/>
              </p:ext>
            </p:extLst>
          </p:nvPr>
        </p:nvGraphicFramePr>
        <p:xfrm>
          <a:off x="364836" y="1351722"/>
          <a:ext cx="11462328" cy="5072938"/>
        </p:xfrm>
        <a:graphic>
          <a:graphicData uri="http://schemas.openxmlformats.org/drawingml/2006/chart">
            <c:chart xmlns:c="http://schemas.openxmlformats.org/drawingml/2006/chart" xmlns:r="http://schemas.openxmlformats.org/officeDocument/2006/relationships" r:id="rId3"/>
          </a:graphicData>
        </a:graphic>
      </p:graphicFrame>
      <p:sp>
        <p:nvSpPr>
          <p:cNvPr id="6" name="Rectangle 5">
            <a:extLst>
              <a:ext uri="{FF2B5EF4-FFF2-40B4-BE49-F238E27FC236}">
                <a16:creationId xmlns:a16="http://schemas.microsoft.com/office/drawing/2014/main" id="{7F991639-56B1-46BB-A1DE-CB4E941A7A0B}"/>
              </a:ext>
            </a:extLst>
          </p:cNvPr>
          <p:cNvSpPr/>
          <p:nvPr/>
        </p:nvSpPr>
        <p:spPr>
          <a:xfrm>
            <a:off x="102637" y="139959"/>
            <a:ext cx="6102220" cy="28924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solidFill>
                  <a:srgbClr val="000000"/>
                </a:solidFill>
                <a:latin typeface="Arial" panose="020B0604020202020204" pitchFamily="34" charset="0"/>
                <a:cs typeface="Arial" panose="020B0604020202020204" pitchFamily="34" charset="0"/>
              </a:rPr>
              <a:t>US-Listed Traditional IPOs</a:t>
            </a:r>
            <a:endParaRPr kumimoji="0" lang="en-US" sz="1800" b="1" i="0" u="none" strike="noStrike" kern="1200" cap="none" spc="0" normalizeH="0" baseline="0" noProof="0" dirty="0">
              <a:ln>
                <a:noFill/>
              </a:ln>
              <a:solidFill>
                <a:srgbClr val="000000"/>
              </a:solidFill>
              <a:effectLst/>
              <a:uLnTx/>
              <a:uFillTx/>
              <a:latin typeface="Arial" panose="020B0604020202020204" pitchFamily="34" charset="0"/>
              <a:cs typeface="Arial" panose="020B0604020202020204" pitchFamily="34" charset="0"/>
            </a:endParaRPr>
          </a:p>
        </p:txBody>
      </p:sp>
      <p:sp>
        <p:nvSpPr>
          <p:cNvPr id="4" name="Title 5">
            <a:extLst>
              <a:ext uri="{FF2B5EF4-FFF2-40B4-BE49-F238E27FC236}">
                <a16:creationId xmlns:a16="http://schemas.microsoft.com/office/drawing/2014/main" id="{C2896B6F-B4B6-4550-A91F-69469E421E30}"/>
              </a:ext>
            </a:extLst>
          </p:cNvPr>
          <p:cNvSpPr txBox="1">
            <a:spLocks/>
          </p:cNvSpPr>
          <p:nvPr/>
        </p:nvSpPr>
        <p:spPr>
          <a:xfrm>
            <a:off x="292609" y="661613"/>
            <a:ext cx="11594592" cy="594687"/>
          </a:xfrm>
          <a:prstGeom prst="rect">
            <a:avLst/>
          </a:prstGeom>
        </p:spPr>
        <p:txBody>
          <a:bodyPr anchor="ctr"/>
          <a:lstStyle>
            <a:lvl1pPr algn="l" defTabSz="914400" rtl="0" eaLnBrk="1" latinLnBrk="0" hangingPunct="1">
              <a:lnSpc>
                <a:spcPct val="90000"/>
              </a:lnSpc>
              <a:spcBef>
                <a:spcPct val="0"/>
              </a:spcBef>
              <a:buNone/>
              <a:defRPr sz="2400" b="0" i="0" kern="1200">
                <a:solidFill>
                  <a:schemeClr val="tx1"/>
                </a:solidFill>
                <a:latin typeface="Arial Regular" charset="0"/>
                <a:ea typeface="Arial Regular" charset="0"/>
                <a:cs typeface="Arial Regular" charset="0"/>
              </a:defRPr>
            </a:lvl1pPr>
          </a:lstStyle>
          <a:p>
            <a:r>
              <a:rPr lang="en-US" sz="1800" dirty="0"/>
              <a:t>Strongest year-to-date period for US-listed traditional IPOs on record with more than $66 billion in proceeds raised so far this year, up more than three times year ago levels</a:t>
            </a:r>
          </a:p>
        </p:txBody>
      </p:sp>
      <p:cxnSp>
        <p:nvCxnSpPr>
          <p:cNvPr id="7" name="Straight Connector 6">
            <a:extLst>
              <a:ext uri="{FF2B5EF4-FFF2-40B4-BE49-F238E27FC236}">
                <a16:creationId xmlns:a16="http://schemas.microsoft.com/office/drawing/2014/main" id="{9C3C8613-6FA2-429A-B84B-C11455DE3A30}"/>
              </a:ext>
            </a:extLst>
          </p:cNvPr>
          <p:cNvCxnSpPr/>
          <p:nvPr/>
        </p:nvCxnSpPr>
        <p:spPr>
          <a:xfrm>
            <a:off x="292607" y="1271895"/>
            <a:ext cx="11594594"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8" name="Footer Placeholder 4">
            <a:extLst>
              <a:ext uri="{FF2B5EF4-FFF2-40B4-BE49-F238E27FC236}">
                <a16:creationId xmlns:a16="http://schemas.microsoft.com/office/drawing/2014/main" id="{AC562D0C-F09D-447A-862F-128065B94651}"/>
              </a:ext>
            </a:extLst>
          </p:cNvPr>
          <p:cNvSpPr txBox="1">
            <a:spLocks/>
          </p:cNvSpPr>
          <p:nvPr/>
        </p:nvSpPr>
        <p:spPr bwMode="auto">
          <a:xfrm>
            <a:off x="574675" y="6438900"/>
            <a:ext cx="2178050" cy="244475"/>
          </a:xfrm>
          <a:prstGeom prst="rect">
            <a:avLst/>
          </a:prstGeom>
        </p:spPr>
        <p:txBody>
          <a:bodyPr wrap="square" numCol="1" anchor="ctr" compatLnSpc="1">
            <a:prstTxWarp prst="textNoShape">
              <a:avLst/>
            </a:prstTxWarp>
          </a:bodyPr>
          <a:lstStyle>
            <a:defPPr>
              <a:defRPr lang="en-US"/>
            </a:defPPr>
            <a:lvl1pPr algn="l" defTabSz="457200" rtl="0" eaLnBrk="0" fontAlgn="base" hangingPunct="0">
              <a:spcBef>
                <a:spcPct val="0"/>
              </a:spcBef>
              <a:spcAft>
                <a:spcPct val="0"/>
              </a:spcAft>
              <a:defRPr kern="1200">
                <a:solidFill>
                  <a:schemeClr val="tx1"/>
                </a:solidFill>
                <a:latin typeface="Proxima Nova"/>
                <a:ea typeface="+mn-ea"/>
                <a:cs typeface="Arial" panose="020B0604020202020204" pitchFamily="34" charset="0"/>
              </a:defRPr>
            </a:lvl1pPr>
            <a:lvl2pPr marL="742950" indent="-285750" algn="l" defTabSz="457200" rtl="0" eaLnBrk="0" fontAlgn="base" hangingPunct="0">
              <a:spcBef>
                <a:spcPct val="0"/>
              </a:spcBef>
              <a:spcAft>
                <a:spcPct val="0"/>
              </a:spcAft>
              <a:defRPr kern="1200">
                <a:solidFill>
                  <a:schemeClr val="tx1"/>
                </a:solidFill>
                <a:latin typeface="Proxima Nova"/>
                <a:ea typeface="+mn-ea"/>
                <a:cs typeface="Arial" panose="020B0604020202020204" pitchFamily="34" charset="0"/>
              </a:defRPr>
            </a:lvl2pPr>
            <a:lvl3pPr marL="1143000" indent="-228600" algn="l" defTabSz="457200" rtl="0" eaLnBrk="0" fontAlgn="base" hangingPunct="0">
              <a:spcBef>
                <a:spcPct val="0"/>
              </a:spcBef>
              <a:spcAft>
                <a:spcPct val="0"/>
              </a:spcAft>
              <a:defRPr kern="1200">
                <a:solidFill>
                  <a:schemeClr val="tx1"/>
                </a:solidFill>
                <a:latin typeface="Proxima Nova"/>
                <a:ea typeface="+mn-ea"/>
                <a:cs typeface="Arial" panose="020B0604020202020204" pitchFamily="34" charset="0"/>
              </a:defRPr>
            </a:lvl3pPr>
            <a:lvl4pPr marL="1600200" indent="-228600" algn="l" defTabSz="457200" rtl="0" eaLnBrk="0" fontAlgn="base" hangingPunct="0">
              <a:spcBef>
                <a:spcPct val="0"/>
              </a:spcBef>
              <a:spcAft>
                <a:spcPct val="0"/>
              </a:spcAft>
              <a:defRPr kern="1200">
                <a:solidFill>
                  <a:schemeClr val="tx1"/>
                </a:solidFill>
                <a:latin typeface="Proxima Nova"/>
                <a:ea typeface="+mn-ea"/>
                <a:cs typeface="Arial" panose="020B0604020202020204" pitchFamily="34" charset="0"/>
              </a:defRPr>
            </a:lvl4pPr>
            <a:lvl5pPr marL="2057400" indent="-228600" algn="l" defTabSz="457200" rtl="0" eaLnBrk="0" fontAlgn="base" hangingPunct="0">
              <a:spcBef>
                <a:spcPct val="0"/>
              </a:spcBef>
              <a:spcAft>
                <a:spcPct val="0"/>
              </a:spcAft>
              <a:defRPr kern="1200">
                <a:solidFill>
                  <a:schemeClr val="tx1"/>
                </a:solidFill>
                <a:latin typeface="Proxima Nova"/>
                <a:ea typeface="+mn-ea"/>
                <a:cs typeface="Arial" panose="020B0604020202020204" pitchFamily="34" charset="0"/>
              </a:defRPr>
            </a:lvl5pPr>
            <a:lvl6pPr marL="2514600" indent="-228600" algn="l" defTabSz="457200" rtl="0" eaLnBrk="1" fontAlgn="base" latinLnBrk="0" hangingPunct="1">
              <a:spcBef>
                <a:spcPct val="0"/>
              </a:spcBef>
              <a:spcAft>
                <a:spcPct val="0"/>
              </a:spcAft>
              <a:defRPr kern="1200">
                <a:solidFill>
                  <a:schemeClr val="tx1"/>
                </a:solidFill>
                <a:latin typeface="Proxima Nova"/>
                <a:ea typeface="+mn-ea"/>
                <a:cs typeface="Arial" panose="020B0604020202020204" pitchFamily="34" charset="0"/>
              </a:defRPr>
            </a:lvl6pPr>
            <a:lvl7pPr marL="2971800" indent="-228600" algn="l" defTabSz="457200" rtl="0" eaLnBrk="1" fontAlgn="base" latinLnBrk="0" hangingPunct="1">
              <a:spcBef>
                <a:spcPct val="0"/>
              </a:spcBef>
              <a:spcAft>
                <a:spcPct val="0"/>
              </a:spcAft>
              <a:defRPr kern="1200">
                <a:solidFill>
                  <a:schemeClr val="tx1"/>
                </a:solidFill>
                <a:latin typeface="Proxima Nova"/>
                <a:ea typeface="+mn-ea"/>
                <a:cs typeface="Arial" panose="020B0604020202020204" pitchFamily="34" charset="0"/>
              </a:defRPr>
            </a:lvl7pPr>
            <a:lvl8pPr marL="3429000" indent="-228600" algn="l" defTabSz="457200" rtl="0" eaLnBrk="1" fontAlgn="base" latinLnBrk="0" hangingPunct="1">
              <a:spcBef>
                <a:spcPct val="0"/>
              </a:spcBef>
              <a:spcAft>
                <a:spcPct val="0"/>
              </a:spcAft>
              <a:defRPr kern="1200">
                <a:solidFill>
                  <a:schemeClr val="tx1"/>
                </a:solidFill>
                <a:latin typeface="Proxima Nova"/>
                <a:ea typeface="+mn-ea"/>
                <a:cs typeface="Arial" panose="020B0604020202020204" pitchFamily="34" charset="0"/>
              </a:defRPr>
            </a:lvl8pPr>
            <a:lvl9pPr marL="3886200" indent="-228600" algn="l" defTabSz="457200" rtl="0" eaLnBrk="1" fontAlgn="base" latinLnBrk="0" hangingPunct="1">
              <a:spcBef>
                <a:spcPct val="0"/>
              </a:spcBef>
              <a:spcAft>
                <a:spcPct val="0"/>
              </a:spcAft>
              <a:defRPr kern="1200">
                <a:solidFill>
                  <a:schemeClr val="tx1"/>
                </a:solidFill>
                <a:latin typeface="Proxima Nova"/>
                <a:ea typeface="+mn-ea"/>
                <a:cs typeface="Arial" panose="020B0604020202020204" pitchFamily="34" charset="0"/>
              </a:defRPr>
            </a:lvl9pPr>
          </a:lstStyle>
          <a:p>
            <a:pPr>
              <a:defRPr/>
            </a:pPr>
            <a:r>
              <a:rPr lang="en-GB" altLang="en-US" sz="1000" b="1">
                <a:latin typeface="Arial" panose="020B0604020202020204" pitchFamily="34" charset="0"/>
              </a:rPr>
              <a:t>An LSEG Business</a:t>
            </a:r>
            <a:endParaRPr lang="en-GB" altLang="en-US" sz="1000" b="1" dirty="0">
              <a:latin typeface="Arial" panose="020B0604020202020204" pitchFamily="34" charset="0"/>
            </a:endParaRPr>
          </a:p>
        </p:txBody>
      </p:sp>
      <p:sp>
        <p:nvSpPr>
          <p:cNvPr id="10" name="TextBox 9">
            <a:extLst>
              <a:ext uri="{FF2B5EF4-FFF2-40B4-BE49-F238E27FC236}">
                <a16:creationId xmlns:a16="http://schemas.microsoft.com/office/drawing/2014/main" id="{BAB601FD-98C4-4421-A96C-24F6BAC0C794}"/>
              </a:ext>
            </a:extLst>
          </p:cNvPr>
          <p:cNvSpPr txBox="1"/>
          <p:nvPr/>
        </p:nvSpPr>
        <p:spPr>
          <a:xfrm>
            <a:off x="9784662" y="6088665"/>
            <a:ext cx="2621012" cy="215444"/>
          </a:xfrm>
          <a:prstGeom prst="rect">
            <a:avLst/>
          </a:prstGeom>
          <a:noFill/>
        </p:spPr>
        <p:txBody>
          <a:bodyPr wrap="square" rtlCol="0">
            <a:spAutoFit/>
          </a:bodyPr>
          <a:lstStyle/>
          <a:p>
            <a:r>
              <a:rPr lang="en-US" sz="800" dirty="0"/>
              <a:t>*as of June 15 for all time periods. Ex SPACs</a:t>
            </a:r>
          </a:p>
        </p:txBody>
      </p:sp>
    </p:spTree>
    <p:extLst>
      <p:ext uri="{BB962C8B-B14F-4D97-AF65-F5344CB8AC3E}">
        <p14:creationId xmlns:p14="http://schemas.microsoft.com/office/powerpoint/2010/main" val="3616015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7F991639-56B1-46BB-A1DE-CB4E941A7A0B}"/>
              </a:ext>
            </a:extLst>
          </p:cNvPr>
          <p:cNvSpPr/>
          <p:nvPr/>
        </p:nvSpPr>
        <p:spPr>
          <a:xfrm>
            <a:off x="102636" y="139959"/>
            <a:ext cx="6658381" cy="28924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US-Listed Traditional IPO</a:t>
            </a:r>
            <a:r>
              <a:rPr lang="en-US" b="1" dirty="0">
                <a:solidFill>
                  <a:srgbClr val="000000"/>
                </a:solidFill>
                <a:latin typeface="Arial" panose="020B0604020202020204" pitchFamily="34" charset="0"/>
                <a:cs typeface="Arial" panose="020B0604020202020204" pitchFamily="34" charset="0"/>
              </a:rPr>
              <a:t>s by </a:t>
            </a:r>
            <a:r>
              <a:rPr kumimoji="0" lang="en-US" sz="1800" b="1" i="0" u="none" strike="noStrike" kern="120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Industry</a:t>
            </a:r>
          </a:p>
        </p:txBody>
      </p:sp>
      <p:graphicFrame>
        <p:nvGraphicFramePr>
          <p:cNvPr id="9" name="Chart 8">
            <a:extLst>
              <a:ext uri="{FF2B5EF4-FFF2-40B4-BE49-F238E27FC236}">
                <a16:creationId xmlns:a16="http://schemas.microsoft.com/office/drawing/2014/main" id="{7DC6E3BC-6319-4665-9323-1BEF518956EF}"/>
              </a:ext>
            </a:extLst>
          </p:cNvPr>
          <p:cNvGraphicFramePr/>
          <p:nvPr>
            <p:extLst>
              <p:ext uri="{D42A27DB-BD31-4B8C-83A1-F6EECF244321}">
                <p14:modId xmlns:p14="http://schemas.microsoft.com/office/powerpoint/2010/main" val="110818990"/>
              </p:ext>
            </p:extLst>
          </p:nvPr>
        </p:nvGraphicFramePr>
        <p:xfrm>
          <a:off x="1526651" y="1423286"/>
          <a:ext cx="8452236" cy="5184235"/>
        </p:xfrm>
        <a:graphic>
          <a:graphicData uri="http://schemas.openxmlformats.org/drawingml/2006/chart">
            <c:chart xmlns:c="http://schemas.openxmlformats.org/drawingml/2006/chart" xmlns:r="http://schemas.openxmlformats.org/officeDocument/2006/relationships" r:id="rId2"/>
          </a:graphicData>
        </a:graphic>
      </p:graphicFrame>
      <p:sp>
        <p:nvSpPr>
          <p:cNvPr id="10" name="TextBox 1">
            <a:extLst>
              <a:ext uri="{FF2B5EF4-FFF2-40B4-BE49-F238E27FC236}">
                <a16:creationId xmlns:a16="http://schemas.microsoft.com/office/drawing/2014/main" id="{CD905F91-8522-40D4-BB29-5C6F48049EAC}"/>
              </a:ext>
            </a:extLst>
          </p:cNvPr>
          <p:cNvSpPr txBox="1"/>
          <p:nvPr/>
        </p:nvSpPr>
        <p:spPr>
          <a:xfrm>
            <a:off x="7630842" y="5963317"/>
            <a:ext cx="2881746" cy="310189"/>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000" b="1" dirty="0">
                <a:latin typeface="Arial" panose="020B0604020202020204" pitchFamily="34" charset="0"/>
                <a:cs typeface="Arial" panose="020B0604020202020204" pitchFamily="34" charset="0"/>
              </a:rPr>
              <a:t>Outer Ring: </a:t>
            </a:r>
            <a:r>
              <a:rPr lang="en-US" sz="1000" dirty="0">
                <a:latin typeface="Arial" panose="020B0604020202020204" pitchFamily="34" charset="0"/>
                <a:cs typeface="Arial" panose="020B0604020202020204" pitchFamily="34" charset="0"/>
              </a:rPr>
              <a:t>Proceeds (US$bil)</a:t>
            </a:r>
            <a:endParaRPr lang="en-US" sz="1000" b="1" dirty="0">
              <a:latin typeface="Arial" panose="020B0604020202020204" pitchFamily="34" charset="0"/>
              <a:cs typeface="Arial" panose="020B0604020202020204" pitchFamily="34" charset="0"/>
            </a:endParaRPr>
          </a:p>
          <a:p>
            <a:r>
              <a:rPr lang="en-US" sz="1000" b="1" dirty="0">
                <a:latin typeface="Arial" panose="020B0604020202020204" pitchFamily="34" charset="0"/>
                <a:cs typeface="Arial" panose="020B0604020202020204" pitchFamily="34" charset="0"/>
              </a:rPr>
              <a:t>Inner Ring:</a:t>
            </a:r>
            <a:r>
              <a:rPr lang="en-US" sz="1000" dirty="0">
                <a:latin typeface="Arial" panose="020B0604020202020204" pitchFamily="34" charset="0"/>
                <a:cs typeface="Arial" panose="020B0604020202020204" pitchFamily="34" charset="0"/>
              </a:rPr>
              <a:t> Number of Issues</a:t>
            </a:r>
          </a:p>
        </p:txBody>
      </p:sp>
      <p:sp>
        <p:nvSpPr>
          <p:cNvPr id="7" name="Title 5">
            <a:extLst>
              <a:ext uri="{FF2B5EF4-FFF2-40B4-BE49-F238E27FC236}">
                <a16:creationId xmlns:a16="http://schemas.microsoft.com/office/drawing/2014/main" id="{4530C0E3-8EB9-4B32-B3D8-B1BA7D39BD56}"/>
              </a:ext>
            </a:extLst>
          </p:cNvPr>
          <p:cNvSpPr txBox="1">
            <a:spLocks/>
          </p:cNvSpPr>
          <p:nvPr/>
        </p:nvSpPr>
        <p:spPr>
          <a:xfrm>
            <a:off x="292609" y="661613"/>
            <a:ext cx="11594592" cy="594687"/>
          </a:xfrm>
          <a:prstGeom prst="rect">
            <a:avLst/>
          </a:prstGeom>
        </p:spPr>
        <p:txBody>
          <a:bodyPr/>
          <a:lstStyle>
            <a:lvl1pPr algn="l" defTabSz="914400" rtl="0" eaLnBrk="1" latinLnBrk="0" hangingPunct="1">
              <a:lnSpc>
                <a:spcPct val="90000"/>
              </a:lnSpc>
              <a:spcBef>
                <a:spcPct val="0"/>
              </a:spcBef>
              <a:buNone/>
              <a:defRPr sz="2400" b="0" i="0" kern="1200">
                <a:solidFill>
                  <a:schemeClr val="tx1"/>
                </a:solidFill>
                <a:latin typeface="Arial Regular" charset="0"/>
                <a:ea typeface="Arial Regular" charset="0"/>
                <a:cs typeface="Arial Regular" charset="0"/>
              </a:defRPr>
            </a:lvl1pPr>
          </a:lstStyle>
          <a:p>
            <a:r>
              <a:rPr lang="en-US" sz="1800" dirty="0"/>
              <a:t>Companies within the Technology, Healthcare and Retail industries accounted for nearly three-quarters of overall proceeds raised and 70% of deal flow</a:t>
            </a:r>
          </a:p>
        </p:txBody>
      </p:sp>
      <p:cxnSp>
        <p:nvCxnSpPr>
          <p:cNvPr id="8" name="Straight Connector 7">
            <a:extLst>
              <a:ext uri="{FF2B5EF4-FFF2-40B4-BE49-F238E27FC236}">
                <a16:creationId xmlns:a16="http://schemas.microsoft.com/office/drawing/2014/main" id="{4E7A13D9-4F80-4994-A65E-D09E63F71245}"/>
              </a:ext>
            </a:extLst>
          </p:cNvPr>
          <p:cNvCxnSpPr/>
          <p:nvPr/>
        </p:nvCxnSpPr>
        <p:spPr>
          <a:xfrm>
            <a:off x="292607" y="1271895"/>
            <a:ext cx="11594594"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11" name="Footer Placeholder 4">
            <a:extLst>
              <a:ext uri="{FF2B5EF4-FFF2-40B4-BE49-F238E27FC236}">
                <a16:creationId xmlns:a16="http://schemas.microsoft.com/office/drawing/2014/main" id="{7547CFC1-32F5-476A-AA92-754D9CBC925A}"/>
              </a:ext>
            </a:extLst>
          </p:cNvPr>
          <p:cNvSpPr txBox="1">
            <a:spLocks/>
          </p:cNvSpPr>
          <p:nvPr/>
        </p:nvSpPr>
        <p:spPr bwMode="auto">
          <a:xfrm>
            <a:off x="574675" y="6438900"/>
            <a:ext cx="2178050" cy="244475"/>
          </a:xfrm>
          <a:prstGeom prst="rect">
            <a:avLst/>
          </a:prstGeom>
        </p:spPr>
        <p:txBody>
          <a:bodyPr wrap="square" numCol="1" anchor="ctr" compatLnSpc="1">
            <a:prstTxWarp prst="textNoShape">
              <a:avLst/>
            </a:prstTxWarp>
          </a:bodyPr>
          <a:lstStyle>
            <a:defPPr>
              <a:defRPr lang="en-US"/>
            </a:defPPr>
            <a:lvl1pPr algn="l" defTabSz="457200" rtl="0" eaLnBrk="0" fontAlgn="base" hangingPunct="0">
              <a:spcBef>
                <a:spcPct val="0"/>
              </a:spcBef>
              <a:spcAft>
                <a:spcPct val="0"/>
              </a:spcAft>
              <a:defRPr kern="1200">
                <a:solidFill>
                  <a:schemeClr val="tx1"/>
                </a:solidFill>
                <a:latin typeface="Proxima Nova"/>
                <a:ea typeface="+mn-ea"/>
                <a:cs typeface="Arial" panose="020B0604020202020204" pitchFamily="34" charset="0"/>
              </a:defRPr>
            </a:lvl1pPr>
            <a:lvl2pPr marL="742950" indent="-285750" algn="l" defTabSz="457200" rtl="0" eaLnBrk="0" fontAlgn="base" hangingPunct="0">
              <a:spcBef>
                <a:spcPct val="0"/>
              </a:spcBef>
              <a:spcAft>
                <a:spcPct val="0"/>
              </a:spcAft>
              <a:defRPr kern="1200">
                <a:solidFill>
                  <a:schemeClr val="tx1"/>
                </a:solidFill>
                <a:latin typeface="Proxima Nova"/>
                <a:ea typeface="+mn-ea"/>
                <a:cs typeface="Arial" panose="020B0604020202020204" pitchFamily="34" charset="0"/>
              </a:defRPr>
            </a:lvl2pPr>
            <a:lvl3pPr marL="1143000" indent="-228600" algn="l" defTabSz="457200" rtl="0" eaLnBrk="0" fontAlgn="base" hangingPunct="0">
              <a:spcBef>
                <a:spcPct val="0"/>
              </a:spcBef>
              <a:spcAft>
                <a:spcPct val="0"/>
              </a:spcAft>
              <a:defRPr kern="1200">
                <a:solidFill>
                  <a:schemeClr val="tx1"/>
                </a:solidFill>
                <a:latin typeface="Proxima Nova"/>
                <a:ea typeface="+mn-ea"/>
                <a:cs typeface="Arial" panose="020B0604020202020204" pitchFamily="34" charset="0"/>
              </a:defRPr>
            </a:lvl3pPr>
            <a:lvl4pPr marL="1600200" indent="-228600" algn="l" defTabSz="457200" rtl="0" eaLnBrk="0" fontAlgn="base" hangingPunct="0">
              <a:spcBef>
                <a:spcPct val="0"/>
              </a:spcBef>
              <a:spcAft>
                <a:spcPct val="0"/>
              </a:spcAft>
              <a:defRPr kern="1200">
                <a:solidFill>
                  <a:schemeClr val="tx1"/>
                </a:solidFill>
                <a:latin typeface="Proxima Nova"/>
                <a:ea typeface="+mn-ea"/>
                <a:cs typeface="Arial" panose="020B0604020202020204" pitchFamily="34" charset="0"/>
              </a:defRPr>
            </a:lvl4pPr>
            <a:lvl5pPr marL="2057400" indent="-228600" algn="l" defTabSz="457200" rtl="0" eaLnBrk="0" fontAlgn="base" hangingPunct="0">
              <a:spcBef>
                <a:spcPct val="0"/>
              </a:spcBef>
              <a:spcAft>
                <a:spcPct val="0"/>
              </a:spcAft>
              <a:defRPr kern="1200">
                <a:solidFill>
                  <a:schemeClr val="tx1"/>
                </a:solidFill>
                <a:latin typeface="Proxima Nova"/>
                <a:ea typeface="+mn-ea"/>
                <a:cs typeface="Arial" panose="020B0604020202020204" pitchFamily="34" charset="0"/>
              </a:defRPr>
            </a:lvl5pPr>
            <a:lvl6pPr marL="2514600" indent="-228600" algn="l" defTabSz="457200" rtl="0" eaLnBrk="1" fontAlgn="base" latinLnBrk="0" hangingPunct="1">
              <a:spcBef>
                <a:spcPct val="0"/>
              </a:spcBef>
              <a:spcAft>
                <a:spcPct val="0"/>
              </a:spcAft>
              <a:defRPr kern="1200">
                <a:solidFill>
                  <a:schemeClr val="tx1"/>
                </a:solidFill>
                <a:latin typeface="Proxima Nova"/>
                <a:ea typeface="+mn-ea"/>
                <a:cs typeface="Arial" panose="020B0604020202020204" pitchFamily="34" charset="0"/>
              </a:defRPr>
            </a:lvl6pPr>
            <a:lvl7pPr marL="2971800" indent="-228600" algn="l" defTabSz="457200" rtl="0" eaLnBrk="1" fontAlgn="base" latinLnBrk="0" hangingPunct="1">
              <a:spcBef>
                <a:spcPct val="0"/>
              </a:spcBef>
              <a:spcAft>
                <a:spcPct val="0"/>
              </a:spcAft>
              <a:defRPr kern="1200">
                <a:solidFill>
                  <a:schemeClr val="tx1"/>
                </a:solidFill>
                <a:latin typeface="Proxima Nova"/>
                <a:ea typeface="+mn-ea"/>
                <a:cs typeface="Arial" panose="020B0604020202020204" pitchFamily="34" charset="0"/>
              </a:defRPr>
            </a:lvl7pPr>
            <a:lvl8pPr marL="3429000" indent="-228600" algn="l" defTabSz="457200" rtl="0" eaLnBrk="1" fontAlgn="base" latinLnBrk="0" hangingPunct="1">
              <a:spcBef>
                <a:spcPct val="0"/>
              </a:spcBef>
              <a:spcAft>
                <a:spcPct val="0"/>
              </a:spcAft>
              <a:defRPr kern="1200">
                <a:solidFill>
                  <a:schemeClr val="tx1"/>
                </a:solidFill>
                <a:latin typeface="Proxima Nova"/>
                <a:ea typeface="+mn-ea"/>
                <a:cs typeface="Arial" panose="020B0604020202020204" pitchFamily="34" charset="0"/>
              </a:defRPr>
            </a:lvl8pPr>
            <a:lvl9pPr marL="3886200" indent="-228600" algn="l" defTabSz="457200" rtl="0" eaLnBrk="1" fontAlgn="base" latinLnBrk="0" hangingPunct="1">
              <a:spcBef>
                <a:spcPct val="0"/>
              </a:spcBef>
              <a:spcAft>
                <a:spcPct val="0"/>
              </a:spcAft>
              <a:defRPr kern="1200">
                <a:solidFill>
                  <a:schemeClr val="tx1"/>
                </a:solidFill>
                <a:latin typeface="Proxima Nova"/>
                <a:ea typeface="+mn-ea"/>
                <a:cs typeface="Arial" panose="020B0604020202020204" pitchFamily="34" charset="0"/>
              </a:defRPr>
            </a:lvl9pPr>
          </a:lstStyle>
          <a:p>
            <a:pPr>
              <a:defRPr/>
            </a:pPr>
            <a:r>
              <a:rPr lang="en-GB" altLang="en-US" sz="1000" b="1">
                <a:latin typeface="Arial" panose="020B0604020202020204" pitchFamily="34" charset="0"/>
              </a:rPr>
              <a:t>An LSEG Business</a:t>
            </a:r>
            <a:endParaRPr lang="en-GB" altLang="en-US" sz="1000" b="1" dirty="0">
              <a:latin typeface="Arial" panose="020B0604020202020204" pitchFamily="34" charset="0"/>
            </a:endParaRPr>
          </a:p>
        </p:txBody>
      </p:sp>
    </p:spTree>
    <p:extLst>
      <p:ext uri="{BB962C8B-B14F-4D97-AF65-F5344CB8AC3E}">
        <p14:creationId xmlns:p14="http://schemas.microsoft.com/office/powerpoint/2010/main" val="28400827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hart 4">
            <a:extLst>
              <a:ext uri="{FF2B5EF4-FFF2-40B4-BE49-F238E27FC236}">
                <a16:creationId xmlns:a16="http://schemas.microsoft.com/office/drawing/2014/main" id="{5E556D3C-A757-454D-B1C4-9AE92A3619AA}"/>
              </a:ext>
            </a:extLst>
          </p:cNvPr>
          <p:cNvGraphicFramePr/>
          <p:nvPr>
            <p:extLst>
              <p:ext uri="{D42A27DB-BD31-4B8C-83A1-F6EECF244321}">
                <p14:modId xmlns:p14="http://schemas.microsoft.com/office/powerpoint/2010/main" val="415295973"/>
              </p:ext>
            </p:extLst>
          </p:nvPr>
        </p:nvGraphicFramePr>
        <p:xfrm>
          <a:off x="364836" y="1343777"/>
          <a:ext cx="11462328" cy="5080883"/>
        </p:xfrm>
        <a:graphic>
          <a:graphicData uri="http://schemas.openxmlformats.org/drawingml/2006/chart">
            <c:chart xmlns:c="http://schemas.openxmlformats.org/drawingml/2006/chart" xmlns:r="http://schemas.openxmlformats.org/officeDocument/2006/relationships" r:id="rId3"/>
          </a:graphicData>
        </a:graphic>
      </p:graphicFrame>
      <p:sp>
        <p:nvSpPr>
          <p:cNvPr id="6" name="Rectangle 5">
            <a:extLst>
              <a:ext uri="{FF2B5EF4-FFF2-40B4-BE49-F238E27FC236}">
                <a16:creationId xmlns:a16="http://schemas.microsoft.com/office/drawing/2014/main" id="{7F991639-56B1-46BB-A1DE-CB4E941A7A0B}"/>
              </a:ext>
            </a:extLst>
          </p:cNvPr>
          <p:cNvSpPr/>
          <p:nvPr/>
        </p:nvSpPr>
        <p:spPr>
          <a:xfrm>
            <a:off x="102637" y="139959"/>
            <a:ext cx="6102220" cy="28924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solidFill>
                  <a:srgbClr val="000000"/>
                </a:solidFill>
                <a:latin typeface="Arial" panose="020B0604020202020204" pitchFamily="34" charset="0"/>
                <a:cs typeface="Arial" panose="020B0604020202020204" pitchFamily="34" charset="0"/>
              </a:rPr>
              <a:t>Top US ECM Issuers</a:t>
            </a:r>
            <a:endParaRPr kumimoji="0" lang="en-US" b="1" i="0" u="none" strike="noStrike" kern="1200" cap="none" spc="0" normalizeH="0" baseline="0" noProof="0" dirty="0">
              <a:ln>
                <a:noFill/>
              </a:ln>
              <a:solidFill>
                <a:srgbClr val="000000"/>
              </a:solidFill>
              <a:effectLst/>
              <a:uLnTx/>
              <a:uFillTx/>
              <a:latin typeface="Arial" panose="020B0604020202020204" pitchFamily="34" charset="0"/>
              <a:cs typeface="Arial" panose="020B0604020202020204" pitchFamily="34" charset="0"/>
            </a:endParaRPr>
          </a:p>
        </p:txBody>
      </p:sp>
      <p:sp>
        <p:nvSpPr>
          <p:cNvPr id="4" name="Title 5">
            <a:extLst>
              <a:ext uri="{FF2B5EF4-FFF2-40B4-BE49-F238E27FC236}">
                <a16:creationId xmlns:a16="http://schemas.microsoft.com/office/drawing/2014/main" id="{A134E409-01F9-4EE1-B447-4D7F28B71C67}"/>
              </a:ext>
            </a:extLst>
          </p:cNvPr>
          <p:cNvSpPr txBox="1">
            <a:spLocks/>
          </p:cNvSpPr>
          <p:nvPr/>
        </p:nvSpPr>
        <p:spPr>
          <a:xfrm>
            <a:off x="292609" y="661613"/>
            <a:ext cx="11594592" cy="594687"/>
          </a:xfrm>
          <a:prstGeom prst="rect">
            <a:avLst/>
          </a:prstGeom>
        </p:spPr>
        <p:txBody>
          <a:bodyPr anchor="ctr"/>
          <a:lstStyle>
            <a:lvl1pPr algn="l" defTabSz="914400" rtl="0" eaLnBrk="1" latinLnBrk="0" hangingPunct="1">
              <a:lnSpc>
                <a:spcPct val="90000"/>
              </a:lnSpc>
              <a:spcBef>
                <a:spcPct val="0"/>
              </a:spcBef>
              <a:buNone/>
              <a:defRPr sz="2400" b="0" i="0" kern="1200">
                <a:solidFill>
                  <a:schemeClr val="tx1"/>
                </a:solidFill>
                <a:latin typeface="Arial Regular" charset="0"/>
                <a:ea typeface="Arial Regular" charset="0"/>
                <a:cs typeface="Arial Regular" charset="0"/>
              </a:defRPr>
            </a:lvl1pPr>
          </a:lstStyle>
          <a:p>
            <a:r>
              <a:rPr lang="en-US" sz="1800" dirty="0"/>
              <a:t>Equity capital markets activity continuing to power monetization opportunities, liquidity for distressed industries and companies taking advantage of market conditions</a:t>
            </a:r>
          </a:p>
        </p:txBody>
      </p:sp>
      <p:cxnSp>
        <p:nvCxnSpPr>
          <p:cNvPr id="7" name="Straight Connector 6">
            <a:extLst>
              <a:ext uri="{FF2B5EF4-FFF2-40B4-BE49-F238E27FC236}">
                <a16:creationId xmlns:a16="http://schemas.microsoft.com/office/drawing/2014/main" id="{D8669B2E-0CDB-461D-9557-5EF89B1FB5B5}"/>
              </a:ext>
            </a:extLst>
          </p:cNvPr>
          <p:cNvCxnSpPr/>
          <p:nvPr/>
        </p:nvCxnSpPr>
        <p:spPr>
          <a:xfrm>
            <a:off x="292607" y="1271895"/>
            <a:ext cx="11594594"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8" name="Footer Placeholder 4">
            <a:extLst>
              <a:ext uri="{FF2B5EF4-FFF2-40B4-BE49-F238E27FC236}">
                <a16:creationId xmlns:a16="http://schemas.microsoft.com/office/drawing/2014/main" id="{4E8DFC3A-DC65-46E9-8558-8E5CE61D7BCA}"/>
              </a:ext>
            </a:extLst>
          </p:cNvPr>
          <p:cNvSpPr txBox="1">
            <a:spLocks/>
          </p:cNvSpPr>
          <p:nvPr/>
        </p:nvSpPr>
        <p:spPr bwMode="auto">
          <a:xfrm>
            <a:off x="574675" y="6438900"/>
            <a:ext cx="2178050" cy="244475"/>
          </a:xfrm>
          <a:prstGeom prst="rect">
            <a:avLst/>
          </a:prstGeom>
        </p:spPr>
        <p:txBody>
          <a:bodyPr wrap="square" numCol="1" anchor="ctr" compatLnSpc="1">
            <a:prstTxWarp prst="textNoShape">
              <a:avLst/>
            </a:prstTxWarp>
          </a:bodyPr>
          <a:lstStyle>
            <a:defPPr>
              <a:defRPr lang="en-US"/>
            </a:defPPr>
            <a:lvl1pPr algn="l" defTabSz="457200" rtl="0" eaLnBrk="0" fontAlgn="base" hangingPunct="0">
              <a:spcBef>
                <a:spcPct val="0"/>
              </a:spcBef>
              <a:spcAft>
                <a:spcPct val="0"/>
              </a:spcAft>
              <a:defRPr kern="1200">
                <a:solidFill>
                  <a:schemeClr val="tx1"/>
                </a:solidFill>
                <a:latin typeface="Proxima Nova"/>
                <a:ea typeface="+mn-ea"/>
                <a:cs typeface="Arial" panose="020B0604020202020204" pitchFamily="34" charset="0"/>
              </a:defRPr>
            </a:lvl1pPr>
            <a:lvl2pPr marL="742950" indent="-285750" algn="l" defTabSz="457200" rtl="0" eaLnBrk="0" fontAlgn="base" hangingPunct="0">
              <a:spcBef>
                <a:spcPct val="0"/>
              </a:spcBef>
              <a:spcAft>
                <a:spcPct val="0"/>
              </a:spcAft>
              <a:defRPr kern="1200">
                <a:solidFill>
                  <a:schemeClr val="tx1"/>
                </a:solidFill>
                <a:latin typeface="Proxima Nova"/>
                <a:ea typeface="+mn-ea"/>
                <a:cs typeface="Arial" panose="020B0604020202020204" pitchFamily="34" charset="0"/>
              </a:defRPr>
            </a:lvl2pPr>
            <a:lvl3pPr marL="1143000" indent="-228600" algn="l" defTabSz="457200" rtl="0" eaLnBrk="0" fontAlgn="base" hangingPunct="0">
              <a:spcBef>
                <a:spcPct val="0"/>
              </a:spcBef>
              <a:spcAft>
                <a:spcPct val="0"/>
              </a:spcAft>
              <a:defRPr kern="1200">
                <a:solidFill>
                  <a:schemeClr val="tx1"/>
                </a:solidFill>
                <a:latin typeface="Proxima Nova"/>
                <a:ea typeface="+mn-ea"/>
                <a:cs typeface="Arial" panose="020B0604020202020204" pitchFamily="34" charset="0"/>
              </a:defRPr>
            </a:lvl3pPr>
            <a:lvl4pPr marL="1600200" indent="-228600" algn="l" defTabSz="457200" rtl="0" eaLnBrk="0" fontAlgn="base" hangingPunct="0">
              <a:spcBef>
                <a:spcPct val="0"/>
              </a:spcBef>
              <a:spcAft>
                <a:spcPct val="0"/>
              </a:spcAft>
              <a:defRPr kern="1200">
                <a:solidFill>
                  <a:schemeClr val="tx1"/>
                </a:solidFill>
                <a:latin typeface="Proxima Nova"/>
                <a:ea typeface="+mn-ea"/>
                <a:cs typeface="Arial" panose="020B0604020202020204" pitchFamily="34" charset="0"/>
              </a:defRPr>
            </a:lvl4pPr>
            <a:lvl5pPr marL="2057400" indent="-228600" algn="l" defTabSz="457200" rtl="0" eaLnBrk="0" fontAlgn="base" hangingPunct="0">
              <a:spcBef>
                <a:spcPct val="0"/>
              </a:spcBef>
              <a:spcAft>
                <a:spcPct val="0"/>
              </a:spcAft>
              <a:defRPr kern="1200">
                <a:solidFill>
                  <a:schemeClr val="tx1"/>
                </a:solidFill>
                <a:latin typeface="Proxima Nova"/>
                <a:ea typeface="+mn-ea"/>
                <a:cs typeface="Arial" panose="020B0604020202020204" pitchFamily="34" charset="0"/>
              </a:defRPr>
            </a:lvl5pPr>
            <a:lvl6pPr marL="2514600" indent="-228600" algn="l" defTabSz="457200" rtl="0" eaLnBrk="1" fontAlgn="base" latinLnBrk="0" hangingPunct="1">
              <a:spcBef>
                <a:spcPct val="0"/>
              </a:spcBef>
              <a:spcAft>
                <a:spcPct val="0"/>
              </a:spcAft>
              <a:defRPr kern="1200">
                <a:solidFill>
                  <a:schemeClr val="tx1"/>
                </a:solidFill>
                <a:latin typeface="Proxima Nova"/>
                <a:ea typeface="+mn-ea"/>
                <a:cs typeface="Arial" panose="020B0604020202020204" pitchFamily="34" charset="0"/>
              </a:defRPr>
            </a:lvl6pPr>
            <a:lvl7pPr marL="2971800" indent="-228600" algn="l" defTabSz="457200" rtl="0" eaLnBrk="1" fontAlgn="base" latinLnBrk="0" hangingPunct="1">
              <a:spcBef>
                <a:spcPct val="0"/>
              </a:spcBef>
              <a:spcAft>
                <a:spcPct val="0"/>
              </a:spcAft>
              <a:defRPr kern="1200">
                <a:solidFill>
                  <a:schemeClr val="tx1"/>
                </a:solidFill>
                <a:latin typeface="Proxima Nova"/>
                <a:ea typeface="+mn-ea"/>
                <a:cs typeface="Arial" panose="020B0604020202020204" pitchFamily="34" charset="0"/>
              </a:defRPr>
            </a:lvl7pPr>
            <a:lvl8pPr marL="3429000" indent="-228600" algn="l" defTabSz="457200" rtl="0" eaLnBrk="1" fontAlgn="base" latinLnBrk="0" hangingPunct="1">
              <a:spcBef>
                <a:spcPct val="0"/>
              </a:spcBef>
              <a:spcAft>
                <a:spcPct val="0"/>
              </a:spcAft>
              <a:defRPr kern="1200">
                <a:solidFill>
                  <a:schemeClr val="tx1"/>
                </a:solidFill>
                <a:latin typeface="Proxima Nova"/>
                <a:ea typeface="+mn-ea"/>
                <a:cs typeface="Arial" panose="020B0604020202020204" pitchFamily="34" charset="0"/>
              </a:defRPr>
            </a:lvl8pPr>
            <a:lvl9pPr marL="3886200" indent="-228600" algn="l" defTabSz="457200" rtl="0" eaLnBrk="1" fontAlgn="base" latinLnBrk="0" hangingPunct="1">
              <a:spcBef>
                <a:spcPct val="0"/>
              </a:spcBef>
              <a:spcAft>
                <a:spcPct val="0"/>
              </a:spcAft>
              <a:defRPr kern="1200">
                <a:solidFill>
                  <a:schemeClr val="tx1"/>
                </a:solidFill>
                <a:latin typeface="Proxima Nova"/>
                <a:ea typeface="+mn-ea"/>
                <a:cs typeface="Arial" panose="020B0604020202020204" pitchFamily="34" charset="0"/>
              </a:defRPr>
            </a:lvl9pPr>
          </a:lstStyle>
          <a:p>
            <a:pPr>
              <a:defRPr/>
            </a:pPr>
            <a:r>
              <a:rPr lang="en-GB" altLang="en-US" sz="1000" b="1">
                <a:latin typeface="Arial" panose="020B0604020202020204" pitchFamily="34" charset="0"/>
              </a:rPr>
              <a:t>An LSEG Business</a:t>
            </a:r>
            <a:endParaRPr lang="en-GB" altLang="en-US" sz="1000" b="1" dirty="0">
              <a:latin typeface="Arial" panose="020B0604020202020204" pitchFamily="34" charset="0"/>
            </a:endParaRPr>
          </a:p>
        </p:txBody>
      </p:sp>
    </p:spTree>
    <p:extLst>
      <p:ext uri="{BB962C8B-B14F-4D97-AF65-F5344CB8AC3E}">
        <p14:creationId xmlns:p14="http://schemas.microsoft.com/office/powerpoint/2010/main" val="35488044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hart 4">
            <a:extLst>
              <a:ext uri="{FF2B5EF4-FFF2-40B4-BE49-F238E27FC236}">
                <a16:creationId xmlns:a16="http://schemas.microsoft.com/office/drawing/2014/main" id="{5E556D3C-A757-454D-B1C4-9AE92A3619AA}"/>
              </a:ext>
            </a:extLst>
          </p:cNvPr>
          <p:cNvGraphicFramePr/>
          <p:nvPr>
            <p:extLst>
              <p:ext uri="{D42A27DB-BD31-4B8C-83A1-F6EECF244321}">
                <p14:modId xmlns:p14="http://schemas.microsoft.com/office/powerpoint/2010/main" val="168397944"/>
              </p:ext>
            </p:extLst>
          </p:nvPr>
        </p:nvGraphicFramePr>
        <p:xfrm>
          <a:off x="364836" y="1351722"/>
          <a:ext cx="11462328" cy="5072938"/>
        </p:xfrm>
        <a:graphic>
          <a:graphicData uri="http://schemas.openxmlformats.org/drawingml/2006/chart">
            <c:chart xmlns:c="http://schemas.openxmlformats.org/drawingml/2006/chart" xmlns:r="http://schemas.openxmlformats.org/officeDocument/2006/relationships" r:id="rId3"/>
          </a:graphicData>
        </a:graphic>
      </p:graphicFrame>
      <p:sp>
        <p:nvSpPr>
          <p:cNvPr id="6" name="Rectangle 5">
            <a:extLst>
              <a:ext uri="{FF2B5EF4-FFF2-40B4-BE49-F238E27FC236}">
                <a16:creationId xmlns:a16="http://schemas.microsoft.com/office/drawing/2014/main" id="{7F991639-56B1-46BB-A1DE-CB4E941A7A0B}"/>
              </a:ext>
            </a:extLst>
          </p:cNvPr>
          <p:cNvSpPr/>
          <p:nvPr/>
        </p:nvSpPr>
        <p:spPr>
          <a:xfrm>
            <a:off x="102637" y="139959"/>
            <a:ext cx="6102220" cy="28924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solidFill>
                  <a:srgbClr val="000000"/>
                </a:solidFill>
                <a:latin typeface="Arial" panose="020B0604020202020204" pitchFamily="34" charset="0"/>
                <a:cs typeface="Arial" panose="020B0604020202020204" pitchFamily="34" charset="0"/>
              </a:rPr>
              <a:t>US Convertible Offerings</a:t>
            </a:r>
            <a:endParaRPr kumimoji="0" lang="en-US" sz="1800" b="1" i="0" u="none" strike="noStrike" kern="1200" cap="none" spc="0" normalizeH="0" baseline="0" noProof="0" dirty="0">
              <a:ln>
                <a:noFill/>
              </a:ln>
              <a:solidFill>
                <a:srgbClr val="000000"/>
              </a:solidFill>
              <a:effectLst/>
              <a:uLnTx/>
              <a:uFillTx/>
              <a:latin typeface="Arial" panose="020B0604020202020204" pitchFamily="34" charset="0"/>
              <a:cs typeface="Arial" panose="020B0604020202020204" pitchFamily="34" charset="0"/>
            </a:endParaRPr>
          </a:p>
        </p:txBody>
      </p:sp>
      <p:sp>
        <p:nvSpPr>
          <p:cNvPr id="4" name="Title 5">
            <a:extLst>
              <a:ext uri="{FF2B5EF4-FFF2-40B4-BE49-F238E27FC236}">
                <a16:creationId xmlns:a16="http://schemas.microsoft.com/office/drawing/2014/main" id="{C2896B6F-B4B6-4550-A91F-69469E421E30}"/>
              </a:ext>
            </a:extLst>
          </p:cNvPr>
          <p:cNvSpPr txBox="1">
            <a:spLocks/>
          </p:cNvSpPr>
          <p:nvPr/>
        </p:nvSpPr>
        <p:spPr>
          <a:xfrm>
            <a:off x="292609" y="661613"/>
            <a:ext cx="11594592" cy="594687"/>
          </a:xfrm>
          <a:prstGeom prst="rect">
            <a:avLst/>
          </a:prstGeom>
        </p:spPr>
        <p:txBody>
          <a:bodyPr anchor="ctr"/>
          <a:lstStyle>
            <a:lvl1pPr algn="l" defTabSz="914400" rtl="0" eaLnBrk="1" latinLnBrk="0" hangingPunct="1">
              <a:lnSpc>
                <a:spcPct val="90000"/>
              </a:lnSpc>
              <a:spcBef>
                <a:spcPct val="0"/>
              </a:spcBef>
              <a:buNone/>
              <a:defRPr sz="2400" b="0" i="0" kern="1200">
                <a:solidFill>
                  <a:schemeClr val="tx1"/>
                </a:solidFill>
                <a:latin typeface="Arial Regular" charset="0"/>
                <a:ea typeface="Arial Regular" charset="0"/>
                <a:cs typeface="Arial Regular" charset="0"/>
              </a:defRPr>
            </a:lvl1pPr>
          </a:lstStyle>
          <a:p>
            <a:r>
              <a:rPr lang="en-US" sz="1800" dirty="0"/>
              <a:t>US convertible offerings register a 7% decline compared a year ago as issuance so far this year tops $50 billion for just the fourth year-to-date on record; Technology offerings account for 33% of total tally</a:t>
            </a:r>
          </a:p>
        </p:txBody>
      </p:sp>
      <p:cxnSp>
        <p:nvCxnSpPr>
          <p:cNvPr id="7" name="Straight Connector 6">
            <a:extLst>
              <a:ext uri="{FF2B5EF4-FFF2-40B4-BE49-F238E27FC236}">
                <a16:creationId xmlns:a16="http://schemas.microsoft.com/office/drawing/2014/main" id="{9C3C8613-6FA2-429A-B84B-C11455DE3A30}"/>
              </a:ext>
            </a:extLst>
          </p:cNvPr>
          <p:cNvCxnSpPr/>
          <p:nvPr/>
        </p:nvCxnSpPr>
        <p:spPr>
          <a:xfrm>
            <a:off x="292607" y="1271895"/>
            <a:ext cx="11594594"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9" name="Footer Placeholder 4">
            <a:extLst>
              <a:ext uri="{FF2B5EF4-FFF2-40B4-BE49-F238E27FC236}">
                <a16:creationId xmlns:a16="http://schemas.microsoft.com/office/drawing/2014/main" id="{39C2EB70-5658-4893-8A54-2B9A3561F508}"/>
              </a:ext>
            </a:extLst>
          </p:cNvPr>
          <p:cNvSpPr txBox="1">
            <a:spLocks/>
          </p:cNvSpPr>
          <p:nvPr/>
        </p:nvSpPr>
        <p:spPr bwMode="auto">
          <a:xfrm>
            <a:off x="574675" y="6438900"/>
            <a:ext cx="2178050" cy="244475"/>
          </a:xfrm>
          <a:prstGeom prst="rect">
            <a:avLst/>
          </a:prstGeom>
        </p:spPr>
        <p:txBody>
          <a:bodyPr wrap="square" numCol="1" anchor="ctr" compatLnSpc="1">
            <a:prstTxWarp prst="textNoShape">
              <a:avLst/>
            </a:prstTxWarp>
          </a:bodyPr>
          <a:lstStyle>
            <a:defPPr>
              <a:defRPr lang="en-US"/>
            </a:defPPr>
            <a:lvl1pPr algn="l" defTabSz="457200" rtl="0" eaLnBrk="0" fontAlgn="base" hangingPunct="0">
              <a:spcBef>
                <a:spcPct val="0"/>
              </a:spcBef>
              <a:spcAft>
                <a:spcPct val="0"/>
              </a:spcAft>
              <a:defRPr kern="1200">
                <a:solidFill>
                  <a:schemeClr val="tx1"/>
                </a:solidFill>
                <a:latin typeface="Proxima Nova"/>
                <a:ea typeface="+mn-ea"/>
                <a:cs typeface="Arial" panose="020B0604020202020204" pitchFamily="34" charset="0"/>
              </a:defRPr>
            </a:lvl1pPr>
            <a:lvl2pPr marL="742950" indent="-285750" algn="l" defTabSz="457200" rtl="0" eaLnBrk="0" fontAlgn="base" hangingPunct="0">
              <a:spcBef>
                <a:spcPct val="0"/>
              </a:spcBef>
              <a:spcAft>
                <a:spcPct val="0"/>
              </a:spcAft>
              <a:defRPr kern="1200">
                <a:solidFill>
                  <a:schemeClr val="tx1"/>
                </a:solidFill>
                <a:latin typeface="Proxima Nova"/>
                <a:ea typeface="+mn-ea"/>
                <a:cs typeface="Arial" panose="020B0604020202020204" pitchFamily="34" charset="0"/>
              </a:defRPr>
            </a:lvl2pPr>
            <a:lvl3pPr marL="1143000" indent="-228600" algn="l" defTabSz="457200" rtl="0" eaLnBrk="0" fontAlgn="base" hangingPunct="0">
              <a:spcBef>
                <a:spcPct val="0"/>
              </a:spcBef>
              <a:spcAft>
                <a:spcPct val="0"/>
              </a:spcAft>
              <a:defRPr kern="1200">
                <a:solidFill>
                  <a:schemeClr val="tx1"/>
                </a:solidFill>
                <a:latin typeface="Proxima Nova"/>
                <a:ea typeface="+mn-ea"/>
                <a:cs typeface="Arial" panose="020B0604020202020204" pitchFamily="34" charset="0"/>
              </a:defRPr>
            </a:lvl3pPr>
            <a:lvl4pPr marL="1600200" indent="-228600" algn="l" defTabSz="457200" rtl="0" eaLnBrk="0" fontAlgn="base" hangingPunct="0">
              <a:spcBef>
                <a:spcPct val="0"/>
              </a:spcBef>
              <a:spcAft>
                <a:spcPct val="0"/>
              </a:spcAft>
              <a:defRPr kern="1200">
                <a:solidFill>
                  <a:schemeClr val="tx1"/>
                </a:solidFill>
                <a:latin typeface="Proxima Nova"/>
                <a:ea typeface="+mn-ea"/>
                <a:cs typeface="Arial" panose="020B0604020202020204" pitchFamily="34" charset="0"/>
              </a:defRPr>
            </a:lvl4pPr>
            <a:lvl5pPr marL="2057400" indent="-228600" algn="l" defTabSz="457200" rtl="0" eaLnBrk="0" fontAlgn="base" hangingPunct="0">
              <a:spcBef>
                <a:spcPct val="0"/>
              </a:spcBef>
              <a:spcAft>
                <a:spcPct val="0"/>
              </a:spcAft>
              <a:defRPr kern="1200">
                <a:solidFill>
                  <a:schemeClr val="tx1"/>
                </a:solidFill>
                <a:latin typeface="Proxima Nova"/>
                <a:ea typeface="+mn-ea"/>
                <a:cs typeface="Arial" panose="020B0604020202020204" pitchFamily="34" charset="0"/>
              </a:defRPr>
            </a:lvl5pPr>
            <a:lvl6pPr marL="2514600" indent="-228600" algn="l" defTabSz="457200" rtl="0" eaLnBrk="1" fontAlgn="base" latinLnBrk="0" hangingPunct="1">
              <a:spcBef>
                <a:spcPct val="0"/>
              </a:spcBef>
              <a:spcAft>
                <a:spcPct val="0"/>
              </a:spcAft>
              <a:defRPr kern="1200">
                <a:solidFill>
                  <a:schemeClr val="tx1"/>
                </a:solidFill>
                <a:latin typeface="Proxima Nova"/>
                <a:ea typeface="+mn-ea"/>
                <a:cs typeface="Arial" panose="020B0604020202020204" pitchFamily="34" charset="0"/>
              </a:defRPr>
            </a:lvl6pPr>
            <a:lvl7pPr marL="2971800" indent="-228600" algn="l" defTabSz="457200" rtl="0" eaLnBrk="1" fontAlgn="base" latinLnBrk="0" hangingPunct="1">
              <a:spcBef>
                <a:spcPct val="0"/>
              </a:spcBef>
              <a:spcAft>
                <a:spcPct val="0"/>
              </a:spcAft>
              <a:defRPr kern="1200">
                <a:solidFill>
                  <a:schemeClr val="tx1"/>
                </a:solidFill>
                <a:latin typeface="Proxima Nova"/>
                <a:ea typeface="+mn-ea"/>
                <a:cs typeface="Arial" panose="020B0604020202020204" pitchFamily="34" charset="0"/>
              </a:defRPr>
            </a:lvl7pPr>
            <a:lvl8pPr marL="3429000" indent="-228600" algn="l" defTabSz="457200" rtl="0" eaLnBrk="1" fontAlgn="base" latinLnBrk="0" hangingPunct="1">
              <a:spcBef>
                <a:spcPct val="0"/>
              </a:spcBef>
              <a:spcAft>
                <a:spcPct val="0"/>
              </a:spcAft>
              <a:defRPr kern="1200">
                <a:solidFill>
                  <a:schemeClr val="tx1"/>
                </a:solidFill>
                <a:latin typeface="Proxima Nova"/>
                <a:ea typeface="+mn-ea"/>
                <a:cs typeface="Arial" panose="020B0604020202020204" pitchFamily="34" charset="0"/>
              </a:defRPr>
            </a:lvl8pPr>
            <a:lvl9pPr marL="3886200" indent="-228600" algn="l" defTabSz="457200" rtl="0" eaLnBrk="1" fontAlgn="base" latinLnBrk="0" hangingPunct="1">
              <a:spcBef>
                <a:spcPct val="0"/>
              </a:spcBef>
              <a:spcAft>
                <a:spcPct val="0"/>
              </a:spcAft>
              <a:defRPr kern="1200">
                <a:solidFill>
                  <a:schemeClr val="tx1"/>
                </a:solidFill>
                <a:latin typeface="Proxima Nova"/>
                <a:ea typeface="+mn-ea"/>
                <a:cs typeface="Arial" panose="020B0604020202020204" pitchFamily="34" charset="0"/>
              </a:defRPr>
            </a:lvl9pPr>
          </a:lstStyle>
          <a:p>
            <a:pPr>
              <a:defRPr/>
            </a:pPr>
            <a:r>
              <a:rPr lang="en-GB" altLang="en-US" sz="1000" b="1">
                <a:latin typeface="Arial" panose="020B0604020202020204" pitchFamily="34" charset="0"/>
              </a:rPr>
              <a:t>An LSEG Business</a:t>
            </a:r>
            <a:endParaRPr lang="en-GB" altLang="en-US" sz="1000" b="1" dirty="0">
              <a:latin typeface="Arial" panose="020B0604020202020204" pitchFamily="34" charset="0"/>
            </a:endParaRPr>
          </a:p>
        </p:txBody>
      </p:sp>
      <p:sp>
        <p:nvSpPr>
          <p:cNvPr id="10" name="TextBox 9">
            <a:extLst>
              <a:ext uri="{FF2B5EF4-FFF2-40B4-BE49-F238E27FC236}">
                <a16:creationId xmlns:a16="http://schemas.microsoft.com/office/drawing/2014/main" id="{3C8AE934-CC00-4592-97EE-3831451B9024}"/>
              </a:ext>
            </a:extLst>
          </p:cNvPr>
          <p:cNvSpPr txBox="1"/>
          <p:nvPr/>
        </p:nvSpPr>
        <p:spPr>
          <a:xfrm>
            <a:off x="9784662" y="6088665"/>
            <a:ext cx="2621012" cy="215444"/>
          </a:xfrm>
          <a:prstGeom prst="rect">
            <a:avLst/>
          </a:prstGeom>
          <a:noFill/>
        </p:spPr>
        <p:txBody>
          <a:bodyPr wrap="square" rtlCol="0">
            <a:spAutoFit/>
          </a:bodyPr>
          <a:lstStyle/>
          <a:p>
            <a:r>
              <a:rPr lang="en-US" sz="800" dirty="0"/>
              <a:t>*as of June 15 for all time periods</a:t>
            </a:r>
          </a:p>
        </p:txBody>
      </p:sp>
    </p:spTree>
    <p:extLst>
      <p:ext uri="{BB962C8B-B14F-4D97-AF65-F5344CB8AC3E}">
        <p14:creationId xmlns:p14="http://schemas.microsoft.com/office/powerpoint/2010/main" val="31044708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hart 4">
            <a:extLst>
              <a:ext uri="{FF2B5EF4-FFF2-40B4-BE49-F238E27FC236}">
                <a16:creationId xmlns:a16="http://schemas.microsoft.com/office/drawing/2014/main" id="{5E556D3C-A757-454D-B1C4-9AE92A3619AA}"/>
              </a:ext>
            </a:extLst>
          </p:cNvPr>
          <p:cNvGraphicFramePr/>
          <p:nvPr>
            <p:extLst>
              <p:ext uri="{D42A27DB-BD31-4B8C-83A1-F6EECF244321}">
                <p14:modId xmlns:p14="http://schemas.microsoft.com/office/powerpoint/2010/main" val="4110291399"/>
              </p:ext>
            </p:extLst>
          </p:nvPr>
        </p:nvGraphicFramePr>
        <p:xfrm>
          <a:off x="364836" y="1343777"/>
          <a:ext cx="11462328" cy="5080883"/>
        </p:xfrm>
        <a:graphic>
          <a:graphicData uri="http://schemas.openxmlformats.org/drawingml/2006/chart">
            <c:chart xmlns:c="http://schemas.openxmlformats.org/drawingml/2006/chart" xmlns:r="http://schemas.openxmlformats.org/officeDocument/2006/relationships" r:id="rId3"/>
          </a:graphicData>
        </a:graphic>
      </p:graphicFrame>
      <p:sp>
        <p:nvSpPr>
          <p:cNvPr id="6" name="Rectangle 5">
            <a:extLst>
              <a:ext uri="{FF2B5EF4-FFF2-40B4-BE49-F238E27FC236}">
                <a16:creationId xmlns:a16="http://schemas.microsoft.com/office/drawing/2014/main" id="{7F991639-56B1-46BB-A1DE-CB4E941A7A0B}"/>
              </a:ext>
            </a:extLst>
          </p:cNvPr>
          <p:cNvSpPr/>
          <p:nvPr/>
        </p:nvSpPr>
        <p:spPr>
          <a:xfrm>
            <a:off x="102637" y="139959"/>
            <a:ext cx="6102220" cy="28924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solidFill>
                  <a:srgbClr val="000000"/>
                </a:solidFill>
                <a:latin typeface="Arial" panose="020B0604020202020204" pitchFamily="34" charset="0"/>
                <a:cs typeface="Arial" panose="020B0604020202020204" pitchFamily="34" charset="0"/>
              </a:rPr>
              <a:t>US SPACs</a:t>
            </a:r>
            <a:endParaRPr kumimoji="0" lang="en-US" b="1" i="0" u="none" strike="noStrike" kern="1200" cap="none" spc="0" normalizeH="0" baseline="0" noProof="0" dirty="0">
              <a:ln>
                <a:noFill/>
              </a:ln>
              <a:solidFill>
                <a:srgbClr val="000000"/>
              </a:solidFill>
              <a:effectLst/>
              <a:uLnTx/>
              <a:uFillTx/>
              <a:latin typeface="Arial" panose="020B0604020202020204" pitchFamily="34" charset="0"/>
              <a:cs typeface="Arial" panose="020B0604020202020204" pitchFamily="34" charset="0"/>
            </a:endParaRPr>
          </a:p>
        </p:txBody>
      </p:sp>
      <p:sp>
        <p:nvSpPr>
          <p:cNvPr id="4" name="Title 5">
            <a:extLst>
              <a:ext uri="{FF2B5EF4-FFF2-40B4-BE49-F238E27FC236}">
                <a16:creationId xmlns:a16="http://schemas.microsoft.com/office/drawing/2014/main" id="{A134E409-01F9-4EE1-B447-4D7F28B71C67}"/>
              </a:ext>
            </a:extLst>
          </p:cNvPr>
          <p:cNvSpPr txBox="1">
            <a:spLocks/>
          </p:cNvSpPr>
          <p:nvPr/>
        </p:nvSpPr>
        <p:spPr>
          <a:xfrm>
            <a:off x="292609" y="661613"/>
            <a:ext cx="11594592" cy="594687"/>
          </a:xfrm>
          <a:prstGeom prst="rect">
            <a:avLst/>
          </a:prstGeom>
        </p:spPr>
        <p:txBody>
          <a:bodyPr anchor="ctr"/>
          <a:lstStyle>
            <a:lvl1pPr algn="l" defTabSz="914400" rtl="0" eaLnBrk="1" latinLnBrk="0" hangingPunct="1">
              <a:lnSpc>
                <a:spcPct val="90000"/>
              </a:lnSpc>
              <a:spcBef>
                <a:spcPct val="0"/>
              </a:spcBef>
              <a:buNone/>
              <a:defRPr sz="2400" b="0" i="0" kern="1200">
                <a:solidFill>
                  <a:schemeClr val="tx1"/>
                </a:solidFill>
                <a:latin typeface="Arial Regular" charset="0"/>
                <a:ea typeface="Arial Regular" charset="0"/>
                <a:cs typeface="Arial Regular" charset="0"/>
              </a:defRPr>
            </a:lvl1pPr>
          </a:lstStyle>
          <a:p>
            <a:r>
              <a:rPr lang="en-US" sz="1800" dirty="0"/>
              <a:t>US listed SPAC IPO issuance breaks all-time annual record just eleven weeks into 2021; Pace of new listings plummets during Q2 as market absorbs supply, regulatory concerns</a:t>
            </a:r>
          </a:p>
        </p:txBody>
      </p:sp>
      <p:cxnSp>
        <p:nvCxnSpPr>
          <p:cNvPr id="7" name="Straight Connector 6">
            <a:extLst>
              <a:ext uri="{FF2B5EF4-FFF2-40B4-BE49-F238E27FC236}">
                <a16:creationId xmlns:a16="http://schemas.microsoft.com/office/drawing/2014/main" id="{D8669B2E-0CDB-461D-9557-5EF89B1FB5B5}"/>
              </a:ext>
            </a:extLst>
          </p:cNvPr>
          <p:cNvCxnSpPr/>
          <p:nvPr/>
        </p:nvCxnSpPr>
        <p:spPr>
          <a:xfrm>
            <a:off x="292607" y="1271895"/>
            <a:ext cx="11594594"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9" name="Footer Placeholder 4">
            <a:extLst>
              <a:ext uri="{FF2B5EF4-FFF2-40B4-BE49-F238E27FC236}">
                <a16:creationId xmlns:a16="http://schemas.microsoft.com/office/drawing/2014/main" id="{B442D2C0-2065-40F7-A709-4D46379C4806}"/>
              </a:ext>
            </a:extLst>
          </p:cNvPr>
          <p:cNvSpPr txBox="1">
            <a:spLocks/>
          </p:cNvSpPr>
          <p:nvPr/>
        </p:nvSpPr>
        <p:spPr bwMode="auto">
          <a:xfrm>
            <a:off x="574675" y="6438900"/>
            <a:ext cx="2178050" cy="244475"/>
          </a:xfrm>
          <a:prstGeom prst="rect">
            <a:avLst/>
          </a:prstGeom>
        </p:spPr>
        <p:txBody>
          <a:bodyPr wrap="square" numCol="1" anchor="ctr" compatLnSpc="1">
            <a:prstTxWarp prst="textNoShape">
              <a:avLst/>
            </a:prstTxWarp>
          </a:bodyPr>
          <a:lstStyle>
            <a:defPPr>
              <a:defRPr lang="en-US"/>
            </a:defPPr>
            <a:lvl1pPr algn="l" defTabSz="457200" rtl="0" eaLnBrk="0" fontAlgn="base" hangingPunct="0">
              <a:spcBef>
                <a:spcPct val="0"/>
              </a:spcBef>
              <a:spcAft>
                <a:spcPct val="0"/>
              </a:spcAft>
              <a:defRPr kern="1200">
                <a:solidFill>
                  <a:schemeClr val="tx1"/>
                </a:solidFill>
                <a:latin typeface="Proxima Nova"/>
                <a:ea typeface="+mn-ea"/>
                <a:cs typeface="Arial" panose="020B0604020202020204" pitchFamily="34" charset="0"/>
              </a:defRPr>
            </a:lvl1pPr>
            <a:lvl2pPr marL="742950" indent="-285750" algn="l" defTabSz="457200" rtl="0" eaLnBrk="0" fontAlgn="base" hangingPunct="0">
              <a:spcBef>
                <a:spcPct val="0"/>
              </a:spcBef>
              <a:spcAft>
                <a:spcPct val="0"/>
              </a:spcAft>
              <a:defRPr kern="1200">
                <a:solidFill>
                  <a:schemeClr val="tx1"/>
                </a:solidFill>
                <a:latin typeface="Proxima Nova"/>
                <a:ea typeface="+mn-ea"/>
                <a:cs typeface="Arial" panose="020B0604020202020204" pitchFamily="34" charset="0"/>
              </a:defRPr>
            </a:lvl2pPr>
            <a:lvl3pPr marL="1143000" indent="-228600" algn="l" defTabSz="457200" rtl="0" eaLnBrk="0" fontAlgn="base" hangingPunct="0">
              <a:spcBef>
                <a:spcPct val="0"/>
              </a:spcBef>
              <a:spcAft>
                <a:spcPct val="0"/>
              </a:spcAft>
              <a:defRPr kern="1200">
                <a:solidFill>
                  <a:schemeClr val="tx1"/>
                </a:solidFill>
                <a:latin typeface="Proxima Nova"/>
                <a:ea typeface="+mn-ea"/>
                <a:cs typeface="Arial" panose="020B0604020202020204" pitchFamily="34" charset="0"/>
              </a:defRPr>
            </a:lvl3pPr>
            <a:lvl4pPr marL="1600200" indent="-228600" algn="l" defTabSz="457200" rtl="0" eaLnBrk="0" fontAlgn="base" hangingPunct="0">
              <a:spcBef>
                <a:spcPct val="0"/>
              </a:spcBef>
              <a:spcAft>
                <a:spcPct val="0"/>
              </a:spcAft>
              <a:defRPr kern="1200">
                <a:solidFill>
                  <a:schemeClr val="tx1"/>
                </a:solidFill>
                <a:latin typeface="Proxima Nova"/>
                <a:ea typeface="+mn-ea"/>
                <a:cs typeface="Arial" panose="020B0604020202020204" pitchFamily="34" charset="0"/>
              </a:defRPr>
            </a:lvl4pPr>
            <a:lvl5pPr marL="2057400" indent="-228600" algn="l" defTabSz="457200" rtl="0" eaLnBrk="0" fontAlgn="base" hangingPunct="0">
              <a:spcBef>
                <a:spcPct val="0"/>
              </a:spcBef>
              <a:spcAft>
                <a:spcPct val="0"/>
              </a:spcAft>
              <a:defRPr kern="1200">
                <a:solidFill>
                  <a:schemeClr val="tx1"/>
                </a:solidFill>
                <a:latin typeface="Proxima Nova"/>
                <a:ea typeface="+mn-ea"/>
                <a:cs typeface="Arial" panose="020B0604020202020204" pitchFamily="34" charset="0"/>
              </a:defRPr>
            </a:lvl5pPr>
            <a:lvl6pPr marL="2514600" indent="-228600" algn="l" defTabSz="457200" rtl="0" eaLnBrk="1" fontAlgn="base" latinLnBrk="0" hangingPunct="1">
              <a:spcBef>
                <a:spcPct val="0"/>
              </a:spcBef>
              <a:spcAft>
                <a:spcPct val="0"/>
              </a:spcAft>
              <a:defRPr kern="1200">
                <a:solidFill>
                  <a:schemeClr val="tx1"/>
                </a:solidFill>
                <a:latin typeface="Proxima Nova"/>
                <a:ea typeface="+mn-ea"/>
                <a:cs typeface="Arial" panose="020B0604020202020204" pitchFamily="34" charset="0"/>
              </a:defRPr>
            </a:lvl6pPr>
            <a:lvl7pPr marL="2971800" indent="-228600" algn="l" defTabSz="457200" rtl="0" eaLnBrk="1" fontAlgn="base" latinLnBrk="0" hangingPunct="1">
              <a:spcBef>
                <a:spcPct val="0"/>
              </a:spcBef>
              <a:spcAft>
                <a:spcPct val="0"/>
              </a:spcAft>
              <a:defRPr kern="1200">
                <a:solidFill>
                  <a:schemeClr val="tx1"/>
                </a:solidFill>
                <a:latin typeface="Proxima Nova"/>
                <a:ea typeface="+mn-ea"/>
                <a:cs typeface="Arial" panose="020B0604020202020204" pitchFamily="34" charset="0"/>
              </a:defRPr>
            </a:lvl7pPr>
            <a:lvl8pPr marL="3429000" indent="-228600" algn="l" defTabSz="457200" rtl="0" eaLnBrk="1" fontAlgn="base" latinLnBrk="0" hangingPunct="1">
              <a:spcBef>
                <a:spcPct val="0"/>
              </a:spcBef>
              <a:spcAft>
                <a:spcPct val="0"/>
              </a:spcAft>
              <a:defRPr kern="1200">
                <a:solidFill>
                  <a:schemeClr val="tx1"/>
                </a:solidFill>
                <a:latin typeface="Proxima Nova"/>
                <a:ea typeface="+mn-ea"/>
                <a:cs typeface="Arial" panose="020B0604020202020204" pitchFamily="34" charset="0"/>
              </a:defRPr>
            </a:lvl8pPr>
            <a:lvl9pPr marL="3886200" indent="-228600" algn="l" defTabSz="457200" rtl="0" eaLnBrk="1" fontAlgn="base" latinLnBrk="0" hangingPunct="1">
              <a:spcBef>
                <a:spcPct val="0"/>
              </a:spcBef>
              <a:spcAft>
                <a:spcPct val="0"/>
              </a:spcAft>
              <a:defRPr kern="1200">
                <a:solidFill>
                  <a:schemeClr val="tx1"/>
                </a:solidFill>
                <a:latin typeface="Proxima Nova"/>
                <a:ea typeface="+mn-ea"/>
                <a:cs typeface="Arial" panose="020B0604020202020204" pitchFamily="34" charset="0"/>
              </a:defRPr>
            </a:lvl9pPr>
          </a:lstStyle>
          <a:p>
            <a:pPr>
              <a:defRPr/>
            </a:pPr>
            <a:r>
              <a:rPr lang="en-GB" altLang="en-US" sz="1000" b="1">
                <a:latin typeface="Arial" panose="020B0604020202020204" pitchFamily="34" charset="0"/>
              </a:rPr>
              <a:t>An LSEG Business</a:t>
            </a:r>
            <a:endParaRPr lang="en-GB" altLang="en-US" sz="1000" b="1" dirty="0">
              <a:latin typeface="Arial" panose="020B0604020202020204" pitchFamily="34" charset="0"/>
            </a:endParaRPr>
          </a:p>
        </p:txBody>
      </p:sp>
    </p:spTree>
    <p:extLst>
      <p:ext uri="{BB962C8B-B14F-4D97-AF65-F5344CB8AC3E}">
        <p14:creationId xmlns:p14="http://schemas.microsoft.com/office/powerpoint/2010/main" val="15709577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hart 4">
            <a:extLst>
              <a:ext uri="{FF2B5EF4-FFF2-40B4-BE49-F238E27FC236}">
                <a16:creationId xmlns:a16="http://schemas.microsoft.com/office/drawing/2014/main" id="{5E556D3C-A757-454D-B1C4-9AE92A3619AA}"/>
              </a:ext>
            </a:extLst>
          </p:cNvPr>
          <p:cNvGraphicFramePr/>
          <p:nvPr>
            <p:extLst>
              <p:ext uri="{D42A27DB-BD31-4B8C-83A1-F6EECF244321}">
                <p14:modId xmlns:p14="http://schemas.microsoft.com/office/powerpoint/2010/main" val="1176859927"/>
              </p:ext>
            </p:extLst>
          </p:nvPr>
        </p:nvGraphicFramePr>
        <p:xfrm>
          <a:off x="364836" y="1343777"/>
          <a:ext cx="11462328" cy="5080883"/>
        </p:xfrm>
        <a:graphic>
          <a:graphicData uri="http://schemas.openxmlformats.org/drawingml/2006/chart">
            <c:chart xmlns:c="http://schemas.openxmlformats.org/drawingml/2006/chart" xmlns:r="http://schemas.openxmlformats.org/officeDocument/2006/relationships" r:id="rId3"/>
          </a:graphicData>
        </a:graphic>
      </p:graphicFrame>
      <p:sp>
        <p:nvSpPr>
          <p:cNvPr id="6" name="Rectangle 5">
            <a:extLst>
              <a:ext uri="{FF2B5EF4-FFF2-40B4-BE49-F238E27FC236}">
                <a16:creationId xmlns:a16="http://schemas.microsoft.com/office/drawing/2014/main" id="{7F991639-56B1-46BB-A1DE-CB4E941A7A0B}"/>
              </a:ext>
            </a:extLst>
          </p:cNvPr>
          <p:cNvSpPr/>
          <p:nvPr/>
        </p:nvSpPr>
        <p:spPr>
          <a:xfrm>
            <a:off x="102637" y="139959"/>
            <a:ext cx="6102220" cy="28924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solidFill>
                  <a:srgbClr val="000000"/>
                </a:solidFill>
                <a:latin typeface="Arial" panose="020B0604020202020204" pitchFamily="34" charset="0"/>
                <a:cs typeface="Arial" panose="020B0604020202020204" pitchFamily="34" charset="0"/>
              </a:rPr>
              <a:t>SPAC M&amp;A Business Combinations</a:t>
            </a:r>
            <a:endParaRPr kumimoji="0" lang="en-US" b="1" i="0" u="none" strike="noStrike" kern="1200" cap="none" spc="0" normalizeH="0" baseline="0" noProof="0" dirty="0">
              <a:ln>
                <a:noFill/>
              </a:ln>
              <a:solidFill>
                <a:srgbClr val="000000"/>
              </a:solidFill>
              <a:effectLst/>
              <a:uLnTx/>
              <a:uFillTx/>
              <a:latin typeface="Arial" panose="020B0604020202020204" pitchFamily="34" charset="0"/>
              <a:cs typeface="Arial" panose="020B0604020202020204" pitchFamily="34" charset="0"/>
            </a:endParaRPr>
          </a:p>
        </p:txBody>
      </p:sp>
      <p:sp>
        <p:nvSpPr>
          <p:cNvPr id="4" name="Title 5">
            <a:extLst>
              <a:ext uri="{FF2B5EF4-FFF2-40B4-BE49-F238E27FC236}">
                <a16:creationId xmlns:a16="http://schemas.microsoft.com/office/drawing/2014/main" id="{A134E409-01F9-4EE1-B447-4D7F28B71C67}"/>
              </a:ext>
            </a:extLst>
          </p:cNvPr>
          <p:cNvSpPr txBox="1">
            <a:spLocks/>
          </p:cNvSpPr>
          <p:nvPr/>
        </p:nvSpPr>
        <p:spPr>
          <a:xfrm>
            <a:off x="292609" y="661613"/>
            <a:ext cx="11594592" cy="594687"/>
          </a:xfrm>
          <a:prstGeom prst="rect">
            <a:avLst/>
          </a:prstGeom>
        </p:spPr>
        <p:txBody>
          <a:bodyPr anchor="ctr"/>
          <a:lstStyle>
            <a:lvl1pPr algn="l" defTabSz="914400" rtl="0" eaLnBrk="1" latinLnBrk="0" hangingPunct="1">
              <a:lnSpc>
                <a:spcPct val="90000"/>
              </a:lnSpc>
              <a:spcBef>
                <a:spcPct val="0"/>
              </a:spcBef>
              <a:buNone/>
              <a:defRPr sz="2400" b="0" i="0" kern="1200">
                <a:solidFill>
                  <a:schemeClr val="tx1"/>
                </a:solidFill>
                <a:latin typeface="Arial Regular" charset="0"/>
                <a:ea typeface="Arial Regular" charset="0"/>
                <a:cs typeface="Arial Regular" charset="0"/>
              </a:defRPr>
            </a:lvl1pPr>
          </a:lstStyle>
          <a:p>
            <a:r>
              <a:rPr lang="en-US" sz="1800" dirty="0"/>
              <a:t>SPAC M&amp;A business combinations drove just over 10% of second quarter 2021 M&amp;A activity, after hitting record highs during the first quarter of the year; Over 400 SPACs are searching for a business combination</a:t>
            </a:r>
          </a:p>
        </p:txBody>
      </p:sp>
      <p:cxnSp>
        <p:nvCxnSpPr>
          <p:cNvPr id="7" name="Straight Connector 6">
            <a:extLst>
              <a:ext uri="{FF2B5EF4-FFF2-40B4-BE49-F238E27FC236}">
                <a16:creationId xmlns:a16="http://schemas.microsoft.com/office/drawing/2014/main" id="{D8669B2E-0CDB-461D-9557-5EF89B1FB5B5}"/>
              </a:ext>
            </a:extLst>
          </p:cNvPr>
          <p:cNvCxnSpPr/>
          <p:nvPr/>
        </p:nvCxnSpPr>
        <p:spPr>
          <a:xfrm>
            <a:off x="292607" y="1271895"/>
            <a:ext cx="11594594"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9" name="Footer Placeholder 4">
            <a:extLst>
              <a:ext uri="{FF2B5EF4-FFF2-40B4-BE49-F238E27FC236}">
                <a16:creationId xmlns:a16="http://schemas.microsoft.com/office/drawing/2014/main" id="{B442D2C0-2065-40F7-A709-4D46379C4806}"/>
              </a:ext>
            </a:extLst>
          </p:cNvPr>
          <p:cNvSpPr txBox="1">
            <a:spLocks/>
          </p:cNvSpPr>
          <p:nvPr/>
        </p:nvSpPr>
        <p:spPr bwMode="auto">
          <a:xfrm>
            <a:off x="574675" y="6438900"/>
            <a:ext cx="2178050" cy="244475"/>
          </a:xfrm>
          <a:prstGeom prst="rect">
            <a:avLst/>
          </a:prstGeom>
        </p:spPr>
        <p:txBody>
          <a:bodyPr wrap="square" numCol="1" anchor="ctr" compatLnSpc="1">
            <a:prstTxWarp prst="textNoShape">
              <a:avLst/>
            </a:prstTxWarp>
          </a:bodyPr>
          <a:lstStyle>
            <a:defPPr>
              <a:defRPr lang="en-US"/>
            </a:defPPr>
            <a:lvl1pPr algn="l" defTabSz="457200" rtl="0" eaLnBrk="0" fontAlgn="base" hangingPunct="0">
              <a:spcBef>
                <a:spcPct val="0"/>
              </a:spcBef>
              <a:spcAft>
                <a:spcPct val="0"/>
              </a:spcAft>
              <a:defRPr kern="1200">
                <a:solidFill>
                  <a:schemeClr val="tx1"/>
                </a:solidFill>
                <a:latin typeface="Proxima Nova"/>
                <a:ea typeface="+mn-ea"/>
                <a:cs typeface="Arial" panose="020B0604020202020204" pitchFamily="34" charset="0"/>
              </a:defRPr>
            </a:lvl1pPr>
            <a:lvl2pPr marL="742950" indent="-285750" algn="l" defTabSz="457200" rtl="0" eaLnBrk="0" fontAlgn="base" hangingPunct="0">
              <a:spcBef>
                <a:spcPct val="0"/>
              </a:spcBef>
              <a:spcAft>
                <a:spcPct val="0"/>
              </a:spcAft>
              <a:defRPr kern="1200">
                <a:solidFill>
                  <a:schemeClr val="tx1"/>
                </a:solidFill>
                <a:latin typeface="Proxima Nova"/>
                <a:ea typeface="+mn-ea"/>
                <a:cs typeface="Arial" panose="020B0604020202020204" pitchFamily="34" charset="0"/>
              </a:defRPr>
            </a:lvl2pPr>
            <a:lvl3pPr marL="1143000" indent="-228600" algn="l" defTabSz="457200" rtl="0" eaLnBrk="0" fontAlgn="base" hangingPunct="0">
              <a:spcBef>
                <a:spcPct val="0"/>
              </a:spcBef>
              <a:spcAft>
                <a:spcPct val="0"/>
              </a:spcAft>
              <a:defRPr kern="1200">
                <a:solidFill>
                  <a:schemeClr val="tx1"/>
                </a:solidFill>
                <a:latin typeface="Proxima Nova"/>
                <a:ea typeface="+mn-ea"/>
                <a:cs typeface="Arial" panose="020B0604020202020204" pitchFamily="34" charset="0"/>
              </a:defRPr>
            </a:lvl3pPr>
            <a:lvl4pPr marL="1600200" indent="-228600" algn="l" defTabSz="457200" rtl="0" eaLnBrk="0" fontAlgn="base" hangingPunct="0">
              <a:spcBef>
                <a:spcPct val="0"/>
              </a:spcBef>
              <a:spcAft>
                <a:spcPct val="0"/>
              </a:spcAft>
              <a:defRPr kern="1200">
                <a:solidFill>
                  <a:schemeClr val="tx1"/>
                </a:solidFill>
                <a:latin typeface="Proxima Nova"/>
                <a:ea typeface="+mn-ea"/>
                <a:cs typeface="Arial" panose="020B0604020202020204" pitchFamily="34" charset="0"/>
              </a:defRPr>
            </a:lvl4pPr>
            <a:lvl5pPr marL="2057400" indent="-228600" algn="l" defTabSz="457200" rtl="0" eaLnBrk="0" fontAlgn="base" hangingPunct="0">
              <a:spcBef>
                <a:spcPct val="0"/>
              </a:spcBef>
              <a:spcAft>
                <a:spcPct val="0"/>
              </a:spcAft>
              <a:defRPr kern="1200">
                <a:solidFill>
                  <a:schemeClr val="tx1"/>
                </a:solidFill>
                <a:latin typeface="Proxima Nova"/>
                <a:ea typeface="+mn-ea"/>
                <a:cs typeface="Arial" panose="020B0604020202020204" pitchFamily="34" charset="0"/>
              </a:defRPr>
            </a:lvl5pPr>
            <a:lvl6pPr marL="2514600" indent="-228600" algn="l" defTabSz="457200" rtl="0" eaLnBrk="1" fontAlgn="base" latinLnBrk="0" hangingPunct="1">
              <a:spcBef>
                <a:spcPct val="0"/>
              </a:spcBef>
              <a:spcAft>
                <a:spcPct val="0"/>
              </a:spcAft>
              <a:defRPr kern="1200">
                <a:solidFill>
                  <a:schemeClr val="tx1"/>
                </a:solidFill>
                <a:latin typeface="Proxima Nova"/>
                <a:ea typeface="+mn-ea"/>
                <a:cs typeface="Arial" panose="020B0604020202020204" pitchFamily="34" charset="0"/>
              </a:defRPr>
            </a:lvl6pPr>
            <a:lvl7pPr marL="2971800" indent="-228600" algn="l" defTabSz="457200" rtl="0" eaLnBrk="1" fontAlgn="base" latinLnBrk="0" hangingPunct="1">
              <a:spcBef>
                <a:spcPct val="0"/>
              </a:spcBef>
              <a:spcAft>
                <a:spcPct val="0"/>
              </a:spcAft>
              <a:defRPr kern="1200">
                <a:solidFill>
                  <a:schemeClr val="tx1"/>
                </a:solidFill>
                <a:latin typeface="Proxima Nova"/>
                <a:ea typeface="+mn-ea"/>
                <a:cs typeface="Arial" panose="020B0604020202020204" pitchFamily="34" charset="0"/>
              </a:defRPr>
            </a:lvl7pPr>
            <a:lvl8pPr marL="3429000" indent="-228600" algn="l" defTabSz="457200" rtl="0" eaLnBrk="1" fontAlgn="base" latinLnBrk="0" hangingPunct="1">
              <a:spcBef>
                <a:spcPct val="0"/>
              </a:spcBef>
              <a:spcAft>
                <a:spcPct val="0"/>
              </a:spcAft>
              <a:defRPr kern="1200">
                <a:solidFill>
                  <a:schemeClr val="tx1"/>
                </a:solidFill>
                <a:latin typeface="Proxima Nova"/>
                <a:ea typeface="+mn-ea"/>
                <a:cs typeface="Arial" panose="020B0604020202020204" pitchFamily="34" charset="0"/>
              </a:defRPr>
            </a:lvl8pPr>
            <a:lvl9pPr marL="3886200" indent="-228600" algn="l" defTabSz="457200" rtl="0" eaLnBrk="1" fontAlgn="base" latinLnBrk="0" hangingPunct="1">
              <a:spcBef>
                <a:spcPct val="0"/>
              </a:spcBef>
              <a:spcAft>
                <a:spcPct val="0"/>
              </a:spcAft>
              <a:defRPr kern="1200">
                <a:solidFill>
                  <a:schemeClr val="tx1"/>
                </a:solidFill>
                <a:latin typeface="Proxima Nova"/>
                <a:ea typeface="+mn-ea"/>
                <a:cs typeface="Arial" panose="020B0604020202020204" pitchFamily="34" charset="0"/>
              </a:defRPr>
            </a:lvl9pPr>
          </a:lstStyle>
          <a:p>
            <a:pPr>
              <a:defRPr/>
            </a:pPr>
            <a:r>
              <a:rPr lang="en-GB" altLang="en-US" sz="1000" b="1">
                <a:latin typeface="Arial" panose="020B0604020202020204" pitchFamily="34" charset="0"/>
              </a:rPr>
              <a:t>An LSEG Business</a:t>
            </a:r>
            <a:endParaRPr lang="en-GB" altLang="en-US" sz="1000" b="1" dirty="0">
              <a:latin typeface="Arial" panose="020B0604020202020204" pitchFamily="34" charset="0"/>
            </a:endParaRPr>
          </a:p>
        </p:txBody>
      </p:sp>
    </p:spTree>
    <p:extLst>
      <p:ext uri="{BB962C8B-B14F-4D97-AF65-F5344CB8AC3E}">
        <p14:creationId xmlns:p14="http://schemas.microsoft.com/office/powerpoint/2010/main" val="1295890546"/>
      </p:ext>
    </p:extLst>
  </p:cSld>
  <p:clrMapOvr>
    <a:masterClrMapping/>
  </p:clrMapOvr>
</p:sld>
</file>

<file path=ppt/theme/theme1.xml><?xml version="1.0" encoding="utf-8"?>
<a:theme xmlns:a="http://schemas.openxmlformats.org/drawingml/2006/main" name="Refinitiv Template_180917_v2">
  <a:themeElements>
    <a:clrScheme name="Refinitiv">
      <a:dk1>
        <a:srgbClr val="000000"/>
      </a:dk1>
      <a:lt1>
        <a:srgbClr val="FFFFFF"/>
      </a:lt1>
      <a:dk2>
        <a:srgbClr val="001EFF"/>
      </a:dk2>
      <a:lt2>
        <a:srgbClr val="D8DAD9"/>
      </a:lt2>
      <a:accent1>
        <a:srgbClr val="001EFF"/>
      </a:accent1>
      <a:accent2>
        <a:srgbClr val="FF5000"/>
      </a:accent2>
      <a:accent3>
        <a:srgbClr val="FFC800"/>
      </a:accent3>
      <a:accent4>
        <a:srgbClr val="00D0D3"/>
      </a:accent4>
      <a:accent5>
        <a:srgbClr val="9064CD"/>
      </a:accent5>
      <a:accent6>
        <a:srgbClr val="00C389"/>
      </a:accent6>
      <a:hlink>
        <a:srgbClr val="00D0D3"/>
      </a:hlink>
      <a:folHlink>
        <a:srgbClr val="001EFF"/>
      </a:folHlink>
    </a:clrScheme>
    <a:fontScheme name="Refimitiv">
      <a:majorFont>
        <a:latin typeface="Proxima Nova"/>
        <a:ea typeface=""/>
        <a:cs typeface=""/>
      </a:majorFont>
      <a:minorFont>
        <a:latin typeface="Proxima Nov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rgbClr val="EEEEEE"/>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38100">
          <a:solidFill>
            <a:schemeClr val="tx2"/>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Refinitiv Template_180917_v2" id="{0C77359C-4956-9944-808F-E33DBA72AF09}" vid="{7DFE6BBF-4BCD-1F47-AF70-145F4D952E7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Refinitiv</Template>
  <TotalTime>8840</TotalTime>
  <Words>628</Words>
  <Application>Microsoft Office PowerPoint</Application>
  <PresentationFormat>Widescreen</PresentationFormat>
  <Paragraphs>52</Paragraphs>
  <Slides>11</Slides>
  <Notes>7</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11</vt:i4>
      </vt:variant>
    </vt:vector>
  </HeadingPairs>
  <TitlesOfParts>
    <vt:vector size="19" baseType="lpstr">
      <vt:lpstr>Arial</vt:lpstr>
      <vt:lpstr>Arial Bold</vt:lpstr>
      <vt:lpstr>Arial Regular</vt:lpstr>
      <vt:lpstr>Calibri</vt:lpstr>
      <vt:lpstr>Proxima Nova Regular</vt:lpstr>
      <vt:lpstr>Proxima Nova Semibold</vt:lpstr>
      <vt:lpstr>System Font Regular</vt:lpstr>
      <vt:lpstr>Refinitiv Template_180917_v2</vt:lpstr>
      <vt:lpstr> Capital Markets in 2021</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Working with slides</dc:title>
  <dc:creator>Microsoft Office User</dc:creator>
  <cp:lastModifiedBy>Toole, Matthew G.</cp:lastModifiedBy>
  <cp:revision>592</cp:revision>
  <dcterms:created xsi:type="dcterms:W3CDTF">2018-09-27T22:15:15Z</dcterms:created>
  <dcterms:modified xsi:type="dcterms:W3CDTF">2021-06-17T00:19:37Z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Offisync_UniqueId">
    <vt:lpwstr>2674829</vt:lpwstr>
  </property>
  <property fmtid="{D5CDD505-2E9C-101B-9397-08002B2CF9AE}" pid="3" name="Offisync_UpdateToken">
    <vt:lpwstr>10</vt:lpwstr>
  </property>
  <property fmtid="{D5CDD505-2E9C-101B-9397-08002B2CF9AE}" pid="4" name="Offisync_ProviderInitializationData">
    <vt:lpwstr>https://thehub.thomsonreuters.com</vt:lpwstr>
  </property>
  <property fmtid="{D5CDD505-2E9C-101B-9397-08002B2CF9AE}" pid="5" name="Jive_LatestUserAccountName">
    <vt:lpwstr>0151640</vt:lpwstr>
  </property>
  <property fmtid="{D5CDD505-2E9C-101B-9397-08002B2CF9AE}" pid="6" name="Offisync_ServerID">
    <vt:lpwstr>827ef9c6-9019-45bb-9c94-05eb52e667cd</vt:lpwstr>
  </property>
  <property fmtid="{D5CDD505-2E9C-101B-9397-08002B2CF9AE}" pid="7" name="Jive_VersionGuid">
    <vt:lpwstr>ab128a4e-e2c0-4d40-a83b-bb11151b5371</vt:lpwstr>
  </property>
  <property fmtid="{D5CDD505-2E9C-101B-9397-08002B2CF9AE}" pid="8" name="MSIP_Label_834fa30c-d330-47af-b38e-4594b6de31c6_Enabled">
    <vt:lpwstr>True</vt:lpwstr>
  </property>
  <property fmtid="{D5CDD505-2E9C-101B-9397-08002B2CF9AE}" pid="9" name="MSIP_Label_834fa30c-d330-47af-b38e-4594b6de31c6_SiteId">
    <vt:lpwstr>71ad2f62-61e2-44fc-9e85-86c2827f6de9</vt:lpwstr>
  </property>
  <property fmtid="{D5CDD505-2E9C-101B-9397-08002B2CF9AE}" pid="10" name="MSIP_Label_834fa30c-d330-47af-b38e-4594b6de31c6_Owner">
    <vt:lpwstr>lucille.jones@thomsonreuters.com</vt:lpwstr>
  </property>
  <property fmtid="{D5CDD505-2E9C-101B-9397-08002B2CF9AE}" pid="11" name="MSIP_Label_834fa30c-d330-47af-b38e-4594b6de31c6_SetDate">
    <vt:lpwstr>2020-01-28T10:27:22.2555013Z</vt:lpwstr>
  </property>
  <property fmtid="{D5CDD505-2E9C-101B-9397-08002B2CF9AE}" pid="12" name="MSIP_Label_834fa30c-d330-47af-b38e-4594b6de31c6_Name">
    <vt:lpwstr>Confidential</vt:lpwstr>
  </property>
  <property fmtid="{D5CDD505-2E9C-101B-9397-08002B2CF9AE}" pid="13" name="MSIP_Label_834fa30c-d330-47af-b38e-4594b6de31c6_Application">
    <vt:lpwstr>Microsoft Azure Information Protection</vt:lpwstr>
  </property>
  <property fmtid="{D5CDD505-2E9C-101B-9397-08002B2CF9AE}" pid="14" name="MSIP_Label_834fa30c-d330-47af-b38e-4594b6de31c6_Extended_MSFT_Method">
    <vt:lpwstr>Automatic</vt:lpwstr>
  </property>
  <property fmtid="{D5CDD505-2E9C-101B-9397-08002B2CF9AE}" pid="15" name="MSIP_Label_160cf5d0-3195-495b-8e47-6fd80127629b_Enabled">
    <vt:lpwstr>True</vt:lpwstr>
  </property>
  <property fmtid="{D5CDD505-2E9C-101B-9397-08002B2CF9AE}" pid="16" name="MSIP_Label_160cf5d0-3195-495b-8e47-6fd80127629b_SiteId">
    <vt:lpwstr>62ccb864-6a1a-4b5d-8e1c-397dec1a8258</vt:lpwstr>
  </property>
  <property fmtid="{D5CDD505-2E9C-101B-9397-08002B2CF9AE}" pid="17" name="MSIP_Label_160cf5d0-3195-495b-8e47-6fd80127629b_Owner">
    <vt:lpwstr>lucille.jones@thomsonreuters.com</vt:lpwstr>
  </property>
  <property fmtid="{D5CDD505-2E9C-101B-9397-08002B2CF9AE}" pid="18" name="MSIP_Label_160cf5d0-3195-495b-8e47-6fd80127629b_SetDate">
    <vt:lpwstr>2019-04-29T10:14:32.5821312Z</vt:lpwstr>
  </property>
  <property fmtid="{D5CDD505-2E9C-101B-9397-08002B2CF9AE}" pid="19" name="MSIP_Label_160cf5d0-3195-495b-8e47-6fd80127629b_Name">
    <vt:lpwstr>Confidential</vt:lpwstr>
  </property>
  <property fmtid="{D5CDD505-2E9C-101B-9397-08002B2CF9AE}" pid="20" name="MSIP_Label_160cf5d0-3195-495b-8e47-6fd80127629b_Application">
    <vt:lpwstr>Microsoft Azure Information Protection</vt:lpwstr>
  </property>
  <property fmtid="{D5CDD505-2E9C-101B-9397-08002B2CF9AE}" pid="21" name="MSIP_Label_160cf5d0-3195-495b-8e47-6fd80127629b_Extended_MSFT_Method">
    <vt:lpwstr>Automatic</vt:lpwstr>
  </property>
  <property fmtid="{D5CDD505-2E9C-101B-9397-08002B2CF9AE}" pid="22" name="Sensitivity">
    <vt:lpwstr>Confidential Confidential</vt:lpwstr>
  </property>
</Properties>
</file>