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1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8" r:id="rId44"/>
    <p:sldId id="298" r:id="rId45"/>
    <p:sldId id="299" r:id="rId46"/>
    <p:sldId id="300" r:id="rId47"/>
    <p:sldId id="301" r:id="rId48"/>
    <p:sldId id="302" r:id="rId49"/>
    <p:sldId id="303" r:id="rId50"/>
    <p:sldId id="309" r:id="rId51"/>
    <p:sldId id="304" r:id="rId52"/>
    <p:sldId id="305" r:id="rId53"/>
    <p:sldId id="306" r:id="rId54"/>
    <p:sldId id="307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54071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07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3CBA8-49C9-413B-B8AD-0E408AA28E79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AD298-C9E8-4FE1-892D-159A29B2F4A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42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B6246-7BEF-479A-ADD7-59901D1DBBCA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6CF6E-0AB6-4D31-A833-C9BAF4B80D7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4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6711B-3166-4C43-92B1-E0EA4AAB971C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170EAB-6910-4FDB-AF49-A24E3437E44B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4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CE8DB-6CFC-440A-B0F5-7F159F07F8CE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A96C0-0569-4EDF-A4BF-38972E1844D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55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85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E2355-3FD1-4F98-BAFC-C8039D7B14A2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ADEA03-DDEF-4D6A-ACEB-8A09EB64B4C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09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9DCE28-98D3-477F-9768-7AA854E84753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63F281-B047-487F-8BCC-860E2D619CE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8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F2B856-58AB-40E7-A122-47AEF66EE605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17E79-F242-4562-9932-6557D1CE2B9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88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39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9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9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39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39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9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9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39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9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39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39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9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10324E14-49BE-49B5-96A1-170BDFF5C205}" type="datetime1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39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/>
              <a:t>Fishkind &amp; Associates, Inc.</a:t>
            </a:r>
          </a:p>
        </p:txBody>
      </p:sp>
      <p:sp>
        <p:nvSpPr>
          <p:cNvPr id="539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5E6AAB3-7F4E-4506-86AB-936CD4F47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2099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ncdc.noaa.gov/billions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038350" y="3263802"/>
            <a:ext cx="13944600" cy="173672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4900" b="1" dirty="0">
                <a:solidFill>
                  <a:srgbClr val="FFFF00"/>
                </a:solidFill>
              </a:rPr>
            </a:br>
            <a:r>
              <a:rPr lang="en-US" sz="4900" b="1" dirty="0">
                <a:solidFill>
                  <a:srgbClr val="FFFF00"/>
                </a:solidFill>
              </a:rPr>
              <a:t>Outlook for the U.S. and </a:t>
            </a:r>
            <a:br>
              <a:rPr lang="en-US" sz="4900" b="1" dirty="0">
                <a:solidFill>
                  <a:srgbClr val="FFFF00"/>
                </a:solidFill>
              </a:rPr>
            </a:br>
            <a:r>
              <a:rPr lang="en-US" sz="4900" b="1" dirty="0">
                <a:solidFill>
                  <a:srgbClr val="FFFF00"/>
                </a:solidFill>
              </a:rPr>
              <a:t>Florida</a:t>
            </a:r>
            <a:br>
              <a:rPr lang="en-US" sz="49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October 25, 2017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  <a:effectLst/>
              </a:rPr>
              <a:t>Association for Corporate Growth</a:t>
            </a:r>
            <a:br>
              <a:rPr lang="en-US" sz="4800" b="1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145437"/>
            <a:ext cx="6400800" cy="17526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Hank Fishkind</a:t>
            </a:r>
          </a:p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Fishkind &amp; Associates, Inc.</a:t>
            </a:r>
          </a:p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12051 Corporate Boulevard</a:t>
            </a:r>
          </a:p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Orlando, Florida 32817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076" name="AutoShape 11" descr="image001"/>
          <p:cNvSpPr>
            <a:spLocks noChangeAspect="1" noChangeArrowheads="1"/>
          </p:cNvSpPr>
          <p:nvPr/>
        </p:nvSpPr>
        <p:spPr bwMode="auto">
          <a:xfrm>
            <a:off x="2362200" y="1371600"/>
            <a:ext cx="25717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82922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9DCE28-98D3-477F-9768-7AA854E8475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63F281-B047-487F-8BCC-860E2D619CE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A67B8-9D17-4606-BB5F-BAA2EAFF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32733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97A62-C8DE-4AC9-A320-4A7C143EB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304800"/>
            <a:ext cx="822960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4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64C14-C839-4DC8-9176-922C41FC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73F68-450C-445A-B020-FB4A9C4E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BBAE8-0F2A-4120-85A5-F83F0AFC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074" name="Picture 2" descr="https://www.economy.com/dismal/graphs/spotlight/Spot_US100617a.png">
            <a:extLst>
              <a:ext uri="{FF2B5EF4-FFF2-40B4-BE49-F238E27FC236}">
                <a16:creationId xmlns:a16="http://schemas.microsoft.com/office/drawing/2014/main" id="{4C3472EE-3ECC-4ABD-BCE2-8A60513CC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802"/>
            <a:ext cx="8153400" cy="573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09DE48-02A7-43B8-9730-871C9F830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1"/>
            <a:ext cx="8534400" cy="57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2" y="381000"/>
            <a:ext cx="8166318" cy="57996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315200" y="1905000"/>
            <a:ext cx="685800" cy="762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7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4F8D4-89EB-4C62-9B0B-011B381C6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8610600" cy="57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F88A2-73A5-4B1A-898E-04DB2D55F611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2ADD41-20A9-44CD-A31A-07C71D698D1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21AA4-B99F-4661-A867-21DB1181D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58" y="426648"/>
            <a:ext cx="8261723" cy="56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11EB7-BE8F-4118-80D9-9428796E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CB726-88F6-4595-9231-7A67D0CB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0CF04-004F-4FFC-A793-943B83E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026" name="Picture 2" descr="https://www.economy.com/dismal/graphs/spotlight/Sport_US102017a.png">
            <a:extLst>
              <a:ext uri="{FF2B5EF4-FFF2-40B4-BE49-F238E27FC236}">
                <a16:creationId xmlns:a16="http://schemas.microsoft.com/office/drawing/2014/main" id="{661C043E-EDF8-4C30-919C-D75C68B0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4" y="381000"/>
            <a:ext cx="7877616" cy="56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5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E69B7-430F-40BA-A395-6F88CDD9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01C1D-8C73-4BF5-9E33-B1D51D13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A250D-F657-438B-874D-2F95AD52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050" name="Picture 2" descr="https://www.economy.com/dismal/graphs/spotlight/Spot_US101917a.png">
            <a:extLst>
              <a:ext uri="{FF2B5EF4-FFF2-40B4-BE49-F238E27FC236}">
                <a16:creationId xmlns:a16="http://schemas.microsoft.com/office/drawing/2014/main" id="{7CB5757B-F22E-42E3-BAE6-AEB24051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93" y="304800"/>
            <a:ext cx="8131707" cy="57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9DDA4A-FE8A-4B70-AF9F-1EDDDBBB5D02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12ACD-4148-477D-AB4A-2587AFEFAA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34E7A-EB33-4D8F-9447-D29403B85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8" y="228600"/>
            <a:ext cx="852672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Shaping U.S. Outlook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momentum?</a:t>
            </a:r>
          </a:p>
          <a:p>
            <a:r>
              <a:rPr lang="en-US" dirty="0"/>
              <a:t>Impact of structural change?</a:t>
            </a:r>
          </a:p>
          <a:p>
            <a:r>
              <a:rPr lang="en-US" dirty="0"/>
              <a:t>New economic policies?</a:t>
            </a:r>
          </a:p>
          <a:p>
            <a:r>
              <a:rPr lang="en-US" dirty="0"/>
              <a:t>Policies on trade and immigration?</a:t>
            </a:r>
          </a:p>
          <a:p>
            <a:r>
              <a:rPr lang="en-US" dirty="0"/>
              <a:t>When will higher interest rates slow growth?</a:t>
            </a:r>
          </a:p>
          <a:p>
            <a:r>
              <a:rPr lang="en-US" dirty="0"/>
              <a:t>Will the labor market overheat?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9DCE28-98D3-477F-9768-7AA854E8475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63F281-B047-487F-8BCC-860E2D619CE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616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457200"/>
            <a:ext cx="8317136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CE8DB-6CFC-440A-B0F5-7F159F07F8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A96C0-0569-4EDF-A4BF-38972E1844D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792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en-US" dirty="0"/>
              <a:t>AI and Automation</a:t>
            </a:r>
          </a:p>
          <a:p>
            <a:r>
              <a:rPr lang="en-US" dirty="0"/>
              <a:t>Globalization</a:t>
            </a:r>
          </a:p>
          <a:p>
            <a:r>
              <a:rPr lang="en-US" dirty="0"/>
              <a:t>Immigration</a:t>
            </a:r>
          </a:p>
          <a:p>
            <a:r>
              <a:rPr lang="en-US" dirty="0"/>
              <a:t>Income inequality</a:t>
            </a:r>
          </a:p>
          <a:p>
            <a:r>
              <a:rPr lang="en-US" dirty="0"/>
              <a:t>Impact on real estate development</a:t>
            </a:r>
          </a:p>
          <a:p>
            <a:pPr lvl="1"/>
            <a:r>
              <a:rPr lang="en-US" dirty="0"/>
              <a:t>Less demand for space</a:t>
            </a:r>
          </a:p>
          <a:p>
            <a:pPr lvl="1"/>
            <a:r>
              <a:rPr lang="en-US" dirty="0"/>
              <a:t>Retail and office in particular</a:t>
            </a:r>
          </a:p>
          <a:p>
            <a:r>
              <a:rPr lang="en-US" dirty="0"/>
              <a:t>Climate Change and Current Impacts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B6246-7BEF-479A-ADD7-59901D1DBBCA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6CF6E-0AB6-4D31-A833-C9BAF4B80D7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58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14" y="73245"/>
            <a:ext cx="8229600" cy="1139825"/>
          </a:xfrm>
        </p:spPr>
        <p:txBody>
          <a:bodyPr>
            <a:normAutofit/>
          </a:bodyPr>
          <a:lstStyle/>
          <a:p>
            <a:r>
              <a:rPr lang="en-US" sz="3600" dirty="0"/>
              <a:t>Low Growth Trajectory for Real GDP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495800" y="1426009"/>
            <a:ext cx="441960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Fallout from Great Recession</a:t>
            </a:r>
          </a:p>
          <a:p>
            <a:pPr lvl="1"/>
            <a:r>
              <a:rPr lang="en-US" dirty="0"/>
              <a:t>Increased regulation</a:t>
            </a:r>
          </a:p>
          <a:p>
            <a:pPr lvl="1"/>
            <a:r>
              <a:rPr lang="en-US" dirty="0"/>
              <a:t>Lower risk tolerance</a:t>
            </a:r>
          </a:p>
          <a:p>
            <a:r>
              <a:rPr lang="en-US" dirty="0"/>
              <a:t>Globalization</a:t>
            </a:r>
          </a:p>
          <a:p>
            <a:pPr lvl="1"/>
            <a:r>
              <a:rPr lang="en-US" dirty="0"/>
              <a:t>Holds down prices</a:t>
            </a:r>
          </a:p>
          <a:p>
            <a:pPr lvl="1"/>
            <a:r>
              <a:rPr lang="en-US" dirty="0"/>
              <a:t>Holds down wages</a:t>
            </a:r>
          </a:p>
          <a:p>
            <a:r>
              <a:rPr lang="en-US" dirty="0"/>
              <a:t>Income Inequality</a:t>
            </a:r>
          </a:p>
          <a:p>
            <a:r>
              <a:rPr lang="en-US" dirty="0"/>
              <a:t>Underestimate GDP</a:t>
            </a:r>
          </a:p>
          <a:p>
            <a:pPr lvl="1"/>
            <a:r>
              <a:rPr lang="en-US" dirty="0"/>
              <a:t>Investment in Tech</a:t>
            </a:r>
          </a:p>
          <a:p>
            <a:pPr lvl="1"/>
            <a:r>
              <a:rPr lang="en-US" dirty="0"/>
              <a:t>Consumption Social Media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B6246-7BEF-479A-ADD7-59901D1DBBCA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6CF6E-0AB6-4D31-A833-C9BAF4B80D7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77248"/>
            <a:ext cx="4245073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Current mix of monetary and fiscal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Policies yields +/- 2% Growth GDP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038600" cy="36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7" y="533400"/>
            <a:ext cx="844798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686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Change, Retail Sales and Store Space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structural changes in retail sales</a:t>
            </a:r>
          </a:p>
          <a:p>
            <a:pPr lvl="1"/>
            <a:r>
              <a:rPr lang="en-US" dirty="0"/>
              <a:t>Historic shift to ecommerce</a:t>
            </a:r>
          </a:p>
          <a:p>
            <a:pPr lvl="1"/>
            <a:r>
              <a:rPr lang="en-US" dirty="0"/>
              <a:t>Change in composition of sales: less goods and more services</a:t>
            </a:r>
          </a:p>
          <a:p>
            <a:r>
              <a:rPr lang="en-US" dirty="0"/>
              <a:t>Impact on store space requirements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50" y="4310647"/>
            <a:ext cx="6323349" cy="19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98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Retail Sales Variations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2" y="1676400"/>
            <a:ext cx="4808637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Retail sales up 5% YOY</a:t>
            </a:r>
          </a:p>
          <a:p>
            <a:r>
              <a:rPr lang="en-US" dirty="0"/>
              <a:t>Weak sectors</a:t>
            </a:r>
          </a:p>
          <a:p>
            <a:pPr lvl="1"/>
            <a:r>
              <a:rPr lang="en-US" dirty="0"/>
              <a:t>Department &amp; general merchandise, appliances and apparel</a:t>
            </a:r>
          </a:p>
          <a:p>
            <a:pPr lvl="1"/>
            <a:r>
              <a:rPr lang="en-US" dirty="0"/>
              <a:t>10 bankruptcies including Payless </a:t>
            </a:r>
            <a:r>
              <a:rPr lang="en-US" dirty="0" err="1"/>
              <a:t>ShoeSource</a:t>
            </a:r>
            <a:r>
              <a:rPr lang="en-US" dirty="0"/>
              <a:t>, Limited Stores, </a:t>
            </a:r>
            <a:r>
              <a:rPr lang="en-US" dirty="0" err="1"/>
              <a:t>HHGregg</a:t>
            </a:r>
            <a:r>
              <a:rPr lang="en-US" dirty="0"/>
              <a:t> and Wet Seal</a:t>
            </a:r>
          </a:p>
          <a:p>
            <a:r>
              <a:rPr lang="en-US" dirty="0"/>
              <a:t>Strong Sectors too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6711B-3166-4C43-92B1-E0EA4AAB971C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170EAB-6910-4FDB-AF49-A24E3437E44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43000" y="3276600"/>
            <a:ext cx="1828800" cy="15240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49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6" y="269241"/>
            <a:ext cx="7674234" cy="575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88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41" y="152400"/>
            <a:ext cx="8229600" cy="1139825"/>
          </a:xfrm>
        </p:spPr>
        <p:txBody>
          <a:bodyPr/>
          <a:lstStyle/>
          <a:p>
            <a:r>
              <a:rPr lang="en-US" dirty="0"/>
              <a:t>Economic Policy Issues in a World of Structural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r>
              <a:rPr lang="en-US" dirty="0"/>
              <a:t>Transformational forces</a:t>
            </a:r>
          </a:p>
          <a:p>
            <a:pPr lvl="1"/>
            <a:r>
              <a:rPr lang="en-US" dirty="0"/>
              <a:t>Globalization/Trade</a:t>
            </a:r>
          </a:p>
          <a:p>
            <a:pPr lvl="1"/>
            <a:r>
              <a:rPr lang="en-US" dirty="0"/>
              <a:t>Automation/Artificial Intelligence</a:t>
            </a:r>
          </a:p>
          <a:p>
            <a:pPr lvl="1"/>
            <a:r>
              <a:rPr lang="en-US" dirty="0"/>
              <a:t>Migration</a:t>
            </a:r>
          </a:p>
          <a:p>
            <a:r>
              <a:rPr lang="en-US" dirty="0"/>
              <a:t>Slow economic growth / low demand</a:t>
            </a:r>
          </a:p>
          <a:p>
            <a:r>
              <a:rPr lang="en-US" dirty="0"/>
              <a:t>Distributional issues for those left behind / political &amp; economic issues</a:t>
            </a:r>
          </a:p>
          <a:p>
            <a:r>
              <a:rPr lang="en-US" dirty="0"/>
              <a:t>Debt and structural issues in the budget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B6246-7BEF-479A-ADD7-59901D1DBBCA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6CF6E-0AB6-4D31-A833-C9BAF4B80D7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3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743815"/>
            <a:ext cx="8229600" cy="1447799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Yogi Berra observed, it’s tough to make predictions, especially about the future</a:t>
            </a:r>
            <a:endParaRPr lang="en-US" sz="4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3276600"/>
            <a:ext cx="7315200" cy="2473325"/>
          </a:xfrm>
        </p:spPr>
        <p:txBody>
          <a:bodyPr/>
          <a:lstStyle/>
          <a:p>
            <a:pPr marL="0" indent="0">
              <a:buNone/>
            </a:pP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0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Economic Growth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8219" y="1494946"/>
            <a:ext cx="4540811" cy="272826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86778" y="1600200"/>
            <a:ext cx="3827284" cy="4530725"/>
          </a:xfrm>
        </p:spPr>
        <p:txBody>
          <a:bodyPr/>
          <a:lstStyle/>
          <a:p>
            <a:r>
              <a:rPr lang="en-US" dirty="0"/>
              <a:t>% GDP =                % Productivity +      % Population </a:t>
            </a:r>
          </a:p>
          <a:p>
            <a:r>
              <a:rPr lang="en-US" dirty="0"/>
              <a:t>1.8% to 1.75% GDP</a:t>
            </a:r>
          </a:p>
          <a:p>
            <a:pPr lvl="1"/>
            <a:r>
              <a:rPr lang="en-US" dirty="0"/>
              <a:t>0.8% to 1.5% productivity</a:t>
            </a:r>
          </a:p>
          <a:p>
            <a:pPr lvl="1"/>
            <a:r>
              <a:rPr lang="en-US" dirty="0"/>
              <a:t>1% to 1.25% population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1" y="4675694"/>
            <a:ext cx="5687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Investment in human &amp; physical capital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Reform entitlements and healthcare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Revise immigration policy</a:t>
            </a:r>
          </a:p>
        </p:txBody>
      </p:sp>
    </p:spTree>
    <p:extLst>
      <p:ext uri="{BB962C8B-B14F-4D97-AF65-F5344CB8AC3E}">
        <p14:creationId xmlns:p14="http://schemas.microsoft.com/office/powerpoint/2010/main" val="36641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C00B-18D3-4B2E-89B8-BD6D0267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Impacts of Climate Change on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A063-5E96-48B6-9712-F3D197AE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frequency and intensity of tropical cyclones</a:t>
            </a:r>
          </a:p>
          <a:p>
            <a:r>
              <a:rPr lang="en-US" dirty="0"/>
              <a:t>Increased “nuisance” flooding monthly in Miami Beach and the Keys</a:t>
            </a:r>
          </a:p>
          <a:p>
            <a:r>
              <a:rPr lang="en-US" dirty="0"/>
              <a:t>Rising sea level and beach erosion</a:t>
            </a:r>
          </a:p>
          <a:p>
            <a:r>
              <a:rPr lang="en-US" dirty="0"/>
              <a:t>Algal blooms and invasive plants/bugs</a:t>
            </a:r>
          </a:p>
          <a:p>
            <a:r>
              <a:rPr lang="en-US" dirty="0"/>
              <a:t>Migration from Puerto Rico &gt;500,000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2176F-1A97-4C5C-80FD-52C23D7F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B6246-7BEF-479A-ADD7-59901D1DBBCA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A9BD5-A427-4A42-B306-C417C92A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C3D12-D644-469B-B877-A1079EAC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6CF6E-0AB6-4D31-A833-C9BAF4B80D7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43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A777E-CB88-43E2-AB5F-94580C58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97" y="430232"/>
            <a:ext cx="8229600" cy="1139825"/>
          </a:xfrm>
        </p:spPr>
        <p:txBody>
          <a:bodyPr/>
          <a:lstStyle/>
          <a:p>
            <a:r>
              <a:rPr lang="en-US" dirty="0"/>
              <a:t>$Billion Events Impacting the U.S. from 2005-2017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DD1B80-AB6C-4381-8B60-A260ACDE2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8001000" cy="1863725"/>
          </a:xfrm>
        </p:spPr>
        <p:txBody>
          <a:bodyPr/>
          <a:lstStyle/>
          <a:p>
            <a:r>
              <a:rPr lang="en-US" sz="2000" dirty="0"/>
              <a:t>Source: </a:t>
            </a:r>
            <a:r>
              <a:rPr lang="en-US" sz="2000" b="0" u="sng" dirty="0">
                <a:hlinkClick r:id="rId2"/>
              </a:rPr>
              <a:t>NOAA National Centers for Environmental Information (NCEI) U.S. Billion-Dollar Weather and Climate Disasters (2017). https://www.ncdc.noaa.gov/billions/</a:t>
            </a:r>
            <a:r>
              <a:rPr lang="en-US" sz="2000" dirty="0"/>
              <a:t> </a:t>
            </a:r>
          </a:p>
          <a:p>
            <a:r>
              <a:rPr lang="en-US" sz="2000" dirty="0"/>
              <a:t>Florida subject to hurricanes  which are the most damaging of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B6245-EAD4-4CD5-9D9D-AC272520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B6246-7BEF-479A-ADD7-59901D1DBBCA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594C3-D498-4349-9467-51A30407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23C26-7270-4D8A-9150-B6B9ADCE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6CF6E-0AB6-4D31-A833-C9BAF4B80D7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B935A24-81AF-4A95-88A1-3D6491022B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0085" y="1447801"/>
            <a:ext cx="8369398" cy="27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E5E343F-1B76-4014-86B3-08CB07E2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 from Recent Florida Hurricanes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70553-DB1D-49D2-AF2B-B24530141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6711B-3166-4C43-92B1-E0EA4AAB971C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545A4-4B8B-4F34-A1A4-7DFE0D39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22BF7-D43E-4692-B71B-36528BF3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170EAB-6910-4FDB-AF49-A24E3437E44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9AA05-4273-4912-B111-90E18A22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48600" cy="44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E173-1D47-4262-B529-BDB72F81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7813"/>
            <a:ext cx="8534400" cy="1139825"/>
          </a:xfrm>
        </p:spPr>
        <p:txBody>
          <a:bodyPr/>
          <a:lstStyle/>
          <a:p>
            <a:r>
              <a:rPr lang="en-US" dirty="0"/>
              <a:t>2017 Hurricanes in Perspective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B563A-0574-4462-92F5-2035EF64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9DCE28-98D3-477F-9768-7AA854E8475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FFFD8-6D4E-476E-B52A-8DCBA2A5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414F3-3E17-4059-9833-AA9D15FB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63F281-B047-487F-8BCC-860E2D619CE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51B47-28B6-46AC-B788-95CB2195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C293-3D21-4DBA-92C4-DF23F2D8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7126E-CC10-4077-A9D8-AFDE0ACC5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E58AB-DFFA-4520-95EB-568F97D4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CE8DB-6CFC-440A-B0F5-7F159F07F8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672D2-22B8-4EF8-BAAC-589BEA3B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DC70C-CF06-4957-ABD4-023C6A04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A96C0-0569-4EDF-A4BF-38972E1844D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101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/>
              <a:t>Trump Fiscal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Affordable Care Act - delayed</a:t>
            </a:r>
          </a:p>
          <a:p>
            <a:r>
              <a:rPr lang="en-US" dirty="0"/>
              <a:t>Major fiscal stimulus - Maybe</a:t>
            </a:r>
          </a:p>
          <a:p>
            <a:pPr lvl="1"/>
            <a:r>
              <a:rPr lang="en-US" dirty="0"/>
              <a:t>Tax cuts for corporations and households appears likely</a:t>
            </a:r>
          </a:p>
          <a:p>
            <a:pPr lvl="1"/>
            <a:r>
              <a:rPr lang="en-US" dirty="0"/>
              <a:t>Increased spending for defense no infrastructure package </a:t>
            </a:r>
          </a:p>
          <a:p>
            <a:r>
              <a:rPr lang="en-US" dirty="0"/>
              <a:t>Major unresolved issues remain</a:t>
            </a:r>
          </a:p>
          <a:p>
            <a:pPr lvl="1"/>
            <a:r>
              <a:rPr lang="en-US" dirty="0"/>
              <a:t>Debt ceiling</a:t>
            </a:r>
          </a:p>
          <a:p>
            <a:pPr lvl="1"/>
            <a:r>
              <a:rPr lang="en-US" dirty="0"/>
              <a:t>Structural budget deficit </a:t>
            </a:r>
          </a:p>
          <a:p>
            <a:r>
              <a:rPr lang="en-US" dirty="0"/>
              <a:t>Major unknowns and risks</a:t>
            </a:r>
          </a:p>
          <a:p>
            <a:pPr lvl="1"/>
            <a:r>
              <a:rPr lang="en-US" dirty="0"/>
              <a:t>Foreign trade</a:t>
            </a:r>
          </a:p>
          <a:p>
            <a:pPr lvl="1"/>
            <a:r>
              <a:rPr lang="en-US" dirty="0"/>
              <a:t>Immigration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B6246-7BEF-479A-ADD7-59901D1DBBCA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6CF6E-0AB6-4D31-A833-C9BAF4B80D7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3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24" y="275978"/>
            <a:ext cx="8164720" cy="5743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1828800"/>
            <a:ext cx="20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Average Outlays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>
            <a:off x="4849356" y="2198132"/>
            <a:ext cx="0" cy="31646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965165" y="3739634"/>
            <a:ext cx="23180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Average Revenues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352800" y="3924300"/>
            <a:ext cx="76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3124200" y="3429000"/>
            <a:ext cx="0" cy="31063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1999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2561EB-DBA9-4366-844A-609403385F74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EFEE63-9942-4A74-8AAE-5BFDDB300A6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INTEREST RATES </a:t>
            </a:r>
          </a:p>
        </p:txBody>
      </p:sp>
      <p:pic>
        <p:nvPicPr>
          <p:cNvPr id="3" name="Chart Placeholder 2"/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457200" y="990600"/>
            <a:ext cx="8001000" cy="52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32883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9A3D6-3664-4DE6-9BA9-779ABD7F3A3B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1E45E5-F5B3-4DFA-8A63-3FC7B8C728D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GDP Growth</a:t>
            </a:r>
            <a:br>
              <a:rPr lang="en-US" dirty="0"/>
            </a:br>
            <a:r>
              <a:rPr lang="en-US" sz="2800" dirty="0"/>
              <a:t>(Percent growth SAAR)</a:t>
            </a:r>
            <a:endParaRPr lang="en-US" dirty="0"/>
          </a:p>
        </p:txBody>
      </p:sp>
      <p:pic>
        <p:nvPicPr>
          <p:cNvPr id="3" name="Chart Placeholder 2"/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7848600" cy="46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9774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8A6C05-2D5F-49BF-92AD-CE2FE4CA5239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0214BF-0251-4FFD-BDA4-A6351703707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U.S. Forecast Summary 2017 – 2020</a:t>
            </a:r>
            <a:br>
              <a:rPr lang="en-US" sz="4000" dirty="0"/>
            </a:br>
            <a:endParaRPr lang="en-US" dirty="0"/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676276"/>
            <a:ext cx="8915400" cy="57959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Current status +/- 3% GDP growth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Positive forces: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Strong gains in jobs and rising wages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Low interest rates, oil prices and inflation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AI and big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Negative forces: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Structural change without proper policy response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Monetary policy – the shift to normal rates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Trump’s fiscal policies will boost growth and interest rates in 2018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Big tax cuts for corporations and households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Higher defense spending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Reduced regulations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Big unknowns are healthcare, immigration and trade policies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Boom in 2018-19 then higher rates and recession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/>
              <a:t>Main forecasts risk: (1) fiscal policies under Trump, (2) Geopolitical risks, and (3) effects of higher interest rates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8860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utoUpdateAnimBg="0"/>
      <p:bldP spid="1443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9DCE28-98D3-477F-9768-7AA854E8475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63F281-B047-487F-8BCC-860E2D619CE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2" y="381000"/>
            <a:ext cx="8358878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541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Correlation 0.88</a:t>
            </a:r>
          </a:p>
        </p:txBody>
      </p:sp>
    </p:spTree>
    <p:extLst>
      <p:ext uri="{BB962C8B-B14F-4D97-AF65-F5344CB8AC3E}">
        <p14:creationId xmlns:p14="http://schemas.microsoft.com/office/powerpoint/2010/main" val="34105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03" y="228600"/>
            <a:ext cx="8479555" cy="59436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19800" y="4724400"/>
          <a:ext cx="2667000" cy="762000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31352384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62332078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13520757"/>
                    </a:ext>
                  </a:extLst>
                </a:gridCol>
              </a:tblGrid>
              <a:tr h="2606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Correlations with U.S. GDP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10312"/>
                  </a:ext>
                </a:extLst>
              </a:tr>
              <a:tr h="25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Orlando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       0.90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22232"/>
                  </a:ext>
                </a:extLst>
              </a:tr>
              <a:tr h="25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Tampa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       0.86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631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4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25" y="457200"/>
            <a:ext cx="8243573" cy="563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72300" y="2743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40230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0B3D3-D6D4-49FF-A54F-C33E2D1D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14BE8-843B-4167-8C24-1126301E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9AEAE-D9F9-43DD-8893-7B74EEF8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85865-B87E-4EA7-B2FC-33F03D048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2" y="358219"/>
            <a:ext cx="8466641" cy="57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B6246-7BEF-479A-ADD7-59901D1DBBCA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6CF6E-0AB6-4D31-A833-C9BAF4B80D7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82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94461-4358-4853-B6ED-839DAE77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86E8CB-E032-47C2-BEB7-15B772585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31EFD-CE6D-410E-BE12-A0AC8FF8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5D6CE-2FF7-416C-B6BF-623480E52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11" y="304800"/>
            <a:ext cx="823222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01C3A-6D21-431C-A503-3D1FC692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BF73A0-E51D-4ABC-B817-2C66A9B6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7E506-E7D3-48BA-86C9-AE79670E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7BAB5-37F6-4D4C-A254-985A0322F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61" y="304800"/>
            <a:ext cx="810557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9C931-4D25-4457-9F1A-F97EDDB56BB6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2082F2-D6B6-4A5D-B33D-E64766FDC04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84C19-A15C-4783-9778-02E62C0FF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6" y="504584"/>
            <a:ext cx="7773653" cy="552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72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6AEED-AB88-47E8-9779-B4BD5B5F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5A635-B49D-4F10-9737-BA43E3552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C5438-CDA5-4A02-8D20-2A574BFD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9FBFE-9908-4BD2-B12C-DA95B2C26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2" y="239712"/>
            <a:ext cx="8127258" cy="57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5C415-1F5C-4EDF-B90D-89492690EF94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BD548B-C287-4F40-B097-2DFEBD5A9E0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757400-8389-4A9E-B0FD-41047A090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44" y="438624"/>
            <a:ext cx="7812855" cy="56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60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A2871D-6ECA-4984-9CD2-D48405065D5B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13061-AD2D-4107-A552-DC6991D0C66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4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Florida Summary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/>
              <a:t>Strong cyclical upswing underway</a:t>
            </a:r>
          </a:p>
          <a:p>
            <a:pPr lvl="1" eaLnBrk="1" hangingPunct="1">
              <a:defRPr/>
            </a:pPr>
            <a:r>
              <a:rPr lang="en-US" sz="2400" dirty="0"/>
              <a:t>Sustained job growth lead by tourism and healthcare</a:t>
            </a:r>
          </a:p>
          <a:p>
            <a:pPr lvl="1" eaLnBrk="1" hangingPunct="1">
              <a:defRPr/>
            </a:pPr>
            <a:r>
              <a:rPr lang="en-US" sz="2400" dirty="0"/>
              <a:t>Population growth stronger then expected</a:t>
            </a:r>
          </a:p>
          <a:p>
            <a:pPr lvl="1" eaLnBrk="1" hangingPunct="1">
              <a:defRPr/>
            </a:pPr>
            <a:r>
              <a:rPr lang="en-US" sz="2400" dirty="0"/>
              <a:t>Impact from Puerto Rico</a:t>
            </a:r>
          </a:p>
          <a:p>
            <a:pPr eaLnBrk="1" hangingPunct="1">
              <a:defRPr/>
            </a:pPr>
            <a:r>
              <a:rPr lang="en-US" dirty="0"/>
              <a:t>Recovery  is accelerating, and it will be above average recovery by Florida standards by 2018</a:t>
            </a:r>
          </a:p>
          <a:p>
            <a:pPr lvl="1" eaLnBrk="1" hangingPunct="1">
              <a:defRPr/>
            </a:pPr>
            <a:r>
              <a:rPr lang="en-US" dirty="0"/>
              <a:t>515,000 population growth</a:t>
            </a:r>
          </a:p>
          <a:p>
            <a:pPr lvl="1" eaLnBrk="1" hangingPunct="1">
              <a:defRPr/>
            </a:pPr>
            <a:r>
              <a:rPr lang="en-US" dirty="0"/>
              <a:t>255,000 new jobs</a:t>
            </a:r>
          </a:p>
          <a:p>
            <a:pPr lvl="1" eaLnBrk="1" hangingPunct="1">
              <a:defRPr/>
            </a:pPr>
            <a:r>
              <a:rPr lang="en-US" dirty="0"/>
              <a:t>135,000 housing starts</a:t>
            </a:r>
          </a:p>
          <a:p>
            <a:pPr eaLnBrk="1" hangingPunct="1">
              <a:defRPr/>
            </a:pPr>
            <a:r>
              <a:rPr lang="en-US" dirty="0"/>
              <a:t>Geographic focus of growth shifted and tightened</a:t>
            </a:r>
          </a:p>
        </p:txBody>
      </p:sp>
    </p:spTree>
    <p:extLst>
      <p:ext uri="{BB962C8B-B14F-4D97-AF65-F5344CB8AC3E}">
        <p14:creationId xmlns:p14="http://schemas.microsoft.com/office/powerpoint/2010/main" val="1541561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4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4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4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4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4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4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4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4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4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42" grpId="0"/>
      <p:bldP spid="154624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F5BC1-8184-442D-80D1-17BA138F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D12CDE-2519-4A47-93F0-523A44B5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C2A79-661D-48CB-B611-A7B20CDC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2A25B-7591-4995-923C-64E0A60CA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1" y="358219"/>
            <a:ext cx="8422689" cy="56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Orlando MSA Growth</a:t>
            </a:r>
            <a:br>
              <a:rPr lang="en-US" dirty="0"/>
            </a:br>
            <a:r>
              <a:rPr lang="en-US" dirty="0"/>
              <a:t>Population and Employment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B5B8E-65C0-4540-A889-B5411572613B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02919-E921-43D0-8206-C245CE6E712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68AF6-30E8-4615-BA9B-10EB137E7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511677"/>
            <a:ext cx="73247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24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Orlando MSA</a:t>
            </a:r>
            <a:br>
              <a:rPr lang="en-US" dirty="0"/>
            </a:br>
            <a:r>
              <a:rPr lang="en-US" dirty="0"/>
              <a:t>Housing Starts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628D0-96A7-4BA7-9E77-CBDBDF5F047D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9320-0252-40CE-A363-FA46F7F709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B181C5-D53D-4AA9-A5EF-19146889E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47813"/>
            <a:ext cx="73152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96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Orlando MSA</a:t>
            </a:r>
            <a:br>
              <a:rPr lang="en-US" dirty="0"/>
            </a:br>
            <a:r>
              <a:rPr lang="en-US" dirty="0"/>
              <a:t>Non Residential Construction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22388-137E-4DD1-99B4-C49A1E205770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843EB-6F3E-4043-8BC9-C748A71507C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FA756-972E-4DBF-9D47-6897F6290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1521595"/>
            <a:ext cx="72866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18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36F16E-35BB-43EC-B57C-90F44DECF19E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E670CA-0900-4B7B-B3DB-821A15B0604B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71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71843" name="Rectangle 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280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19177" name="Text Box 5"/>
          <p:cNvSpPr txBox="1">
            <a:spLocks noChangeArrowheads="1"/>
          </p:cNvSpPr>
          <p:nvPr/>
        </p:nvSpPr>
        <p:spPr bwMode="auto">
          <a:xfrm>
            <a:off x="3124200" y="55626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79234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momentum?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CE8DB-6CFC-440A-B0F5-7F159F07F8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A96C0-0569-4EDF-A4BF-38972E1844D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04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39825"/>
          </a:xfrm>
        </p:spPr>
        <p:txBody>
          <a:bodyPr/>
          <a:lstStyle/>
          <a:p>
            <a:r>
              <a:rPr lang="en-US" dirty="0"/>
              <a:t>RECENT TRENDS IN GDP AND INFLATION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B6246-7BEF-479A-ADD7-59901D1DBBCA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6CF6E-0AB6-4D31-A833-C9BAF4B80D7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429000"/>
            <a:ext cx="184731" cy="369332"/>
          </a:xfrm>
          <a:prstGeom prst="rect">
            <a:avLst/>
          </a:prstGeom>
          <a:noFill/>
          <a:ln w="47625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D30D90-4A6E-4DA9-B46C-3C01B89FE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8153400" cy="44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2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29742F-F52C-45E6-A2D6-44237B6D483B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9D8EB4-D3A8-4B51-BB44-3931E6C8E43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D65781-8E8E-4485-8758-481249113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4" y="381000"/>
            <a:ext cx="8683037" cy="5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C3B41-6852-4449-AF78-3373EF0178C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10/25/2017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Fishkind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19C3D-6A82-4736-ABD0-26EFA87E56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03B0C9-BCFA-473E-BC34-B10AF20A9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7" y="381000"/>
            <a:ext cx="8559625" cy="5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1076</Words>
  <Application>Microsoft Office PowerPoint</Application>
  <PresentationFormat>On-screen Show (4:3)</PresentationFormat>
  <Paragraphs>289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Verdana</vt:lpstr>
      <vt:lpstr>Wingdings</vt:lpstr>
      <vt:lpstr>Globe</vt:lpstr>
      <vt:lpstr>    Outlook for the U.S. and  Florida October 25, 2017 Association for Corporate Growth  </vt:lpstr>
      <vt:lpstr>Factors Shaping U.S. Outlook</vt:lpstr>
      <vt:lpstr>PowerPoint Presentation</vt:lpstr>
      <vt:lpstr>U.S. Forecast Summary 2017 – 2020 </vt:lpstr>
      <vt:lpstr>Florida Summary</vt:lpstr>
      <vt:lpstr>How much momentum?</vt:lpstr>
      <vt:lpstr>RECENT TRENDS IN GDP AND INFLATION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Structural change</vt:lpstr>
      <vt:lpstr>Structural Change</vt:lpstr>
      <vt:lpstr>Low Growth Trajectory for Real GDP</vt:lpstr>
      <vt:lpstr>PowerPoint Presentation</vt:lpstr>
      <vt:lpstr>PowerPoint Presentation</vt:lpstr>
      <vt:lpstr>Structural Change, Retail Sales and Store Space</vt:lpstr>
      <vt:lpstr>Retail Sales Variations</vt:lpstr>
      <vt:lpstr>PowerPoint Presentation</vt:lpstr>
      <vt:lpstr>Economic Policy Issues in a World of Structural Change</vt:lpstr>
      <vt:lpstr>Long Term Economic Growth</vt:lpstr>
      <vt:lpstr>Current Impacts of Climate Change on Florida</vt:lpstr>
      <vt:lpstr>$Billion Events Impacting the U.S. from 2005-2017 </vt:lpstr>
      <vt:lpstr>Damage from Recent Florida Hurricanes</vt:lpstr>
      <vt:lpstr>2017 Hurricanes in Perspective</vt:lpstr>
      <vt:lpstr>Forecast</vt:lpstr>
      <vt:lpstr>Trump Fiscal Policy</vt:lpstr>
      <vt:lpstr>PowerPoint Presentation</vt:lpstr>
      <vt:lpstr>INTEREST RATES </vt:lpstr>
      <vt:lpstr>GDP Growth (Percent growth SAAR)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Orlando MSA Growth Population and Employment</vt:lpstr>
      <vt:lpstr>Orlando MSA Housing Starts</vt:lpstr>
      <vt:lpstr>Orlando MSA Non Residential Construction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 for the U.S. and  Florida October 24, 2017 Association for Corporate Growth</dc:title>
  <dc:creator>Office Account</dc:creator>
  <cp:lastModifiedBy>Office Account</cp:lastModifiedBy>
  <cp:revision>6</cp:revision>
  <dcterms:created xsi:type="dcterms:W3CDTF">2017-10-24T21:20:21Z</dcterms:created>
  <dcterms:modified xsi:type="dcterms:W3CDTF">2017-10-25T14:12:39Z</dcterms:modified>
</cp:coreProperties>
</file>